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 id="2147483777" r:id="rId5"/>
    <p:sldMasterId id="2147483660" r:id="rId6"/>
    <p:sldMasterId id="2147483789" r:id="rId7"/>
  </p:sldMasterIdLst>
  <p:notesMasterIdLst>
    <p:notesMasterId r:id="rId15"/>
  </p:notesMasterIdLst>
  <p:handoutMasterIdLst>
    <p:handoutMasterId r:id="rId16"/>
  </p:handoutMasterIdLst>
  <p:sldIdLst>
    <p:sldId id="4033" r:id="rId8"/>
    <p:sldId id="4027" r:id="rId9"/>
    <p:sldId id="4028" r:id="rId10"/>
    <p:sldId id="4030" r:id="rId11"/>
    <p:sldId id="4029" r:id="rId12"/>
    <p:sldId id="4008" r:id="rId13"/>
    <p:sldId id="4034" r:id="rId14"/>
  </p:sldIdLst>
  <p:sldSz cx="9906000" cy="6858000" type="A4"/>
  <p:notesSz cx="6808788" cy="9940925"/>
  <p:custDataLst>
    <p:tags r:id="rId17"/>
  </p:custDataLst>
  <p:defaultTextStyle>
    <a:defPPr>
      <a:defRPr lang="en-GB"/>
    </a:defPPr>
    <a:lvl1pPr algn="ctr" rtl="0" fontAlgn="base">
      <a:defRPr sz="1400" kern="1200">
        <a:solidFill>
          <a:schemeClr val="tx1"/>
        </a:solidFill>
        <a:latin typeface="+mn-lt"/>
        <a:ea typeface="+mn-ea"/>
        <a:cs typeface="+mn-cs"/>
      </a:defRPr>
    </a:lvl1pPr>
    <a:lvl2pPr marL="457200" algn="ctr" rtl="0" fontAlgn="base">
      <a:defRPr sz="1400" kern="1200">
        <a:solidFill>
          <a:schemeClr val="tx1"/>
        </a:solidFill>
        <a:latin typeface="+mn-lt"/>
        <a:ea typeface="+mn-ea"/>
        <a:cs typeface="+mn-cs"/>
      </a:defRPr>
    </a:lvl2pPr>
    <a:lvl3pPr marL="914400" algn="ctr" rtl="0" fontAlgn="base">
      <a:defRPr sz="1400" kern="1200">
        <a:solidFill>
          <a:schemeClr val="tx1"/>
        </a:solidFill>
        <a:latin typeface="+mn-lt"/>
        <a:ea typeface="+mn-ea"/>
        <a:cs typeface="+mn-cs"/>
      </a:defRPr>
    </a:lvl3pPr>
    <a:lvl4pPr marL="1371600" algn="ctr" rtl="0" fontAlgn="base">
      <a:defRPr sz="1400" kern="1200">
        <a:solidFill>
          <a:schemeClr val="tx1"/>
        </a:solidFill>
        <a:latin typeface="+mn-lt"/>
        <a:ea typeface="+mn-ea"/>
        <a:cs typeface="+mn-cs"/>
      </a:defRPr>
    </a:lvl4pPr>
    <a:lvl5pPr marL="1828800" algn="ctr" rtl="0" fontAlgn="base">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7">
          <p15:clr>
            <a:srgbClr val="A4A3A4"/>
          </p15:clr>
        </p15:guide>
        <p15:guide id="2" pos="306">
          <p15:clr>
            <a:srgbClr val="A4A3A4"/>
          </p15:clr>
        </p15:guide>
        <p15:guide id="3" pos="5939">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03A991-4FAF-C958-5E68-2019CBB24A07}" name="Sarah Benger" initials="SB" userId="S::sarah.benger@england.nhs.uk::c1386edb-ccfa-46dc-b9d0-13c7e734155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3" name="Fadzai Smout" initials="FS" lastIdx="2" clrIdx="43">
    <p:extLst>
      <p:ext uri="{19B8F6BF-5375-455C-9EA6-DF929625EA0E}">
        <p15:presenceInfo xmlns:p15="http://schemas.microsoft.com/office/powerpoint/2012/main" userId="S::fadzai.smout@england.nhs.uk::ab4a9abc-7972-43f7-9e96-859cfc66187e" providerId="AD"/>
      </p:ext>
    </p:extLst>
  </p:cmAuthor>
  <p:cmAuthor id="1" name="Author" initials="A" lastIdx="489" clrIdx="1"/>
  <p:cmAuthor id="44" name="Deborah Robinson" initials="DR" lastIdx="4" clrIdx="44">
    <p:extLst>
      <p:ext uri="{19B8F6BF-5375-455C-9EA6-DF929625EA0E}">
        <p15:presenceInfo xmlns:p15="http://schemas.microsoft.com/office/powerpoint/2012/main" userId="Deborah Robinson" providerId="None"/>
      </p:ext>
    </p:extLst>
  </p:cmAuthor>
  <p:cmAuthor id="45" name="Kristen Foerster" initials="KF" lastIdx="8" clrIdx="45">
    <p:extLst>
      <p:ext uri="{19B8F6BF-5375-455C-9EA6-DF929625EA0E}">
        <p15:presenceInfo xmlns:p15="http://schemas.microsoft.com/office/powerpoint/2012/main" userId="S::Kristen.Foerster@england.nhs.uk::50d41fb3-118e-4598-8d01-339ae57d571a" providerId="AD"/>
      </p:ext>
    </p:extLst>
  </p:cmAuthor>
  <p:cmAuthor id="46" name="ELIZABETH MACLEAN" initials="EM" lastIdx="11" clrIdx="46">
    <p:extLst>
      <p:ext uri="{19B8F6BF-5375-455C-9EA6-DF929625EA0E}">
        <p15:presenceInfo xmlns:p15="http://schemas.microsoft.com/office/powerpoint/2012/main" userId="ELIZABETH MACLEAN" providerId="None"/>
      </p:ext>
    </p:extLst>
  </p:cmAuthor>
  <p:cmAuthor id="47" name="Lennard Lee" initials="LL" lastIdx="1" clrIdx="47">
    <p:extLst>
      <p:ext uri="{19B8F6BF-5375-455C-9EA6-DF929625EA0E}">
        <p15:presenceInfo xmlns:p15="http://schemas.microsoft.com/office/powerpoint/2012/main" userId="S::lennard.lee@england.nhs.uk::83fb6750-0d36-499f-bf50-700e0f6ad076" providerId="AD"/>
      </p:ext>
    </p:extLst>
  </p:cmAuthor>
  <p:cmAuthor id="48" name="ELIZABETH MACLEAN" initials="EM [2]" lastIdx="1" clrIdx="48">
    <p:extLst>
      <p:ext uri="{19B8F6BF-5375-455C-9EA6-DF929625EA0E}">
        <p15:presenceInfo xmlns:p15="http://schemas.microsoft.com/office/powerpoint/2012/main" userId="S::elizabeth.maclean3@england.nhs.uk::9e4cb8fb-b1b6-47d4-b256-8d70d96b5129" providerId="AD"/>
      </p:ext>
    </p:extLst>
  </p:cmAuthor>
  <p:cmAuthor id="49" name="Bernie Keavy" initials="BK" lastIdx="1" clrIdx="49">
    <p:extLst>
      <p:ext uri="{19B8F6BF-5375-455C-9EA6-DF929625EA0E}">
        <p15:presenceInfo xmlns:p15="http://schemas.microsoft.com/office/powerpoint/2012/main" userId="S::bernie.keavy1@england.nhs.uk::feeb027d-335d-41f9-85ad-8dca8f830fd4" providerId="AD"/>
      </p:ext>
    </p:extLst>
  </p:cmAuthor>
  <p:cmAuthor id="7" name="Lisa James" initials="LJ" lastIdx="40" clrIdx="7">
    <p:extLst>
      <p:ext uri="{19B8F6BF-5375-455C-9EA6-DF929625EA0E}">
        <p15:presenceInfo xmlns:p15="http://schemas.microsoft.com/office/powerpoint/2012/main" userId="S::lisa.james12@england.nhs.uk::97133715-b9b1-4b03-8a06-0b2c24b17b94" providerId="AD"/>
      </p:ext>
    </p:extLst>
  </p:cmAuthor>
  <p:cmAuthor id="50" name="Natali Garcia Gillam" initials="NGG" lastIdx="1" clrIdx="50">
    <p:extLst>
      <p:ext uri="{19B8F6BF-5375-455C-9EA6-DF929625EA0E}">
        <p15:presenceInfo xmlns:p15="http://schemas.microsoft.com/office/powerpoint/2012/main" userId="S::Natali.GarciaRodriquez@england.nhs.uk::d7b5b5bc-adaa-490b-9e84-05f2792b1915" providerId="AD"/>
      </p:ext>
    </p:extLst>
  </p:cmAuthor>
  <p:cmAuthor id="8" name="Marion O'neill" initials="MO" lastIdx="100" clrIdx="8">
    <p:extLst>
      <p:ext uri="{19B8F6BF-5375-455C-9EA6-DF929625EA0E}">
        <p15:presenceInfo xmlns:p15="http://schemas.microsoft.com/office/powerpoint/2012/main" userId="S::marion.oneill@england.nhs.uk::732ccc3e-5dce-4d54-9ea8-bcdec2fe9d5c" providerId="AD"/>
      </p:ext>
    </p:extLst>
  </p:cmAuthor>
  <p:cmAuthor id="51" name="Kasia Olszewska" initials="KO" lastIdx="11" clrIdx="51">
    <p:extLst>
      <p:ext uri="{19B8F6BF-5375-455C-9EA6-DF929625EA0E}">
        <p15:presenceInfo xmlns:p15="http://schemas.microsoft.com/office/powerpoint/2012/main" userId="S::kasia.olszewska@england.nhs.uk::a699ed75-f722-46d2-893a-5050f7253809" providerId="AD"/>
      </p:ext>
    </p:extLst>
  </p:cmAuthor>
  <p:cmAuthor id="9" name="Alice Simon" initials="AS" lastIdx="2" clrIdx="9">
    <p:extLst>
      <p:ext uri="{19B8F6BF-5375-455C-9EA6-DF929625EA0E}">
        <p15:presenceInfo xmlns:p15="http://schemas.microsoft.com/office/powerpoint/2012/main" userId="S::Alice.Simon@england.nhs.uk::e48faa65-4011-4de9-a9b8-8b63e93a57a0" providerId="AD"/>
      </p:ext>
    </p:extLst>
  </p:cmAuthor>
  <p:cmAuthor id="52" name="Sarah Benger" initials="SB" lastIdx="2" clrIdx="52">
    <p:extLst>
      <p:ext uri="{19B8F6BF-5375-455C-9EA6-DF929625EA0E}">
        <p15:presenceInfo xmlns:p15="http://schemas.microsoft.com/office/powerpoint/2012/main" userId="S::sarah.benger@england.nhs.uk::c1386edb-ccfa-46dc-b9d0-13c7e734155d" providerId="AD"/>
      </p:ext>
    </p:extLst>
  </p:cmAuthor>
  <p:cmAuthor id="10" name="Hannah Fox" initials="HF" lastIdx="1" clrIdx="10">
    <p:extLst>
      <p:ext uri="{19B8F6BF-5375-455C-9EA6-DF929625EA0E}">
        <p15:presenceInfo xmlns:p15="http://schemas.microsoft.com/office/powerpoint/2012/main" userId="S::hannah.fox4@england.nhs.uk::99620c17-83cc-4932-be0e-66a70875fd17" providerId="AD"/>
      </p:ext>
    </p:extLst>
  </p:cmAuthor>
  <p:cmAuthor id="11" name="Emily Watts" initials="EW" lastIdx="2" clrIdx="11">
    <p:extLst>
      <p:ext uri="{19B8F6BF-5375-455C-9EA6-DF929625EA0E}">
        <p15:presenceInfo xmlns:p15="http://schemas.microsoft.com/office/powerpoint/2012/main" userId="S::emily.watts13@england.nhs.uk::cfabb343-ab09-4c02-ae34-abce9f615862" providerId="AD"/>
      </p:ext>
    </p:extLst>
  </p:cmAuthor>
  <p:cmAuthor id="12" name="Ollie Andrews" initials="OA" lastIdx="2" clrIdx="12">
    <p:extLst>
      <p:ext uri="{19B8F6BF-5375-455C-9EA6-DF929625EA0E}">
        <p15:presenceInfo xmlns:p15="http://schemas.microsoft.com/office/powerpoint/2012/main" userId="S::ollie.andrews@england.nhs.uk::de0e32fd-e5a1-4f05-a977-afde2570ea6e" providerId="AD"/>
      </p:ext>
    </p:extLst>
  </p:cmAuthor>
  <p:cmAuthor id="13" name="Samantha hinks" initials="Sh" lastIdx="1" clrIdx="13">
    <p:extLst>
      <p:ext uri="{19B8F6BF-5375-455C-9EA6-DF929625EA0E}">
        <p15:presenceInfo xmlns:p15="http://schemas.microsoft.com/office/powerpoint/2012/main" userId="S::samantha.hinks@england.nhs.uk::e12ffe3a-ca0f-4bb4-a42d-921c1e99919b" providerId="AD"/>
      </p:ext>
    </p:extLst>
  </p:cmAuthor>
  <p:cmAuthor id="14" name="Lesley Smith" initials="LS" lastIdx="8" clrIdx="14">
    <p:extLst>
      <p:ext uri="{19B8F6BF-5375-455C-9EA6-DF929625EA0E}">
        <p15:presenceInfo xmlns:p15="http://schemas.microsoft.com/office/powerpoint/2012/main" userId="S::lesley.smith45@england.nhs.uk::7c5b16b4-e91e-4b33-a6b3-f29f96c48771" providerId="AD"/>
      </p:ext>
    </p:extLst>
  </p:cmAuthor>
  <p:cmAuthor id="15" name="Holly Cheshire" initials="HC" lastIdx="1" clrIdx="15">
    <p:extLst>
      <p:ext uri="{19B8F6BF-5375-455C-9EA6-DF929625EA0E}">
        <p15:presenceInfo xmlns:p15="http://schemas.microsoft.com/office/powerpoint/2012/main" userId="S::holly.cheshire@england.nhs.uk::7832613c-0a94-4d16-8801-463f5926a8bd" providerId="AD"/>
      </p:ext>
    </p:extLst>
  </p:cmAuthor>
  <p:cmAuthor id="16" name="Anna baranski" initials="Ab" lastIdx="25" clrIdx="16">
    <p:extLst>
      <p:ext uri="{19B8F6BF-5375-455C-9EA6-DF929625EA0E}">
        <p15:presenceInfo xmlns:p15="http://schemas.microsoft.com/office/powerpoint/2012/main" userId="S::a.baranski@england.nhs.uk::15eec984-82a3-4421-901a-fb4acad8e3ee" providerId="AD"/>
      </p:ext>
    </p:extLst>
  </p:cmAuthor>
  <p:cmAuthor id="17" name="Suzanne Fennah" initials="SF" lastIdx="20" clrIdx="17">
    <p:extLst>
      <p:ext uri="{19B8F6BF-5375-455C-9EA6-DF929625EA0E}">
        <p15:presenceInfo xmlns:p15="http://schemas.microsoft.com/office/powerpoint/2012/main" userId="S::suzanne.fennah@england.nhs.uk::6a1180c5-d1db-49dd-8e26-971d65f22257" providerId="AD"/>
      </p:ext>
    </p:extLst>
  </p:cmAuthor>
  <p:cmAuthor id="18" name="Karen Noble" initials="KN" lastIdx="6" clrIdx="18">
    <p:extLst>
      <p:ext uri="{19B8F6BF-5375-455C-9EA6-DF929625EA0E}">
        <p15:presenceInfo xmlns:p15="http://schemas.microsoft.com/office/powerpoint/2012/main" userId="S::karen.noble5@england.nhs.uk::53fffb0d-597b-4809-b375-f41dcdb5ef9e" providerId="AD"/>
      </p:ext>
    </p:extLst>
  </p:cmAuthor>
  <p:cmAuthor id="19" name="Ciaran Osborne" initials="CO" lastIdx="16" clrIdx="19">
    <p:extLst>
      <p:ext uri="{19B8F6BF-5375-455C-9EA6-DF929625EA0E}">
        <p15:presenceInfo xmlns:p15="http://schemas.microsoft.com/office/powerpoint/2012/main" userId="S::Ciaran.Osborne@england.nhs.uk::b50daa72-5195-4b3e-b4fd-0a11420f3ac3" providerId="AD"/>
      </p:ext>
    </p:extLst>
  </p:cmAuthor>
  <p:cmAuthor id="20" name="Claire Marshall" initials="CM" lastIdx="17" clrIdx="20">
    <p:extLst>
      <p:ext uri="{19B8F6BF-5375-455C-9EA6-DF929625EA0E}">
        <p15:presenceInfo xmlns:p15="http://schemas.microsoft.com/office/powerpoint/2012/main" userId="S::Claire.Marshall3@england.nhs.uk::fb1fde77-fb50-4165-83ff-ea1d03daef80" providerId="AD"/>
      </p:ext>
    </p:extLst>
  </p:cmAuthor>
  <p:cmAuthor id="21" name="sabrina kamayah" initials="sk" lastIdx="1" clrIdx="21">
    <p:extLst>
      <p:ext uri="{19B8F6BF-5375-455C-9EA6-DF929625EA0E}">
        <p15:presenceInfo xmlns:p15="http://schemas.microsoft.com/office/powerpoint/2012/main" userId="S::sabrina.kamayah1@england.nhs.uk::06557d0c-68d1-4679-ae2f-80032ea761d6" providerId="AD"/>
      </p:ext>
    </p:extLst>
  </p:cmAuthor>
  <p:cmAuthor id="22" name="Matthew Keeling" initials="MK" lastIdx="6" clrIdx="22">
    <p:extLst>
      <p:ext uri="{19B8F6BF-5375-455C-9EA6-DF929625EA0E}">
        <p15:presenceInfo xmlns:p15="http://schemas.microsoft.com/office/powerpoint/2012/main" userId="S::matthew.keeling1@england.nhs.uk::225a59ad-8273-45b7-87a1-b34c2df500a4" providerId="AD"/>
      </p:ext>
    </p:extLst>
  </p:cmAuthor>
  <p:cmAuthor id="23" name="Lazenya Weekes-Richemond" initials="LW" lastIdx="7" clrIdx="23">
    <p:extLst>
      <p:ext uri="{19B8F6BF-5375-455C-9EA6-DF929625EA0E}">
        <p15:presenceInfo xmlns:p15="http://schemas.microsoft.com/office/powerpoint/2012/main" userId="S::Lazenya.Weekes-Richemond@england.nhs.uk::74aabd71-da3a-42e5-a1a6-1c22bd21c0dd" providerId="AD"/>
      </p:ext>
    </p:extLst>
  </p:cmAuthor>
  <p:cmAuthor id="24" name="Marion" initials="M" lastIdx="16" clrIdx="24">
    <p:extLst>
      <p:ext uri="{19B8F6BF-5375-455C-9EA6-DF929625EA0E}">
        <p15:presenceInfo xmlns:p15="http://schemas.microsoft.com/office/powerpoint/2012/main" userId="Marion" providerId="None"/>
      </p:ext>
    </p:extLst>
  </p:cmAuthor>
  <p:cmAuthor id="25" name="ONEILL, Marion (NHS ENGLAND &amp; NHS IMPROVEMENT - X24)" initials="OM(E&amp;NI-X" lastIdx="18" clrIdx="25">
    <p:extLst>
      <p:ext uri="{19B8F6BF-5375-455C-9EA6-DF929625EA0E}">
        <p15:presenceInfo xmlns:p15="http://schemas.microsoft.com/office/powerpoint/2012/main" userId="S::marion.oneill@nhs.net::b7d69ffa-1b81-433d-bcbb-d6ff8f50ca14" providerId="AD"/>
      </p:ext>
    </p:extLst>
  </p:cmAuthor>
  <p:cmAuthor id="26" name="Stephen Scott" initials="SS" lastIdx="6" clrIdx="26">
    <p:extLst>
      <p:ext uri="{19B8F6BF-5375-455C-9EA6-DF929625EA0E}">
        <p15:presenceInfo xmlns:p15="http://schemas.microsoft.com/office/powerpoint/2012/main" userId="S::stephen.scott@england.nhs.uk::8a6a7bdd-8f1e-4053-a692-723984a527a3" providerId="AD"/>
      </p:ext>
    </p:extLst>
  </p:cmAuthor>
  <p:cmAuthor id="27" name="Gillian Rosenberg" initials="GR" lastIdx="6" clrIdx="27">
    <p:extLst>
      <p:ext uri="{19B8F6BF-5375-455C-9EA6-DF929625EA0E}">
        <p15:presenceInfo xmlns:p15="http://schemas.microsoft.com/office/powerpoint/2012/main" userId="S::gillian.rosenberg1@england.nhs.uk::a935767c-95d9-4a99-8260-cd1ae675c5ec" providerId="AD"/>
      </p:ext>
    </p:extLst>
  </p:cmAuthor>
  <p:cmAuthor id="28" name="Jenni Macdougall" initials="JM" lastIdx="2" clrIdx="28">
    <p:extLst>
      <p:ext uri="{19B8F6BF-5375-455C-9EA6-DF929625EA0E}">
        <p15:presenceInfo xmlns:p15="http://schemas.microsoft.com/office/powerpoint/2012/main" userId="S::j.macdougall@england.nhs.uk::ac7b5d7c-1398-46c0-b3a5-06779bffe2a4" providerId="AD"/>
      </p:ext>
    </p:extLst>
  </p:cmAuthor>
  <p:cmAuthor id="29" name="Tara Steeds" initials="TS" lastIdx="1" clrIdx="29">
    <p:extLst>
      <p:ext uri="{19B8F6BF-5375-455C-9EA6-DF929625EA0E}">
        <p15:presenceInfo xmlns:p15="http://schemas.microsoft.com/office/powerpoint/2012/main" userId="S::tara.steeds@england.nhs.uk::886c3b1d-b23a-4978-b007-678f8e3fea44" providerId="AD"/>
      </p:ext>
    </p:extLst>
  </p:cmAuthor>
  <p:cmAuthor id="30" name="Susana Lukic" initials="SL" lastIdx="1" clrIdx="30">
    <p:extLst>
      <p:ext uri="{19B8F6BF-5375-455C-9EA6-DF929625EA0E}">
        <p15:presenceInfo xmlns:p15="http://schemas.microsoft.com/office/powerpoint/2012/main" userId="S::susana.lukic@england.nhs.uk::f2663478-a15f-47fa-9a98-4e17cf34464f" providerId="AD"/>
      </p:ext>
    </p:extLst>
  </p:cmAuthor>
  <p:cmAuthor id="31" name="KAY GAMBLE" initials="KG" lastIdx="5" clrIdx="31">
    <p:extLst>
      <p:ext uri="{19B8F6BF-5375-455C-9EA6-DF929625EA0E}">
        <p15:presenceInfo xmlns:p15="http://schemas.microsoft.com/office/powerpoint/2012/main" userId="S::kay.gamble@england.nhs.uk::cde0e09d-5295-4248-aa15-c39182fe4ae7" providerId="AD"/>
      </p:ext>
    </p:extLst>
  </p:cmAuthor>
  <p:cmAuthor id="32" name="Dan Cariad" initials="DC" lastIdx="56" clrIdx="32">
    <p:extLst>
      <p:ext uri="{19B8F6BF-5375-455C-9EA6-DF929625EA0E}">
        <p15:presenceInfo xmlns:p15="http://schemas.microsoft.com/office/powerpoint/2012/main" userId="S::dan.cariad@england.nhs.uk::b8f137d2-8516-4d98-a675-9acd42733cfb" providerId="AD"/>
      </p:ext>
    </p:extLst>
  </p:cmAuthor>
  <p:cmAuthor id="33" name="David Fitzgerald" initials="DF" lastIdx="18" clrIdx="33">
    <p:extLst>
      <p:ext uri="{19B8F6BF-5375-455C-9EA6-DF929625EA0E}">
        <p15:presenceInfo xmlns:p15="http://schemas.microsoft.com/office/powerpoint/2012/main" userId="S::david.fitzgerald@england.nhs.uk::4d599320-0a77-47af-8e8d-87a13165c18c" providerId="AD"/>
      </p:ext>
    </p:extLst>
  </p:cmAuthor>
  <p:cmAuthor id="34" name="Kristen Barrett" initials="KB" lastIdx="2" clrIdx="34">
    <p:extLst>
      <p:ext uri="{19B8F6BF-5375-455C-9EA6-DF929625EA0E}">
        <p15:presenceInfo xmlns:p15="http://schemas.microsoft.com/office/powerpoint/2012/main" userId="S::kristen.barrett@england.nhs.uk::e27b8aa6-6c86-4eef-99df-42b4357b7b31" providerId="AD"/>
      </p:ext>
    </p:extLst>
  </p:cmAuthor>
  <p:cmAuthor id="35" name="Anna Rarity" initials="AR" lastIdx="3" clrIdx="35">
    <p:extLst>
      <p:ext uri="{19B8F6BF-5375-455C-9EA6-DF929625EA0E}">
        <p15:presenceInfo xmlns:p15="http://schemas.microsoft.com/office/powerpoint/2012/main" userId="S::ANNA.RARITY@england.nhs.uk::4e8235c1-a09c-4a3b-8328-a0ed82469243" providerId="AD"/>
      </p:ext>
    </p:extLst>
  </p:cmAuthor>
  <p:cmAuthor id="36" name="Gillian Bartlett" initials="GB" lastIdx="285" clrIdx="36">
    <p:extLst>
      <p:ext uri="{19B8F6BF-5375-455C-9EA6-DF929625EA0E}">
        <p15:presenceInfo xmlns:p15="http://schemas.microsoft.com/office/powerpoint/2012/main" userId="S::gillian.bartlett1@england.nhs.uk::09f113e3-91b5-4905-9695-51dd6c6d992f" providerId="AD"/>
      </p:ext>
    </p:extLst>
  </p:cmAuthor>
  <p:cmAuthor id="37" name="Emily Watts" initials="EW [2]" lastIdx="2" clrIdx="37">
    <p:extLst>
      <p:ext uri="{19B8F6BF-5375-455C-9EA6-DF929625EA0E}">
        <p15:presenceInfo xmlns:p15="http://schemas.microsoft.com/office/powerpoint/2012/main" userId="Emily Watts" providerId="None"/>
      </p:ext>
    </p:extLst>
  </p:cmAuthor>
  <p:cmAuthor id="38" name="Smith, Lesley" initials="LS" lastIdx="42" clrIdx="38">
    <p:extLst>
      <p:ext uri="{19B8F6BF-5375-455C-9EA6-DF929625EA0E}">
        <p15:presenceInfo xmlns:p15="http://schemas.microsoft.com/office/powerpoint/2012/main" userId="Smith, Lesley" providerId="None"/>
      </p:ext>
    </p:extLst>
  </p:cmAuthor>
  <p:cmAuthor id="39" name="ONEILL, Marion (NHS ENGLAND &amp; NHS IMPROVEMENT - X24)" initials="OM(E&amp;NI-X [2]" lastIdx="28" clrIdx="39">
    <p:extLst>
      <p:ext uri="{19B8F6BF-5375-455C-9EA6-DF929625EA0E}">
        <p15:presenceInfo xmlns:p15="http://schemas.microsoft.com/office/powerpoint/2012/main" userId="ONEILL, Marion (NHS ENGLAND &amp; NHS IMPROVEMENT - X24)" providerId="None"/>
      </p:ext>
    </p:extLst>
  </p:cmAuthor>
  <p:cmAuthor id="40" name="Ed Rose" initials="ER" lastIdx="2" clrIdx="40">
    <p:extLst>
      <p:ext uri="{19B8F6BF-5375-455C-9EA6-DF929625EA0E}">
        <p15:presenceInfo xmlns:p15="http://schemas.microsoft.com/office/powerpoint/2012/main" userId="Ed Rose" providerId="None"/>
      </p:ext>
    </p:extLst>
  </p:cmAuthor>
  <p:cmAuthor id="41" name="Sally Jennings" initials="SJ" lastIdx="47" clrIdx="41">
    <p:extLst>
      <p:ext uri="{19B8F6BF-5375-455C-9EA6-DF929625EA0E}">
        <p15:presenceInfo xmlns:p15="http://schemas.microsoft.com/office/powerpoint/2012/main" userId="S::sally.jennings1@england.nhs.uk::e23a9664-3b8a-4a23-8433-0056a0ea81e3" providerId="AD"/>
      </p:ext>
    </p:extLst>
  </p:cmAuthor>
  <p:cmAuthor id="42" name="Robyn Cutforth" initials="RC" lastIdx="23" clrIdx="42">
    <p:extLst>
      <p:ext uri="{19B8F6BF-5375-455C-9EA6-DF929625EA0E}">
        <p15:presenceInfo xmlns:p15="http://schemas.microsoft.com/office/powerpoint/2012/main" userId="S::robyn.cutforth@england.nhs.uk::0122717d-3252-48b5-bbdd-9120d13698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F0F4F4"/>
    <a:srgbClr val="FF5050"/>
    <a:srgbClr val="DCEBF0"/>
    <a:srgbClr val="DCDDF0"/>
    <a:srgbClr val="A00054"/>
    <a:srgbClr val="A10054"/>
    <a:srgbClr val="F9E56D"/>
    <a:srgbClr val="808080"/>
    <a:srgbClr val="5D8B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D10A96-FE15-7F21-41BB-812EDC9CFC3C}" v="6" dt="2022-03-17T12:20:46.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348" y="96"/>
      </p:cViewPr>
      <p:guideLst>
        <p:guide orient="horz" pos="957"/>
        <p:guide pos="306"/>
        <p:guide pos="5939"/>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50962" cy="497046"/>
          </a:xfrm>
          <a:prstGeom prst="rect">
            <a:avLst/>
          </a:prstGeom>
          <a:noFill/>
          <a:ln w="9525">
            <a:noFill/>
            <a:miter lim="800000"/>
            <a:headEnd/>
            <a:tailEnd/>
          </a:ln>
          <a:effectLst/>
        </p:spPr>
        <p:txBody>
          <a:bodyPr vert="horz" wrap="square" lIns="92035" tIns="46018" rIns="92035" bIns="46018" numCol="1" anchor="t" anchorCtr="0" compatLnSpc="1">
            <a:prstTxWarp prst="textNoShape">
              <a:avLst/>
            </a:prstTxWarp>
          </a:bodyPr>
          <a:lstStyle>
            <a:lvl1pPr algn="l" defTabSz="921157">
              <a:spcBef>
                <a:spcPct val="0"/>
              </a:spcBef>
              <a:defRPr sz="1200" b="1"/>
            </a:lvl1pPr>
          </a:lstStyle>
          <a:p>
            <a:endParaRPr lang="en-GB" dirty="0">
              <a:latin typeface="Arial"/>
            </a:endParaRPr>
          </a:p>
        </p:txBody>
      </p:sp>
      <p:sp>
        <p:nvSpPr>
          <p:cNvPr id="10243" name="Rectangle 3"/>
          <p:cNvSpPr>
            <a:spLocks noGrp="1" noChangeArrowheads="1"/>
          </p:cNvSpPr>
          <p:nvPr>
            <p:ph type="dt" sz="quarter" idx="1"/>
          </p:nvPr>
        </p:nvSpPr>
        <p:spPr bwMode="auto">
          <a:xfrm>
            <a:off x="3857827" y="0"/>
            <a:ext cx="2950962" cy="497046"/>
          </a:xfrm>
          <a:prstGeom prst="rect">
            <a:avLst/>
          </a:prstGeom>
          <a:noFill/>
          <a:ln w="9525">
            <a:noFill/>
            <a:miter lim="800000"/>
            <a:headEnd/>
            <a:tailEnd/>
          </a:ln>
          <a:effectLst/>
        </p:spPr>
        <p:txBody>
          <a:bodyPr vert="horz" wrap="square" lIns="92035" tIns="46018" rIns="92035" bIns="46018" numCol="1" anchor="t" anchorCtr="0" compatLnSpc="1">
            <a:prstTxWarp prst="textNoShape">
              <a:avLst/>
            </a:prstTxWarp>
          </a:bodyPr>
          <a:lstStyle>
            <a:lvl1pPr algn="r" defTabSz="921157">
              <a:spcBef>
                <a:spcPct val="0"/>
              </a:spcBef>
              <a:defRPr sz="1200" b="1"/>
            </a:lvl1pPr>
          </a:lstStyle>
          <a:p>
            <a:endParaRPr lang="en-GB" dirty="0">
              <a:latin typeface="Arial"/>
            </a:endParaRPr>
          </a:p>
        </p:txBody>
      </p:sp>
      <p:sp>
        <p:nvSpPr>
          <p:cNvPr id="10244" name="Rectangle 4"/>
          <p:cNvSpPr>
            <a:spLocks noGrp="1" noChangeArrowheads="1"/>
          </p:cNvSpPr>
          <p:nvPr>
            <p:ph type="ftr" sz="quarter" idx="2"/>
          </p:nvPr>
        </p:nvSpPr>
        <p:spPr bwMode="auto">
          <a:xfrm>
            <a:off x="0" y="9443879"/>
            <a:ext cx="2950962" cy="497046"/>
          </a:xfrm>
          <a:prstGeom prst="rect">
            <a:avLst/>
          </a:prstGeom>
          <a:noFill/>
          <a:ln w="9525">
            <a:noFill/>
            <a:miter lim="800000"/>
            <a:headEnd/>
            <a:tailEnd/>
          </a:ln>
          <a:effectLst/>
        </p:spPr>
        <p:txBody>
          <a:bodyPr vert="horz" wrap="square" lIns="92035" tIns="46018" rIns="92035" bIns="46018" numCol="1" anchor="b" anchorCtr="0" compatLnSpc="1">
            <a:prstTxWarp prst="textNoShape">
              <a:avLst/>
            </a:prstTxWarp>
          </a:bodyPr>
          <a:lstStyle>
            <a:lvl1pPr algn="l" defTabSz="921157">
              <a:spcBef>
                <a:spcPct val="0"/>
              </a:spcBef>
              <a:defRPr sz="1200" b="1"/>
            </a:lvl1pPr>
          </a:lstStyle>
          <a:p>
            <a:endParaRPr lang="en-GB" dirty="0">
              <a:latin typeface="Arial"/>
            </a:endParaRPr>
          </a:p>
        </p:txBody>
      </p:sp>
      <p:sp>
        <p:nvSpPr>
          <p:cNvPr id="10245" name="Rectangle 5"/>
          <p:cNvSpPr>
            <a:spLocks noGrp="1" noChangeArrowheads="1"/>
          </p:cNvSpPr>
          <p:nvPr>
            <p:ph type="sldNum" sz="quarter" idx="3"/>
          </p:nvPr>
        </p:nvSpPr>
        <p:spPr bwMode="auto">
          <a:xfrm>
            <a:off x="3857827" y="9443879"/>
            <a:ext cx="2950962" cy="497046"/>
          </a:xfrm>
          <a:prstGeom prst="rect">
            <a:avLst/>
          </a:prstGeom>
          <a:noFill/>
          <a:ln w="9525">
            <a:noFill/>
            <a:miter lim="800000"/>
            <a:headEnd/>
            <a:tailEnd/>
          </a:ln>
          <a:effectLst/>
        </p:spPr>
        <p:txBody>
          <a:bodyPr vert="horz" wrap="square" lIns="92035" tIns="46018" rIns="92035" bIns="46018" numCol="1" anchor="b" anchorCtr="0" compatLnSpc="1">
            <a:prstTxWarp prst="textNoShape">
              <a:avLst/>
            </a:prstTxWarp>
          </a:bodyPr>
          <a:lstStyle>
            <a:lvl1pPr algn="r" defTabSz="921157">
              <a:spcBef>
                <a:spcPct val="0"/>
              </a:spcBef>
              <a:defRPr sz="1200" b="1"/>
            </a:lvl1pPr>
          </a:lstStyle>
          <a:p>
            <a:fld id="{13A2AEDD-AD55-49C8-838F-E55756FFD25D}" type="slidenum">
              <a:rPr lang="en-GB">
                <a:latin typeface="Arial"/>
              </a:rPr>
              <a:pPr/>
              <a:t>‹#›</a:t>
            </a:fld>
            <a:endParaRPr lang="en-GB" dirty="0">
              <a:latin typeface="Arial"/>
            </a:endParaRPr>
          </a:p>
        </p:txBody>
      </p:sp>
    </p:spTree>
    <p:extLst>
      <p:ext uri="{BB962C8B-B14F-4D97-AF65-F5344CB8AC3E}">
        <p14:creationId xmlns:p14="http://schemas.microsoft.com/office/powerpoint/2010/main" val="3080902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2970429" cy="489081"/>
          </a:xfrm>
          <a:prstGeom prst="rect">
            <a:avLst/>
          </a:prstGeom>
          <a:noFill/>
          <a:ln w="9525">
            <a:noFill/>
            <a:miter lim="800000"/>
            <a:headEnd/>
            <a:tailEnd/>
          </a:ln>
          <a:effectLst/>
        </p:spPr>
        <p:txBody>
          <a:bodyPr vert="horz" wrap="square" lIns="90532" tIns="45266" rIns="90532" bIns="45266" numCol="1" anchor="t" anchorCtr="0" compatLnSpc="1">
            <a:prstTxWarp prst="textNoShape">
              <a:avLst/>
            </a:prstTxWarp>
          </a:bodyPr>
          <a:lstStyle>
            <a:lvl1pPr algn="l" defTabSz="905109">
              <a:spcBef>
                <a:spcPct val="0"/>
              </a:spcBef>
              <a:defRPr sz="1200" b="1"/>
            </a:lvl1pPr>
          </a:lstStyle>
          <a:p>
            <a:endParaRPr lang="en-GB" dirty="0">
              <a:latin typeface="Arial"/>
            </a:endParaRPr>
          </a:p>
        </p:txBody>
      </p:sp>
      <p:sp>
        <p:nvSpPr>
          <p:cNvPr id="11267" name="Rectangle 3"/>
          <p:cNvSpPr>
            <a:spLocks noGrp="1" noChangeArrowheads="1"/>
          </p:cNvSpPr>
          <p:nvPr>
            <p:ph type="dt" idx="1"/>
          </p:nvPr>
        </p:nvSpPr>
        <p:spPr bwMode="auto">
          <a:xfrm>
            <a:off x="3862694" y="1"/>
            <a:ext cx="2970428" cy="489081"/>
          </a:xfrm>
          <a:prstGeom prst="rect">
            <a:avLst/>
          </a:prstGeom>
          <a:noFill/>
          <a:ln w="9525">
            <a:noFill/>
            <a:miter lim="800000"/>
            <a:headEnd/>
            <a:tailEnd/>
          </a:ln>
          <a:effectLst/>
        </p:spPr>
        <p:txBody>
          <a:bodyPr vert="horz" wrap="square" lIns="90532" tIns="45266" rIns="90532" bIns="45266" numCol="1" anchor="t" anchorCtr="0" compatLnSpc="1">
            <a:prstTxWarp prst="textNoShape">
              <a:avLst/>
            </a:prstTxWarp>
          </a:bodyPr>
          <a:lstStyle>
            <a:lvl1pPr algn="r" defTabSz="905109">
              <a:spcBef>
                <a:spcPct val="0"/>
              </a:spcBef>
              <a:defRPr sz="1200" b="1"/>
            </a:lvl1pPr>
          </a:lstStyle>
          <a:p>
            <a:endParaRPr lang="en-GB" dirty="0">
              <a:latin typeface="Arial"/>
            </a:endParaRPr>
          </a:p>
        </p:txBody>
      </p:sp>
      <p:sp>
        <p:nvSpPr>
          <p:cNvPr id="11268" name="Rectangle 4"/>
          <p:cNvSpPr>
            <a:spLocks noGrp="1" noRot="1" noChangeAspect="1" noChangeArrowheads="1" noTextEdit="1"/>
          </p:cNvSpPr>
          <p:nvPr>
            <p:ph type="sldImg" idx="2"/>
          </p:nvPr>
        </p:nvSpPr>
        <p:spPr bwMode="auto">
          <a:xfrm>
            <a:off x="669925" y="735013"/>
            <a:ext cx="5421313" cy="375285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892265" y="4733092"/>
            <a:ext cx="4975591" cy="4487754"/>
          </a:xfrm>
          <a:prstGeom prst="rect">
            <a:avLst/>
          </a:prstGeom>
          <a:noFill/>
          <a:ln w="9525">
            <a:noFill/>
            <a:miter lim="800000"/>
            <a:headEnd/>
            <a:tailEnd/>
          </a:ln>
          <a:effectLst/>
        </p:spPr>
        <p:txBody>
          <a:bodyPr vert="horz" wrap="square" lIns="90532" tIns="45266" rIns="90532" bIns="45266"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270" name="Rectangle 6"/>
          <p:cNvSpPr>
            <a:spLocks noGrp="1" noChangeArrowheads="1"/>
          </p:cNvSpPr>
          <p:nvPr>
            <p:ph type="ftr" sz="quarter" idx="4"/>
          </p:nvPr>
        </p:nvSpPr>
        <p:spPr bwMode="auto">
          <a:xfrm>
            <a:off x="1" y="9464589"/>
            <a:ext cx="2970429" cy="490674"/>
          </a:xfrm>
          <a:prstGeom prst="rect">
            <a:avLst/>
          </a:prstGeom>
          <a:noFill/>
          <a:ln w="9525">
            <a:noFill/>
            <a:miter lim="800000"/>
            <a:headEnd/>
            <a:tailEnd/>
          </a:ln>
          <a:effectLst/>
        </p:spPr>
        <p:txBody>
          <a:bodyPr vert="horz" wrap="square" lIns="90532" tIns="45266" rIns="90532" bIns="45266" numCol="1" anchor="b" anchorCtr="0" compatLnSpc="1">
            <a:prstTxWarp prst="textNoShape">
              <a:avLst/>
            </a:prstTxWarp>
          </a:bodyPr>
          <a:lstStyle>
            <a:lvl1pPr algn="l" defTabSz="905109">
              <a:spcBef>
                <a:spcPct val="0"/>
              </a:spcBef>
              <a:defRPr sz="1200" b="1"/>
            </a:lvl1pPr>
          </a:lstStyle>
          <a:p>
            <a:endParaRPr lang="en-GB" dirty="0">
              <a:latin typeface="Arial"/>
            </a:endParaRPr>
          </a:p>
        </p:txBody>
      </p:sp>
      <p:sp>
        <p:nvSpPr>
          <p:cNvPr id="11271" name="Rectangle 7"/>
          <p:cNvSpPr>
            <a:spLocks noGrp="1" noChangeArrowheads="1"/>
          </p:cNvSpPr>
          <p:nvPr>
            <p:ph type="sldNum" sz="quarter" idx="5"/>
          </p:nvPr>
        </p:nvSpPr>
        <p:spPr bwMode="auto">
          <a:xfrm>
            <a:off x="3862694" y="9464589"/>
            <a:ext cx="2970428" cy="490674"/>
          </a:xfrm>
          <a:prstGeom prst="rect">
            <a:avLst/>
          </a:prstGeom>
          <a:noFill/>
          <a:ln w="9525">
            <a:noFill/>
            <a:miter lim="800000"/>
            <a:headEnd/>
            <a:tailEnd/>
          </a:ln>
          <a:effectLst/>
        </p:spPr>
        <p:txBody>
          <a:bodyPr vert="horz" wrap="square" lIns="90532" tIns="45266" rIns="90532" bIns="45266" numCol="1" anchor="b" anchorCtr="0" compatLnSpc="1">
            <a:prstTxWarp prst="textNoShape">
              <a:avLst/>
            </a:prstTxWarp>
          </a:bodyPr>
          <a:lstStyle>
            <a:lvl1pPr algn="r" defTabSz="905109">
              <a:spcBef>
                <a:spcPct val="0"/>
              </a:spcBef>
              <a:defRPr sz="1200" b="1"/>
            </a:lvl1pPr>
          </a:lstStyle>
          <a:p>
            <a:fld id="{5CA7C1A6-3F6E-4A0C-A01A-2F04D27288E6}" type="slidenum">
              <a:rPr lang="en-GB">
                <a:latin typeface="Arial"/>
              </a:rPr>
              <a:pPr/>
              <a:t>‹#›</a:t>
            </a:fld>
            <a:endParaRPr lang="en-GB" dirty="0">
              <a:latin typeface="Arial"/>
            </a:endParaRPr>
          </a:p>
        </p:txBody>
      </p:sp>
    </p:spTree>
    <p:extLst>
      <p:ext uri="{BB962C8B-B14F-4D97-AF65-F5344CB8AC3E}">
        <p14:creationId xmlns:p14="http://schemas.microsoft.com/office/powerpoint/2010/main" val="1754040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a:ea typeface="+mn-ea"/>
        <a:cs typeface="Arial" charset="0"/>
        <a:sym typeface="Arial"/>
      </a:defRPr>
    </a:lvl1pPr>
    <a:lvl2pPr marL="457200" algn="l" rtl="0" fontAlgn="base">
      <a:spcBef>
        <a:spcPct val="30000"/>
      </a:spcBef>
      <a:spcAft>
        <a:spcPct val="0"/>
      </a:spcAft>
      <a:defRPr sz="1200" kern="1200">
        <a:solidFill>
          <a:schemeClr val="tx1"/>
        </a:solidFill>
        <a:latin typeface="Arial"/>
        <a:ea typeface="+mn-ea"/>
        <a:cs typeface="Arial" charset="0"/>
        <a:sym typeface="Arial"/>
      </a:defRPr>
    </a:lvl2pPr>
    <a:lvl3pPr marL="914400" algn="l" rtl="0" fontAlgn="base">
      <a:spcBef>
        <a:spcPct val="30000"/>
      </a:spcBef>
      <a:spcAft>
        <a:spcPct val="0"/>
      </a:spcAft>
      <a:defRPr sz="1200" kern="1200">
        <a:solidFill>
          <a:schemeClr val="tx1"/>
        </a:solidFill>
        <a:latin typeface="Arial"/>
        <a:ea typeface="+mn-ea"/>
        <a:cs typeface="Arial" charset="0"/>
        <a:sym typeface="Arial"/>
      </a:defRPr>
    </a:lvl3pPr>
    <a:lvl4pPr marL="1371600" algn="l" rtl="0" fontAlgn="base">
      <a:spcBef>
        <a:spcPct val="30000"/>
      </a:spcBef>
      <a:spcAft>
        <a:spcPct val="0"/>
      </a:spcAft>
      <a:defRPr sz="1200" kern="1200">
        <a:solidFill>
          <a:schemeClr val="tx1"/>
        </a:solidFill>
        <a:latin typeface="Arial"/>
        <a:ea typeface="+mn-ea"/>
        <a:cs typeface="Arial" charset="0"/>
        <a:sym typeface="Arial"/>
      </a:defRPr>
    </a:lvl4pPr>
    <a:lvl5pPr marL="1828800" algn="l" rtl="0" fontAlgn="base">
      <a:spcBef>
        <a:spcPct val="30000"/>
      </a:spcBef>
      <a:spcAft>
        <a:spcPct val="0"/>
      </a:spcAft>
      <a:defRPr sz="1200" kern="1200">
        <a:solidFill>
          <a:schemeClr val="tx1"/>
        </a:solidFill>
        <a:latin typeface="Arial"/>
        <a:ea typeface="+mn-ea"/>
        <a:cs typeface="Arial" charset="0"/>
        <a:sym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A7C1A6-3F6E-4A0C-A01A-2F04D27288E6}" type="slidenum">
              <a:rPr lang="en-GB" smtClean="0">
                <a:latin typeface="Arial"/>
              </a:rPr>
              <a:pPr/>
              <a:t>2</a:t>
            </a:fld>
            <a:endParaRPr lang="en-GB" dirty="0">
              <a:latin typeface="Arial"/>
            </a:endParaRPr>
          </a:p>
        </p:txBody>
      </p:sp>
    </p:spTree>
    <p:extLst>
      <p:ext uri="{BB962C8B-B14F-4D97-AF65-F5344CB8AC3E}">
        <p14:creationId xmlns:p14="http://schemas.microsoft.com/office/powerpoint/2010/main" val="265478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A7C1A6-3F6E-4A0C-A01A-2F04D27288E6}" type="slidenum">
              <a:rPr lang="en-GB" smtClean="0">
                <a:latin typeface="Arial"/>
              </a:rPr>
              <a:pPr/>
              <a:t>3</a:t>
            </a:fld>
            <a:endParaRPr lang="en-GB" dirty="0">
              <a:latin typeface="Arial"/>
            </a:endParaRPr>
          </a:p>
        </p:txBody>
      </p:sp>
    </p:spTree>
    <p:extLst>
      <p:ext uri="{BB962C8B-B14F-4D97-AF65-F5344CB8AC3E}">
        <p14:creationId xmlns:p14="http://schemas.microsoft.com/office/powerpoint/2010/main" val="17271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A7C1A6-3F6E-4A0C-A01A-2F04D27288E6}" type="slidenum">
              <a:rPr lang="en-GB" smtClean="0">
                <a:latin typeface="Arial"/>
              </a:rPr>
              <a:pPr/>
              <a:t>4</a:t>
            </a:fld>
            <a:endParaRPr lang="en-GB" dirty="0">
              <a:latin typeface="Arial"/>
            </a:endParaRPr>
          </a:p>
        </p:txBody>
      </p:sp>
    </p:spTree>
    <p:extLst>
      <p:ext uri="{BB962C8B-B14F-4D97-AF65-F5344CB8AC3E}">
        <p14:creationId xmlns:p14="http://schemas.microsoft.com/office/powerpoint/2010/main" val="4207650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A7C1A6-3F6E-4A0C-A01A-2F04D27288E6}" type="slidenum">
              <a:rPr lang="en-GB" smtClean="0">
                <a:latin typeface="Arial"/>
              </a:rPr>
              <a:pPr/>
              <a:t>5</a:t>
            </a:fld>
            <a:endParaRPr lang="en-GB" dirty="0">
              <a:latin typeface="Arial"/>
            </a:endParaRPr>
          </a:p>
        </p:txBody>
      </p:sp>
    </p:spTree>
    <p:extLst>
      <p:ext uri="{BB962C8B-B14F-4D97-AF65-F5344CB8AC3E}">
        <p14:creationId xmlns:p14="http://schemas.microsoft.com/office/powerpoint/2010/main" val="2795149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165E15-A2B1-4C8F-95F0-0A35D7D13689}" type="slidenum">
              <a:rPr lang="en-GB" smtClean="0"/>
              <a:t>6</a:t>
            </a:fld>
            <a:endParaRPr lang="en-GB" dirty="0"/>
          </a:p>
        </p:txBody>
      </p:sp>
    </p:spTree>
    <p:extLst>
      <p:ext uri="{BB962C8B-B14F-4D97-AF65-F5344CB8AC3E}">
        <p14:creationId xmlns:p14="http://schemas.microsoft.com/office/powerpoint/2010/main" val="58309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A6BD48-21A9-49DF-8ACC-7D92149BEC1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9037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oleObject" Target="../embeddings/oleObject10.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7.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2"/>
            </p:custDataLst>
          </p:nvPr>
        </p:nvGraphicFramePr>
        <p:xfrm>
          <a:off x="0" y="0"/>
          <a:ext cx="171979" cy="158750"/>
        </p:xfrm>
        <a:graphic>
          <a:graphicData uri="http://schemas.openxmlformats.org/presentationml/2006/ole">
            <mc:AlternateContent xmlns:mc="http://schemas.openxmlformats.org/markup-compatibility/2006">
              <mc:Choice xmlns:v="urn:schemas-microsoft-com:vml" Requires="v">
                <p:oleObj spid="_x0000_s2050" name="think-cell Slide" r:id="rId4" imgW="0" imgH="0" progId="TCLayout.ActiveDocument.1">
                  <p:embed/>
                </p:oleObj>
              </mc:Choice>
              <mc:Fallback>
                <p:oleObj name="think-cell Slide" r:id="rId4"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71979"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9"/>
          <p:cNvSpPr>
            <a:spLocks noGrp="1"/>
          </p:cNvSpPr>
          <p:nvPr>
            <p:ph type="title"/>
          </p:nvPr>
        </p:nvSpPr>
        <p:spPr>
          <a:xfrm>
            <a:off x="624288" y="1739902"/>
            <a:ext cx="8813931" cy="2160734"/>
          </a:xfrm>
        </p:spPr>
        <p:txBody>
          <a:bodyPr/>
          <a:lstStyle>
            <a:lvl1pPr>
              <a:defRPr sz="3000"/>
            </a:lvl1pPr>
          </a:lstStyle>
          <a:p>
            <a:r>
              <a:rPr lang="en-US"/>
              <a:t>Click to edit Master title style</a:t>
            </a:r>
            <a:endParaRPr lang="en-GB"/>
          </a:p>
        </p:txBody>
      </p:sp>
      <p:sp>
        <p:nvSpPr>
          <p:cNvPr id="26" name="Text Placeholder 11"/>
          <p:cNvSpPr>
            <a:spLocks noGrp="1"/>
          </p:cNvSpPr>
          <p:nvPr>
            <p:ph type="body" sz="quarter" idx="10"/>
          </p:nvPr>
        </p:nvSpPr>
        <p:spPr>
          <a:xfrm>
            <a:off x="624288" y="4209052"/>
            <a:ext cx="8813931" cy="991523"/>
          </a:xfrm>
        </p:spPr>
        <p:txBody>
          <a:bodyPr/>
          <a:lstStyle>
            <a:lvl1pPr>
              <a:defRPr sz="2800" b="0">
                <a:solidFill>
                  <a:schemeClr val="accent5"/>
                </a:solidFill>
              </a:defRPr>
            </a:lvl1pPr>
          </a:lstStyle>
          <a:p>
            <a:pPr lvl="0"/>
            <a:r>
              <a:rPr lang="en-US"/>
              <a:t>Click to edit Master text styles</a:t>
            </a:r>
          </a:p>
        </p:txBody>
      </p:sp>
      <p:sp>
        <p:nvSpPr>
          <p:cNvPr id="27" name="Text Placeholder 14"/>
          <p:cNvSpPr>
            <a:spLocks noGrp="1"/>
          </p:cNvSpPr>
          <p:nvPr>
            <p:ph type="body" sz="quarter" idx="11" hasCustomPrompt="1"/>
          </p:nvPr>
        </p:nvSpPr>
        <p:spPr>
          <a:xfrm>
            <a:off x="624288" y="5244719"/>
            <a:ext cx="8813931" cy="361030"/>
          </a:xfrm>
        </p:spPr>
        <p:txBody>
          <a:bodyPr/>
          <a:lstStyle>
            <a:lvl1pPr>
              <a:defRPr b="0">
                <a:solidFill>
                  <a:schemeClr val="accent5"/>
                </a:solidFill>
              </a:defRPr>
            </a:lvl1pPr>
          </a:lstStyle>
          <a:p>
            <a:pPr lvl="0"/>
            <a:r>
              <a:rPr lang="en-US"/>
              <a:t>Date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5972B1B1-8EF5-42FA-81D9-8F653D3525FF}"/>
              </a:ext>
            </a:extLst>
          </p:cNvPr>
          <p:cNvPicPr>
            <a:picLocks noChangeAspect="1"/>
          </p:cNvPicPr>
          <p:nvPr userDrawn="1"/>
        </p:nvPicPr>
        <p:blipFill>
          <a:blip r:embed="rId5"/>
          <a:stretch>
            <a:fillRect/>
          </a:stretch>
        </p:blipFill>
        <p:spPr>
          <a:xfrm>
            <a:off x="8640000" y="360000"/>
            <a:ext cx="1080655" cy="436418"/>
          </a:xfrm>
          <a:prstGeom prst="rect">
            <a:avLst/>
          </a:prstGeom>
        </p:spPr>
      </p:pic>
      <p:pic>
        <p:nvPicPr>
          <p:cNvPr id="8" name="Content Placeholder 16">
            <a:extLst>
              <a:ext uri="{FF2B5EF4-FFF2-40B4-BE49-F238E27FC236}">
                <a16:creationId xmlns:a16="http://schemas.microsoft.com/office/drawing/2014/main" id="{9073182B-086C-475A-8135-D0A5032A0E42}"/>
              </a:ext>
            </a:extLst>
          </p:cNvPr>
          <p:cNvPicPr>
            <a:picLocks noChangeAspect="1"/>
          </p:cNvPicPr>
          <p:nvPr userDrawn="1"/>
        </p:nvPicPr>
        <p:blipFill>
          <a:blip r:embed="rId6"/>
          <a:stretch>
            <a:fillRect/>
          </a:stretch>
        </p:blipFill>
        <p:spPr>
          <a:xfrm>
            <a:off x="0" y="6400100"/>
            <a:ext cx="9906000" cy="309465"/>
          </a:xfrm>
          <a:prstGeom prst="rect">
            <a:avLst/>
          </a:prstGeom>
        </p:spPr>
      </p:pic>
      <p:sp>
        <p:nvSpPr>
          <p:cNvPr id="10" name="Text Box 4">
            <a:extLst>
              <a:ext uri="{FF2B5EF4-FFF2-40B4-BE49-F238E27FC236}">
                <a16:creationId xmlns:a16="http://schemas.microsoft.com/office/drawing/2014/main" id="{C77F347C-1EA3-4527-B778-B6DE2914AEC8}"/>
              </a:ext>
            </a:extLst>
          </p:cNvPr>
          <p:cNvSpPr txBox="1"/>
          <p:nvPr userDrawn="1"/>
        </p:nvSpPr>
        <p:spPr>
          <a:xfrm>
            <a:off x="2790190" y="5875238"/>
            <a:ext cx="432562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2"/>
            </p:custDataLst>
          </p:nvPr>
        </p:nvGraphicFramePr>
        <p:xfrm>
          <a:off x="0" y="0"/>
          <a:ext cx="171979" cy="158750"/>
        </p:xfrm>
        <a:graphic>
          <a:graphicData uri="http://schemas.openxmlformats.org/presentationml/2006/ole">
            <mc:AlternateContent xmlns:mc="http://schemas.openxmlformats.org/markup-compatibility/2006">
              <mc:Choice xmlns:v="urn:schemas-microsoft-com:vml" Requires="v">
                <p:oleObj spid="_x0000_s12290" name="think-cell Slide" r:id="rId4" imgW="0" imgH="0" progId="TCLayout.ActiveDocument.1">
                  <p:embed/>
                </p:oleObj>
              </mc:Choice>
              <mc:Fallback>
                <p:oleObj name="think-cell Slide" r:id="rId4"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71979"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9"/>
          <p:cNvSpPr>
            <a:spLocks noGrp="1"/>
          </p:cNvSpPr>
          <p:nvPr>
            <p:ph type="title"/>
          </p:nvPr>
        </p:nvSpPr>
        <p:spPr>
          <a:xfrm>
            <a:off x="624288" y="1739902"/>
            <a:ext cx="8813931" cy="2160734"/>
          </a:xfrm>
        </p:spPr>
        <p:txBody>
          <a:bodyPr/>
          <a:lstStyle>
            <a:lvl1pPr>
              <a:defRPr sz="2769"/>
            </a:lvl1pPr>
          </a:lstStyle>
          <a:p>
            <a:r>
              <a:rPr lang="en-US"/>
              <a:t>Click to edit Master title style</a:t>
            </a:r>
            <a:endParaRPr lang="en-GB"/>
          </a:p>
        </p:txBody>
      </p:sp>
      <p:sp>
        <p:nvSpPr>
          <p:cNvPr id="26" name="Text Placeholder 11"/>
          <p:cNvSpPr>
            <a:spLocks noGrp="1"/>
          </p:cNvSpPr>
          <p:nvPr>
            <p:ph type="body" sz="quarter" idx="10"/>
          </p:nvPr>
        </p:nvSpPr>
        <p:spPr>
          <a:xfrm>
            <a:off x="624288" y="4209054"/>
            <a:ext cx="8813931" cy="991523"/>
          </a:xfrm>
        </p:spPr>
        <p:txBody>
          <a:bodyPr/>
          <a:lstStyle>
            <a:lvl1pPr>
              <a:defRPr sz="2585" b="0">
                <a:solidFill>
                  <a:schemeClr val="accent5"/>
                </a:solidFill>
              </a:defRPr>
            </a:lvl1pPr>
          </a:lstStyle>
          <a:p>
            <a:pPr lvl="0"/>
            <a:r>
              <a:rPr lang="en-US"/>
              <a:t>Click to edit Master text styles</a:t>
            </a:r>
          </a:p>
        </p:txBody>
      </p:sp>
      <p:sp>
        <p:nvSpPr>
          <p:cNvPr id="27" name="Text Placeholder 14"/>
          <p:cNvSpPr>
            <a:spLocks noGrp="1"/>
          </p:cNvSpPr>
          <p:nvPr>
            <p:ph type="body" sz="quarter" idx="11" hasCustomPrompt="1"/>
          </p:nvPr>
        </p:nvSpPr>
        <p:spPr>
          <a:xfrm>
            <a:off x="624288" y="5244719"/>
            <a:ext cx="8813931" cy="361030"/>
          </a:xfrm>
        </p:spPr>
        <p:txBody>
          <a:bodyPr/>
          <a:lstStyle>
            <a:lvl1pPr>
              <a:defRPr b="0">
                <a:solidFill>
                  <a:schemeClr val="accent5"/>
                </a:solidFill>
              </a:defRPr>
            </a:lvl1pPr>
          </a:lstStyle>
          <a:p>
            <a:pPr lvl="0"/>
            <a:r>
              <a:rPr lang="en-US"/>
              <a:t>Date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5972B1B1-8EF5-42FA-81D9-8F653D3525FF}"/>
              </a:ext>
            </a:extLst>
          </p:cNvPr>
          <p:cNvPicPr>
            <a:picLocks noChangeAspect="1"/>
          </p:cNvPicPr>
          <p:nvPr userDrawn="1"/>
        </p:nvPicPr>
        <p:blipFill>
          <a:blip r:embed="rId5"/>
          <a:stretch>
            <a:fillRect/>
          </a:stretch>
        </p:blipFill>
        <p:spPr>
          <a:xfrm>
            <a:off x="8640001" y="360000"/>
            <a:ext cx="1080655" cy="436418"/>
          </a:xfrm>
          <a:prstGeom prst="rect">
            <a:avLst/>
          </a:prstGeom>
        </p:spPr>
      </p:pic>
      <p:pic>
        <p:nvPicPr>
          <p:cNvPr id="8" name="Content Placeholder 16">
            <a:extLst>
              <a:ext uri="{FF2B5EF4-FFF2-40B4-BE49-F238E27FC236}">
                <a16:creationId xmlns:a16="http://schemas.microsoft.com/office/drawing/2014/main" id="{9073182B-086C-475A-8135-D0A5032A0E42}"/>
              </a:ext>
            </a:extLst>
          </p:cNvPr>
          <p:cNvPicPr>
            <a:picLocks noChangeAspect="1"/>
          </p:cNvPicPr>
          <p:nvPr userDrawn="1"/>
        </p:nvPicPr>
        <p:blipFill>
          <a:blip r:embed="rId6"/>
          <a:stretch>
            <a:fillRect/>
          </a:stretch>
        </p:blipFill>
        <p:spPr>
          <a:xfrm>
            <a:off x="0" y="6400102"/>
            <a:ext cx="9906000" cy="309465"/>
          </a:xfrm>
          <a:prstGeom prst="rect">
            <a:avLst/>
          </a:prstGeom>
        </p:spPr>
      </p:pic>
      <p:sp>
        <p:nvSpPr>
          <p:cNvPr id="10" name="Text Box 4">
            <a:extLst>
              <a:ext uri="{FF2B5EF4-FFF2-40B4-BE49-F238E27FC236}">
                <a16:creationId xmlns:a16="http://schemas.microsoft.com/office/drawing/2014/main" id="{C77F347C-1EA3-4527-B778-B6DE2914AEC8}"/>
              </a:ext>
            </a:extLst>
          </p:cNvPr>
          <p:cNvSpPr txBox="1"/>
          <p:nvPr userDrawn="1"/>
        </p:nvSpPr>
        <p:spPr>
          <a:xfrm>
            <a:off x="2790190" y="5875238"/>
            <a:ext cx="4325620" cy="406400"/>
          </a:xfrm>
          <a:prstGeom prst="rect">
            <a:avLst/>
          </a:prstGeom>
          <a:solidFill>
            <a:schemeClr val="lt1"/>
          </a:solidFill>
          <a:ln w="6350">
            <a:noFill/>
          </a:ln>
        </p:spPr>
        <p:txBody>
          <a:bodyPr rot="0" spcFirstLastPara="0" vert="horz" wrap="square" lIns="84406" tIns="42203" rIns="84406" bIns="42203" numCol="1" spcCol="0" rtlCol="0" fromWordArt="0" anchor="t" anchorCtr="0" forceAA="0" compatLnSpc="1">
            <a:prstTxWarp prst="textNoShape">
              <a:avLst/>
            </a:prstTxWarp>
            <a:noAutofit/>
          </a:bodyPr>
          <a:lstStyle/>
          <a:p>
            <a:pPr>
              <a:spcAft>
                <a:spcPts val="0"/>
              </a:spcAft>
            </a:pPr>
            <a:r>
              <a:rPr lang="en-GB" sz="1662"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108"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473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3" y="1594"/>
          <a:ext cx="1587" cy="1587"/>
        </p:xfrm>
        <a:graphic>
          <a:graphicData uri="http://schemas.openxmlformats.org/presentationml/2006/ole">
            <mc:AlternateContent xmlns:mc="http://schemas.openxmlformats.org/markup-compatibility/2006">
              <mc:Choice xmlns:v="urn:schemas-microsoft-com:vml" Requires="v">
                <p:oleObj spid="_x0000_s13314"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 y="1594"/>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71223" y="163513"/>
            <a:ext cx="8100000" cy="831850"/>
          </a:xfrm>
        </p:spPr>
        <p:txBody>
          <a:bodyPr/>
          <a:lstStyle>
            <a:lvl1pPr>
              <a:defRPr/>
            </a:lvl1pPr>
          </a:lstStyle>
          <a:p>
            <a:r>
              <a:rPr lang="en-US"/>
              <a:t>Slide title</a:t>
            </a:r>
            <a:endParaRPr lang="en-GB"/>
          </a:p>
        </p:txBody>
      </p:sp>
      <p:sp>
        <p:nvSpPr>
          <p:cNvPr id="5" name="Text Placeholder 4"/>
          <p:cNvSpPr>
            <a:spLocks noGrp="1"/>
          </p:cNvSpPr>
          <p:nvPr>
            <p:ph type="body" sz="quarter" idx="10" hasCustomPrompt="1"/>
          </p:nvPr>
        </p:nvSpPr>
        <p:spPr>
          <a:xfrm>
            <a:off x="471240" y="1509714"/>
            <a:ext cx="8963555" cy="4613275"/>
          </a:xfrm>
        </p:spPr>
        <p:txBody>
          <a:bodyPr/>
          <a:lstStyle>
            <a:lvl1pPr>
              <a:defRPr baseline="0"/>
            </a:lvl1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00794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with takeawa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3" y="1594"/>
          <a:ext cx="1587" cy="1587"/>
        </p:xfrm>
        <a:graphic>
          <a:graphicData uri="http://schemas.openxmlformats.org/presentationml/2006/ole">
            <mc:AlternateContent xmlns:mc="http://schemas.openxmlformats.org/markup-compatibility/2006">
              <mc:Choice xmlns:v="urn:schemas-microsoft-com:vml" Requires="v">
                <p:oleObj spid="_x0000_s14338"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 y="1594"/>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71222" y="163513"/>
            <a:ext cx="8100000" cy="831850"/>
          </a:xfrm>
        </p:spPr>
        <p:txBody>
          <a:bodyPr/>
          <a:lstStyle>
            <a:lvl1pPr>
              <a:defRPr/>
            </a:lvl1pPr>
          </a:lstStyle>
          <a:p>
            <a:r>
              <a:rPr lang="en-US"/>
              <a:t>Slide title</a:t>
            </a:r>
            <a:endParaRPr lang="en-GB"/>
          </a:p>
        </p:txBody>
      </p:sp>
      <p:sp>
        <p:nvSpPr>
          <p:cNvPr id="5" name="Text Placeholder 4"/>
          <p:cNvSpPr>
            <a:spLocks noGrp="1"/>
          </p:cNvSpPr>
          <p:nvPr>
            <p:ph type="body" sz="quarter" idx="10" hasCustomPrompt="1"/>
          </p:nvPr>
        </p:nvSpPr>
        <p:spPr>
          <a:xfrm>
            <a:off x="471240" y="1509714"/>
            <a:ext cx="8963555" cy="4613275"/>
          </a:xfrm>
        </p:spPr>
        <p:txBody>
          <a:bodyPr/>
          <a:lstStyle>
            <a:lvl1pPr>
              <a:defRPr baseline="0"/>
            </a:lvl1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36"/>
          <p:cNvSpPr>
            <a:spLocks noGrp="1"/>
          </p:cNvSpPr>
          <p:nvPr>
            <p:ph type="body" sz="quarter" idx="4294967295" hasCustomPrompt="1"/>
          </p:nvPr>
        </p:nvSpPr>
        <p:spPr>
          <a:xfrm>
            <a:off x="2140681" y="5609883"/>
            <a:ext cx="5624639" cy="669027"/>
          </a:xfrm>
          <a:prstGeom prst="rect">
            <a:avLst/>
          </a:prstGeom>
          <a:solidFill>
            <a:schemeClr val="accent4"/>
          </a:solidFill>
          <a:ln w="9525" cap="flat" cmpd="sng" algn="ctr">
            <a:noFill/>
            <a:prstDash val="solid"/>
            <a:round/>
            <a:headEnd type="none" w="med" len="med"/>
            <a:tailEnd type="none" w="med" len="med"/>
          </a:ln>
          <a:effectLst/>
        </p:spPr>
        <p:txBody>
          <a:bodyPr vert="horz" wrap="square" lIns="108000" tIns="91440" rIns="108000" bIns="91440" numCol="1" rtlCol="0" anchor="ctr" anchorCtr="0" compatLnSpc="1">
            <a:prstTxWarp prst="textNoShape">
              <a:avLst/>
            </a:prstTxWarp>
            <a:noAutofit/>
          </a:bodyPr>
          <a:lstStyle>
            <a:lvl1pPr algn="ctr">
              <a:defRPr kumimoji="0" lang="en-US" i="0" u="none" strike="noStrike" kern="1200" cap="none" normalizeH="0" baseline="0" smtClean="0">
                <a:solidFill>
                  <a:schemeClr val="bg1"/>
                </a:solidFill>
                <a:effectLst/>
              </a:defRPr>
            </a:lvl1pPr>
            <a:lvl2pPr>
              <a:defRPr lang="en-US" sz="1292" kern="1200" smtClean="0">
                <a:ea typeface="+mn-ea"/>
              </a:defRPr>
            </a:lvl2pPr>
            <a:lvl3pPr>
              <a:defRPr lang="en-US" sz="1292" kern="1200" smtClean="0">
                <a:ea typeface="+mn-ea"/>
              </a:defRPr>
            </a:lvl3pPr>
            <a:lvl4pPr>
              <a:defRPr lang="en-US" sz="1292" kern="1200" smtClean="0">
                <a:ea typeface="+mn-ea"/>
              </a:defRPr>
            </a:lvl4pPr>
            <a:lvl5pPr>
              <a:defRPr lang="en-GB" sz="1292" kern="1200">
                <a:ea typeface="+mn-ea"/>
              </a:defRPr>
            </a:lvl5pPr>
          </a:lstStyle>
          <a:p>
            <a:pPr marL="0" marR="0" lvl="0" indent="0" algn="ctr" latinLnBrk="0"/>
            <a:r>
              <a:rPr lang="en-US"/>
              <a:t>Click to edit text. Use this ‘takeaway box’ to </a:t>
            </a:r>
            <a:r>
              <a:rPr lang="en-US" err="1"/>
              <a:t>summarise</a:t>
            </a:r>
            <a:r>
              <a:rPr lang="en-US"/>
              <a:t> the key message of the slide</a:t>
            </a:r>
            <a:endParaRPr lang="en-GB"/>
          </a:p>
        </p:txBody>
      </p:sp>
      <p:sp>
        <p:nvSpPr>
          <p:cNvPr id="4" name="Text Placeholder 3"/>
          <p:cNvSpPr>
            <a:spLocks noGrp="1"/>
          </p:cNvSpPr>
          <p:nvPr>
            <p:ph type="body" sz="quarter" idx="12" hasCustomPrompt="1"/>
          </p:nvPr>
        </p:nvSpPr>
        <p:spPr>
          <a:xfrm>
            <a:off x="471488" y="995363"/>
            <a:ext cx="8100000" cy="309562"/>
          </a:xfr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US" sz="1477" b="0" kern="0" dirty="0" smtClean="0">
                <a:solidFill>
                  <a:schemeClr val="tx2"/>
                </a:solidFill>
                <a:latin typeface="+mj-lt"/>
                <a:ea typeface="+mj-ea"/>
                <a:cs typeface="+mj-cs"/>
              </a:defRPr>
            </a:lvl1pPr>
            <a:lvl2pPr>
              <a:defRPr lang="en-US" sz="1477" b="0" kern="1200" dirty="0" smtClean="0">
                <a:solidFill>
                  <a:schemeClr val="tx2"/>
                </a:solidFill>
                <a:latin typeface="Trebuchet MS" pitchFamily="34" charset="0"/>
                <a:ea typeface="+mn-ea"/>
                <a:cs typeface="Arial" charset="0"/>
              </a:defRPr>
            </a:lvl2pPr>
            <a:lvl3pPr>
              <a:defRPr lang="en-US" sz="1477" b="0" kern="1200" dirty="0" smtClean="0">
                <a:solidFill>
                  <a:schemeClr val="tx2"/>
                </a:solidFill>
                <a:latin typeface="Trebuchet MS" pitchFamily="34" charset="0"/>
                <a:ea typeface="+mn-ea"/>
                <a:cs typeface="Arial" charset="0"/>
              </a:defRPr>
            </a:lvl3pPr>
            <a:lvl4pPr>
              <a:defRPr lang="en-US" sz="1477" b="0" kern="1200" dirty="0" smtClean="0">
                <a:solidFill>
                  <a:schemeClr val="tx2"/>
                </a:solidFill>
                <a:latin typeface="Trebuchet MS" pitchFamily="34" charset="0"/>
                <a:ea typeface="+mn-ea"/>
                <a:cs typeface="Arial" charset="0"/>
              </a:defRPr>
            </a:lvl4pPr>
            <a:lvl5pPr>
              <a:defRPr lang="en-GB" sz="1477" b="0" kern="1200" dirty="0">
                <a:solidFill>
                  <a:schemeClr val="tx2"/>
                </a:solidFill>
                <a:latin typeface="Trebuchet MS" pitchFamily="34" charset="0"/>
                <a:ea typeface="+mn-ea"/>
                <a:cs typeface="Arial" charset="0"/>
              </a:defRPr>
            </a:lvl5pPr>
          </a:lstStyle>
          <a:p>
            <a:pPr lvl="0">
              <a:spcBef>
                <a:spcPct val="0"/>
              </a:spcBef>
            </a:pPr>
            <a:r>
              <a:rPr lang="en-US"/>
              <a:t>Subtitle</a:t>
            </a:r>
            <a:endParaRPr lang="en-GB"/>
          </a:p>
        </p:txBody>
      </p:sp>
    </p:spTree>
    <p:extLst>
      <p:ext uri="{BB962C8B-B14F-4D97-AF65-F5344CB8AC3E}">
        <p14:creationId xmlns:p14="http://schemas.microsoft.com/office/powerpoint/2010/main" val="1494741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orizontal box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0367" y="179654"/>
            <a:ext cx="8100000"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21" name="Text Placeholder 20"/>
          <p:cNvSpPr>
            <a:spLocks noGrp="1"/>
          </p:cNvSpPr>
          <p:nvPr>
            <p:ph type="body" sz="quarter" idx="10" hasCustomPrompt="1"/>
          </p:nvPr>
        </p:nvSpPr>
        <p:spPr>
          <a:xfrm>
            <a:off x="2144687" y="3210391"/>
            <a:ext cx="7093441" cy="1393065"/>
          </a:xfrm>
          <a:prstGeom prst="rect">
            <a:avLst/>
          </a:prstGeom>
        </p:spPr>
        <p:txBody>
          <a:bodyPr anchor="ct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Arial" panose="020B0604020202020204" pitchFamily="34" charset="0"/>
              <a:buChar char="•"/>
              <a:defRPr sz="1292" baseline="0"/>
            </a:lvl3pPr>
          </a:lstStyle>
          <a:p>
            <a:pPr lvl="0"/>
            <a:r>
              <a:rPr lang="en-US"/>
              <a:t>Text box (click to edit content)</a:t>
            </a:r>
          </a:p>
          <a:p>
            <a:pPr lvl="1"/>
            <a:r>
              <a:rPr lang="en-US"/>
              <a:t>First level bullet</a:t>
            </a:r>
          </a:p>
          <a:p>
            <a:pPr lvl="2"/>
            <a:r>
              <a:rPr lang="en-US"/>
              <a:t>Second level bullet</a:t>
            </a:r>
          </a:p>
        </p:txBody>
      </p:sp>
      <p:sp>
        <p:nvSpPr>
          <p:cNvPr id="15" name="Text Placeholder 2"/>
          <p:cNvSpPr>
            <a:spLocks noGrp="1"/>
          </p:cNvSpPr>
          <p:nvPr>
            <p:ph type="body" idx="1" hasCustomPrompt="1"/>
          </p:nvPr>
        </p:nvSpPr>
        <p:spPr>
          <a:xfrm>
            <a:off x="471223" y="1568497"/>
            <a:ext cx="1601457" cy="1393065"/>
          </a:xfrm>
          <a:prstGeom prst="rect">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Box 1</a:t>
            </a:r>
          </a:p>
        </p:txBody>
      </p:sp>
      <p:sp>
        <p:nvSpPr>
          <p:cNvPr id="12" name="Text Placeholder 20"/>
          <p:cNvSpPr>
            <a:spLocks noGrp="1"/>
          </p:cNvSpPr>
          <p:nvPr>
            <p:ph type="body" sz="quarter" idx="14" hasCustomPrompt="1"/>
          </p:nvPr>
        </p:nvSpPr>
        <p:spPr>
          <a:xfrm>
            <a:off x="2144687" y="1568497"/>
            <a:ext cx="7093441" cy="1393065"/>
          </a:xfrm>
          <a:prstGeom prst="rect">
            <a:avLst/>
          </a:prstGeom>
        </p:spPr>
        <p:txBody>
          <a:bodyPr anchor="ct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Arial" panose="020B0604020202020204" pitchFamily="34" charset="0"/>
              <a:buChar char="•"/>
              <a:defRPr sz="1292" baseline="0"/>
            </a:lvl3pPr>
          </a:lstStyle>
          <a:p>
            <a:pPr lvl="0"/>
            <a:r>
              <a:rPr lang="en-US"/>
              <a:t>Text box (click to edit content)</a:t>
            </a:r>
          </a:p>
          <a:p>
            <a:pPr lvl="1"/>
            <a:r>
              <a:rPr lang="en-US"/>
              <a:t>First level bullet</a:t>
            </a:r>
          </a:p>
          <a:p>
            <a:pPr lvl="2"/>
            <a:r>
              <a:rPr lang="en-US"/>
              <a:t>Second level bullet</a:t>
            </a:r>
          </a:p>
        </p:txBody>
      </p:sp>
      <p:sp>
        <p:nvSpPr>
          <p:cNvPr id="18" name="Text Placeholder 2"/>
          <p:cNvSpPr>
            <a:spLocks noGrp="1"/>
          </p:cNvSpPr>
          <p:nvPr>
            <p:ph type="body" idx="15" hasCustomPrompt="1"/>
          </p:nvPr>
        </p:nvSpPr>
        <p:spPr>
          <a:xfrm>
            <a:off x="471223" y="3210391"/>
            <a:ext cx="1601457" cy="1393065"/>
          </a:xfrm>
          <a:prstGeom prst="rect">
            <a:avLst/>
          </a:prstGeom>
          <a:solidFill>
            <a:schemeClr val="accent4"/>
          </a:solidFill>
        </p:spPr>
        <p:txBody>
          <a:bodyPr lIns="72000" rIns="72000" anchor="ctr"/>
          <a:lstStyle>
            <a:lvl1pPr marL="0" indent="0" algn="ctr">
              <a:spcBef>
                <a:spcPts val="0"/>
              </a:spcBef>
              <a:buNone/>
              <a:defRPr sz="1477" b="1" u="none" baseline="0">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Box 2</a:t>
            </a:r>
          </a:p>
        </p:txBody>
      </p:sp>
      <p:sp>
        <p:nvSpPr>
          <p:cNvPr id="11" name="Text Placeholder 20"/>
          <p:cNvSpPr>
            <a:spLocks noGrp="1"/>
          </p:cNvSpPr>
          <p:nvPr>
            <p:ph type="body" sz="quarter" idx="18" hasCustomPrompt="1"/>
          </p:nvPr>
        </p:nvSpPr>
        <p:spPr>
          <a:xfrm>
            <a:off x="2144687" y="4852289"/>
            <a:ext cx="7093441" cy="1393065"/>
          </a:xfrm>
          <a:prstGeom prst="rect">
            <a:avLst/>
          </a:prstGeom>
        </p:spPr>
        <p:txBody>
          <a:bodyPr anchor="ct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Arial" panose="020B0604020202020204" pitchFamily="34" charset="0"/>
              <a:buChar char="•"/>
              <a:defRPr sz="1292" baseline="0"/>
            </a:lvl3pPr>
          </a:lstStyle>
          <a:p>
            <a:pPr lvl="0"/>
            <a:r>
              <a:rPr lang="en-US"/>
              <a:t>Text box (click to edit content)</a:t>
            </a:r>
          </a:p>
          <a:p>
            <a:pPr lvl="1"/>
            <a:r>
              <a:rPr lang="en-US"/>
              <a:t>First level bullet</a:t>
            </a:r>
          </a:p>
          <a:p>
            <a:pPr lvl="2"/>
            <a:r>
              <a:rPr lang="en-US"/>
              <a:t>Second level bullet</a:t>
            </a:r>
          </a:p>
        </p:txBody>
      </p:sp>
      <p:sp>
        <p:nvSpPr>
          <p:cNvPr id="13" name="Text Placeholder 2"/>
          <p:cNvSpPr>
            <a:spLocks noGrp="1"/>
          </p:cNvSpPr>
          <p:nvPr>
            <p:ph type="body" idx="19" hasCustomPrompt="1"/>
          </p:nvPr>
        </p:nvSpPr>
        <p:spPr>
          <a:xfrm>
            <a:off x="471223" y="4852289"/>
            <a:ext cx="1601457" cy="1393065"/>
          </a:xfrm>
          <a:prstGeom prst="rect">
            <a:avLst/>
          </a:prstGeom>
          <a:solidFill>
            <a:schemeClr val="accent4"/>
          </a:solidFill>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Box 3</a:t>
            </a:r>
          </a:p>
        </p:txBody>
      </p:sp>
    </p:spTree>
    <p:extLst>
      <p:ext uri="{BB962C8B-B14F-4D97-AF65-F5344CB8AC3E}">
        <p14:creationId xmlns:p14="http://schemas.microsoft.com/office/powerpoint/2010/main" val="4286446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alue ch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1222" y="161366"/>
            <a:ext cx="8100000"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15" name="Text Placeholder 2"/>
          <p:cNvSpPr>
            <a:spLocks noGrp="1"/>
          </p:cNvSpPr>
          <p:nvPr>
            <p:ph type="body" idx="1"/>
          </p:nvPr>
        </p:nvSpPr>
        <p:spPr>
          <a:xfrm>
            <a:off x="471224" y="1568495"/>
            <a:ext cx="3051907" cy="529246"/>
          </a:xfrm>
          <a:prstGeom prst="homePlate">
            <a:avLst>
              <a:gd name="adj" fmla="val 37104"/>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a:t>
            </a:r>
          </a:p>
        </p:txBody>
      </p:sp>
      <p:sp>
        <p:nvSpPr>
          <p:cNvPr id="12" name="Text Placeholder 20"/>
          <p:cNvSpPr>
            <a:spLocks noGrp="1"/>
          </p:cNvSpPr>
          <p:nvPr>
            <p:ph type="body" sz="quarter" idx="14" hasCustomPrompt="1"/>
          </p:nvPr>
        </p:nvSpPr>
        <p:spPr>
          <a:xfrm>
            <a:off x="471224" y="2193261"/>
            <a:ext cx="2809859"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0" name="Text Placeholder 2"/>
          <p:cNvSpPr>
            <a:spLocks noGrp="1"/>
          </p:cNvSpPr>
          <p:nvPr>
            <p:ph type="body" idx="20"/>
          </p:nvPr>
        </p:nvSpPr>
        <p:spPr>
          <a:xfrm>
            <a:off x="3385430" y="1568495"/>
            <a:ext cx="3051907"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a:t>
            </a:r>
          </a:p>
        </p:txBody>
      </p:sp>
      <p:sp>
        <p:nvSpPr>
          <p:cNvPr id="14" name="Text Placeholder 2"/>
          <p:cNvSpPr>
            <a:spLocks noGrp="1"/>
          </p:cNvSpPr>
          <p:nvPr>
            <p:ph type="body" idx="21"/>
          </p:nvPr>
        </p:nvSpPr>
        <p:spPr>
          <a:xfrm>
            <a:off x="6303442" y="1568495"/>
            <a:ext cx="3051907"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a:t>
            </a:r>
          </a:p>
        </p:txBody>
      </p:sp>
      <p:sp>
        <p:nvSpPr>
          <p:cNvPr id="16" name="Text Placeholder 20"/>
          <p:cNvSpPr>
            <a:spLocks noGrp="1"/>
          </p:cNvSpPr>
          <p:nvPr>
            <p:ph type="body" sz="quarter" idx="22" hasCustomPrompt="1"/>
          </p:nvPr>
        </p:nvSpPr>
        <p:spPr>
          <a:xfrm>
            <a:off x="3412323" y="2193261"/>
            <a:ext cx="2809859"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7" name="Text Placeholder 20"/>
          <p:cNvSpPr>
            <a:spLocks noGrp="1"/>
          </p:cNvSpPr>
          <p:nvPr>
            <p:ph type="body" sz="quarter" idx="23" hasCustomPrompt="1"/>
          </p:nvPr>
        </p:nvSpPr>
        <p:spPr>
          <a:xfrm>
            <a:off x="6339977" y="2193261"/>
            <a:ext cx="2809859"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Tree>
    <p:extLst>
      <p:ext uri="{BB962C8B-B14F-4D97-AF65-F5344CB8AC3E}">
        <p14:creationId xmlns:p14="http://schemas.microsoft.com/office/powerpoint/2010/main" val="1784719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1222" y="161366"/>
            <a:ext cx="8100000"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21" name="Text Placeholder 20"/>
          <p:cNvSpPr>
            <a:spLocks noGrp="1"/>
          </p:cNvSpPr>
          <p:nvPr>
            <p:ph type="body" sz="quarter" idx="10" hasCustomPrompt="1"/>
          </p:nvPr>
        </p:nvSpPr>
        <p:spPr>
          <a:xfrm>
            <a:off x="5365376" y="2286002"/>
            <a:ext cx="3872752"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5" name="Text Placeholder 2"/>
          <p:cNvSpPr>
            <a:spLocks noGrp="1"/>
          </p:cNvSpPr>
          <p:nvPr>
            <p:ph type="body" idx="1" hasCustomPrompt="1"/>
          </p:nvPr>
        </p:nvSpPr>
        <p:spPr>
          <a:xfrm>
            <a:off x="471222" y="1568497"/>
            <a:ext cx="3960002"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91440" bIns="91440" rtlCol="0" anchor="b" anchorCtr="0">
            <a:noAutofit/>
          </a:bodyPr>
          <a:lstStyle>
            <a:lvl1pPr algn="ctr">
              <a:defRPr lang="en-US" kern="1200" dirty="0" smtClean="0">
                <a:solidFill>
                  <a:srgbClr val="000000"/>
                </a:solidFill>
              </a:defRPr>
            </a:lvl1pPr>
          </a:lstStyle>
          <a:p>
            <a:pPr lvl="0" algn="ctr"/>
            <a:r>
              <a:rPr lang="en-US"/>
              <a:t>Click to edit Box 1</a:t>
            </a:r>
          </a:p>
        </p:txBody>
      </p:sp>
      <p:sp>
        <p:nvSpPr>
          <p:cNvPr id="12" name="Text Placeholder 20"/>
          <p:cNvSpPr>
            <a:spLocks noGrp="1"/>
          </p:cNvSpPr>
          <p:nvPr>
            <p:ph type="body" sz="quarter" idx="14" hasCustomPrompt="1"/>
          </p:nvPr>
        </p:nvSpPr>
        <p:spPr>
          <a:xfrm>
            <a:off x="471225" y="2286002"/>
            <a:ext cx="3960000"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a:t>Text box (click to edit content)</a:t>
            </a:r>
          </a:p>
          <a:p>
            <a:pPr lvl="1"/>
            <a:r>
              <a:rPr lang="en-US"/>
              <a:t>First level bullet</a:t>
            </a:r>
          </a:p>
          <a:p>
            <a:pPr lvl="2"/>
            <a:r>
              <a:rPr lang="en-US"/>
              <a:t>Second level bullet</a:t>
            </a:r>
          </a:p>
        </p:txBody>
      </p:sp>
      <p:sp>
        <p:nvSpPr>
          <p:cNvPr id="18" name="Text Placeholder 2"/>
          <p:cNvSpPr>
            <a:spLocks noGrp="1"/>
          </p:cNvSpPr>
          <p:nvPr>
            <p:ph type="body" idx="15" hasCustomPrompt="1"/>
          </p:nvPr>
        </p:nvSpPr>
        <p:spPr>
          <a:xfrm>
            <a:off x="5365376" y="1568497"/>
            <a:ext cx="3872752"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vert="horz" wrap="square" lIns="0" tIns="91440" rIns="0" bIns="91440" numCol="1" rtlCol="0" anchor="b" anchorCtr="0" compatLnSpc="1">
            <a:prstTxWarp prst="textNoShape">
              <a:avLst/>
            </a:prstTxWarp>
            <a:noAutofit/>
          </a:bodyPr>
          <a:lstStyle>
            <a:lvl1pPr algn="ctr">
              <a:defRPr lang="en-US" kern="1200" dirty="0" smtClean="0">
                <a:solidFill>
                  <a:srgbClr val="000000"/>
                </a:solidFill>
              </a:defRPr>
            </a:lvl1pPr>
          </a:lstStyle>
          <a:p>
            <a:pPr lvl="0" algn="ctr"/>
            <a:r>
              <a:rPr lang="en-US"/>
              <a:t>Click to edit Box 2</a:t>
            </a:r>
          </a:p>
        </p:txBody>
      </p:sp>
    </p:spTree>
    <p:extLst>
      <p:ext uri="{BB962C8B-B14F-4D97-AF65-F5344CB8AC3E}">
        <p14:creationId xmlns:p14="http://schemas.microsoft.com/office/powerpoint/2010/main" val="266963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 boxe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603" y="1594"/>
          <a:ext cx="1587" cy="1587"/>
        </p:xfrm>
        <a:graphic>
          <a:graphicData uri="http://schemas.openxmlformats.org/presentationml/2006/ole">
            <mc:AlternateContent xmlns:mc="http://schemas.openxmlformats.org/markup-compatibility/2006">
              <mc:Choice xmlns:v="urn:schemas-microsoft-com:vml" Requires="v">
                <p:oleObj spid="_x0000_s18434" name="think-cell Slide" r:id="rId4" imgW="360" imgH="360" progId="TCLayout.ActiveDocument.1">
                  <p:embed/>
                </p:oleObj>
              </mc:Choice>
              <mc:Fallback>
                <p:oleObj name="think-cell Slide" r:id="rId4" imgW="360" imgH="36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 y="1594"/>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 Placeholder 10"/>
          <p:cNvSpPr>
            <a:spLocks noGrp="1"/>
          </p:cNvSpPr>
          <p:nvPr>
            <p:ph type="body" idx="1"/>
          </p:nvPr>
        </p:nvSpPr>
        <p:spPr>
          <a:xfrm>
            <a:off x="471223" y="1568495"/>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57" name="Text Placeholder 12"/>
          <p:cNvSpPr>
            <a:spLocks noGrp="1"/>
          </p:cNvSpPr>
          <p:nvPr>
            <p:ph type="body" sz="quarter" idx="14"/>
          </p:nvPr>
        </p:nvSpPr>
        <p:spPr>
          <a:xfrm>
            <a:off x="471223" y="2097741"/>
            <a:ext cx="3937005" cy="1614466"/>
          </a:xfrm>
          <a:solidFill>
            <a:schemeClr val="bg1">
              <a:lumMod val="95000"/>
            </a:schemeClr>
          </a:solidFill>
        </p:spPr>
        <p:txBody>
          <a:bodyPr lIns="72000" tIns="90000" rIns="72000" bIns="72000"/>
          <a:lstStyle>
            <a:lvl1pPr>
              <a:defRPr sz="1292"/>
            </a:lvl1pPr>
          </a:lstStyle>
          <a:p>
            <a:r>
              <a:rPr lang="en-GB"/>
              <a:t>Box</a:t>
            </a:r>
          </a:p>
        </p:txBody>
      </p:sp>
      <p:sp>
        <p:nvSpPr>
          <p:cNvPr id="58" name="Title 1"/>
          <p:cNvSpPr>
            <a:spLocks noGrp="1"/>
          </p:cNvSpPr>
          <p:nvPr>
            <p:ph type="title" hasCustomPrompt="1"/>
          </p:nvPr>
        </p:nvSpPr>
        <p:spPr>
          <a:xfrm>
            <a:off x="471222" y="161366"/>
            <a:ext cx="8100000"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61" name="Text Placeholder 10"/>
          <p:cNvSpPr>
            <a:spLocks noGrp="1"/>
          </p:cNvSpPr>
          <p:nvPr>
            <p:ph type="body" idx="15"/>
          </p:nvPr>
        </p:nvSpPr>
        <p:spPr>
          <a:xfrm>
            <a:off x="5191139" y="1568495"/>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62" name="Text Placeholder 12"/>
          <p:cNvSpPr>
            <a:spLocks noGrp="1"/>
          </p:cNvSpPr>
          <p:nvPr>
            <p:ph type="body" sz="quarter" idx="16"/>
          </p:nvPr>
        </p:nvSpPr>
        <p:spPr>
          <a:xfrm>
            <a:off x="5191139" y="2097741"/>
            <a:ext cx="3937005" cy="1614466"/>
          </a:xfrm>
          <a:solidFill>
            <a:schemeClr val="bg1">
              <a:lumMod val="95000"/>
            </a:schemeClr>
          </a:solidFill>
        </p:spPr>
        <p:txBody>
          <a:bodyPr lIns="72000" tIns="90000" rIns="72000" bIns="72000"/>
          <a:lstStyle>
            <a:lvl1pPr>
              <a:defRPr sz="1292"/>
            </a:lvl1pPr>
          </a:lstStyle>
          <a:p>
            <a:r>
              <a:rPr lang="en-GB"/>
              <a:t>Box</a:t>
            </a:r>
          </a:p>
        </p:txBody>
      </p:sp>
      <p:sp>
        <p:nvSpPr>
          <p:cNvPr id="63" name="Text Placeholder 10"/>
          <p:cNvSpPr>
            <a:spLocks noGrp="1"/>
          </p:cNvSpPr>
          <p:nvPr>
            <p:ph type="body" idx="17"/>
          </p:nvPr>
        </p:nvSpPr>
        <p:spPr>
          <a:xfrm>
            <a:off x="471223" y="3962071"/>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64" name="Text Placeholder 12"/>
          <p:cNvSpPr>
            <a:spLocks noGrp="1"/>
          </p:cNvSpPr>
          <p:nvPr>
            <p:ph type="body" sz="quarter" idx="18"/>
          </p:nvPr>
        </p:nvSpPr>
        <p:spPr>
          <a:xfrm>
            <a:off x="471223" y="4491317"/>
            <a:ext cx="3937005" cy="1614466"/>
          </a:xfrm>
          <a:solidFill>
            <a:schemeClr val="bg1">
              <a:lumMod val="95000"/>
            </a:schemeClr>
          </a:solidFill>
        </p:spPr>
        <p:txBody>
          <a:bodyPr lIns="72000" tIns="90000" rIns="72000" bIns="72000"/>
          <a:lstStyle>
            <a:lvl1pPr>
              <a:defRPr sz="1292"/>
            </a:lvl1pPr>
          </a:lstStyle>
          <a:p>
            <a:r>
              <a:rPr lang="en-GB"/>
              <a:t>Box</a:t>
            </a:r>
          </a:p>
        </p:txBody>
      </p:sp>
      <p:sp>
        <p:nvSpPr>
          <p:cNvPr id="65" name="Text Placeholder 10"/>
          <p:cNvSpPr>
            <a:spLocks noGrp="1"/>
          </p:cNvSpPr>
          <p:nvPr>
            <p:ph type="body" idx="19"/>
          </p:nvPr>
        </p:nvSpPr>
        <p:spPr>
          <a:xfrm>
            <a:off x="5191139" y="3962071"/>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66" name="Text Placeholder 12"/>
          <p:cNvSpPr>
            <a:spLocks noGrp="1"/>
          </p:cNvSpPr>
          <p:nvPr>
            <p:ph type="body" sz="quarter" idx="20"/>
          </p:nvPr>
        </p:nvSpPr>
        <p:spPr>
          <a:xfrm>
            <a:off x="5191139" y="4491317"/>
            <a:ext cx="3937005" cy="1614466"/>
          </a:xfrm>
          <a:solidFill>
            <a:schemeClr val="bg1">
              <a:lumMod val="95000"/>
            </a:schemeClr>
          </a:solidFill>
        </p:spPr>
        <p:txBody>
          <a:bodyPr lIns="72000" tIns="90000" rIns="72000" bIns="72000"/>
          <a:lstStyle>
            <a:lvl1pPr>
              <a:defRPr sz="1292"/>
            </a:lvl1pPr>
          </a:lstStyle>
          <a:p>
            <a:r>
              <a:rPr lang="en-GB"/>
              <a:t>Box</a:t>
            </a:r>
          </a:p>
        </p:txBody>
      </p:sp>
    </p:spTree>
    <p:extLst>
      <p:ext uri="{BB962C8B-B14F-4D97-AF65-F5344CB8AC3E}">
        <p14:creationId xmlns:p14="http://schemas.microsoft.com/office/powerpoint/2010/main" val="2685617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3" y="1594"/>
          <a:ext cx="1587" cy="1587"/>
        </p:xfrm>
        <a:graphic>
          <a:graphicData uri="http://schemas.openxmlformats.org/presentationml/2006/ole">
            <mc:AlternateContent xmlns:mc="http://schemas.openxmlformats.org/markup-compatibility/2006">
              <mc:Choice xmlns:v="urn:schemas-microsoft-com:vml" Requires="v">
                <p:oleObj spid="_x0000_s19458"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 y="1594"/>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Placeholder 4"/>
          <p:cNvSpPr>
            <a:spLocks noGrp="1"/>
          </p:cNvSpPr>
          <p:nvPr>
            <p:ph type="body" sz="quarter" idx="10" hasCustomPrompt="1"/>
          </p:nvPr>
        </p:nvSpPr>
        <p:spPr>
          <a:xfrm>
            <a:off x="471489" y="2437797"/>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a:t>Section 2</a:t>
            </a:r>
            <a:endParaRPr lang="en-GB"/>
          </a:p>
        </p:txBody>
      </p:sp>
      <p:sp>
        <p:nvSpPr>
          <p:cNvPr id="13" name="Text Placeholder 4"/>
          <p:cNvSpPr>
            <a:spLocks noGrp="1"/>
          </p:cNvSpPr>
          <p:nvPr>
            <p:ph type="body" sz="quarter" idx="11" hasCustomPrompt="1"/>
          </p:nvPr>
        </p:nvSpPr>
        <p:spPr>
          <a:xfrm>
            <a:off x="471489" y="3166600"/>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a:t>Section 3</a:t>
            </a:r>
            <a:endParaRPr lang="en-GB"/>
          </a:p>
        </p:txBody>
      </p:sp>
      <p:sp>
        <p:nvSpPr>
          <p:cNvPr id="14" name="Text Placeholder 4"/>
          <p:cNvSpPr>
            <a:spLocks noGrp="1"/>
          </p:cNvSpPr>
          <p:nvPr>
            <p:ph type="body" sz="quarter" idx="12" hasCustomPrompt="1"/>
          </p:nvPr>
        </p:nvSpPr>
        <p:spPr>
          <a:xfrm>
            <a:off x="471489" y="3895402"/>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tx2"/>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a:t>This section</a:t>
            </a:r>
            <a:endParaRPr lang="en-GB"/>
          </a:p>
        </p:txBody>
      </p:sp>
      <p:sp>
        <p:nvSpPr>
          <p:cNvPr id="15" name="Text Placeholder 4"/>
          <p:cNvSpPr>
            <a:spLocks noGrp="1"/>
          </p:cNvSpPr>
          <p:nvPr>
            <p:ph type="body" sz="quarter" idx="13" hasCustomPrompt="1"/>
          </p:nvPr>
        </p:nvSpPr>
        <p:spPr>
          <a:xfrm>
            <a:off x="471489" y="4624204"/>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a:t>Section 5</a:t>
            </a:r>
            <a:endParaRPr lang="en-GB"/>
          </a:p>
        </p:txBody>
      </p:sp>
      <p:sp>
        <p:nvSpPr>
          <p:cNvPr id="16" name="Text Placeholder 4"/>
          <p:cNvSpPr>
            <a:spLocks noGrp="1"/>
          </p:cNvSpPr>
          <p:nvPr>
            <p:ph type="body" sz="quarter" idx="14" hasCustomPrompt="1"/>
          </p:nvPr>
        </p:nvSpPr>
        <p:spPr>
          <a:xfrm>
            <a:off x="471489" y="1708994"/>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baseline="0"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a:t>Section 1</a:t>
            </a:r>
            <a:endParaRPr lang="en-GB"/>
          </a:p>
        </p:txBody>
      </p:sp>
    </p:spTree>
    <p:extLst>
      <p:ext uri="{BB962C8B-B14F-4D97-AF65-F5344CB8AC3E}">
        <p14:creationId xmlns:p14="http://schemas.microsoft.com/office/powerpoint/2010/main" val="3437274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3" y="1594"/>
          <a:ext cx="1587" cy="1587"/>
        </p:xfrm>
        <a:graphic>
          <a:graphicData uri="http://schemas.openxmlformats.org/presentationml/2006/ole">
            <mc:AlternateContent xmlns:mc="http://schemas.openxmlformats.org/markup-compatibility/2006">
              <mc:Choice xmlns:v="urn:schemas-microsoft-com:vml" Requires="v">
                <p:oleObj spid="_x0000_s20482"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 y="1594"/>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71222" y="163513"/>
            <a:ext cx="8100000" cy="831850"/>
          </a:xfrm>
        </p:spPr>
        <p:txBody>
          <a:bodyPr anchor="t"/>
          <a:lstStyle>
            <a:lvl1pPr>
              <a:defRPr/>
            </a:lvl1pPr>
          </a:lstStyle>
          <a:p>
            <a:r>
              <a:rPr lang="en-US"/>
              <a:t>Slide title</a:t>
            </a:r>
            <a:endParaRPr lang="en-GB"/>
          </a:p>
        </p:txBody>
      </p:sp>
    </p:spTree>
    <p:extLst>
      <p:ext uri="{BB962C8B-B14F-4D97-AF65-F5344CB8AC3E}">
        <p14:creationId xmlns:p14="http://schemas.microsoft.com/office/powerpoint/2010/main" val="496882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603" y="1594"/>
          <a:ext cx="1587" cy="1587"/>
        </p:xfrm>
        <a:graphic>
          <a:graphicData uri="http://schemas.openxmlformats.org/presentationml/2006/ole">
            <mc:AlternateContent xmlns:mc="http://schemas.openxmlformats.org/markup-compatibility/2006">
              <mc:Choice xmlns:v="urn:schemas-microsoft-com:vml" Requires="v">
                <p:oleObj spid="_x0000_s21506" name="think-cell Slide" r:id="rId4" imgW="360" imgH="360" progId="TCLayout.ActiveDocument.1">
                  <p:embed/>
                </p:oleObj>
              </mc:Choice>
              <mc:Fallback>
                <p:oleObj name="think-cell Slide" r:id="rId4" imgW="360" imgH="360" progId="TCLayout.ActiveDocument.1">
                  <p:embed/>
                  <p:pic>
                    <p:nvPicPr>
                      <p:cNvPr id="2"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3" y="1594"/>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3970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2" y="1592"/>
          <a:ext cx="1587" cy="1587"/>
        </p:xfrm>
        <a:graphic>
          <a:graphicData uri="http://schemas.openxmlformats.org/presentationml/2006/ole">
            <mc:AlternateContent xmlns:mc="http://schemas.openxmlformats.org/markup-compatibility/2006">
              <mc:Choice xmlns:v="urn:schemas-microsoft-com:vml" Requires="v">
                <p:oleObj spid="_x0000_s3074"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71223" y="128002"/>
            <a:ext cx="8100000" cy="831850"/>
          </a:xfrm>
        </p:spPr>
        <p:txBody>
          <a:bodyPr/>
          <a:lstStyle>
            <a:lvl1pPr>
              <a:defRPr/>
            </a:lvl1pPr>
          </a:lstStyle>
          <a:p>
            <a:r>
              <a:rPr lang="en-US"/>
              <a:t>Slide title</a:t>
            </a:r>
            <a:endParaRPr lang="en-GB"/>
          </a:p>
        </p:txBody>
      </p:sp>
      <p:sp>
        <p:nvSpPr>
          <p:cNvPr id="5" name="Text Placeholder 4"/>
          <p:cNvSpPr>
            <a:spLocks noGrp="1"/>
          </p:cNvSpPr>
          <p:nvPr>
            <p:ph type="body" sz="quarter" idx="10" hasCustomPrompt="1"/>
          </p:nvPr>
        </p:nvSpPr>
        <p:spPr>
          <a:xfrm>
            <a:off x="471239" y="1509714"/>
            <a:ext cx="8963555" cy="4613275"/>
          </a:xfrm>
        </p:spPr>
        <p:txBody>
          <a:bodyPr/>
          <a:lstStyle>
            <a:lvl1pPr>
              <a:defRPr baseline="0"/>
            </a:lvl1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87000" y="3660488"/>
            <a:ext cx="8543925" cy="689541"/>
          </a:xfrm>
          <a:prstGeom prst="rect">
            <a:avLst/>
          </a:prstGeom>
        </p:spPr>
        <p:txBody>
          <a:bodyPr/>
          <a:lstStyle>
            <a:lvl1pPr>
              <a:defRPr sz="29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87000" y="4364955"/>
            <a:ext cx="7429500" cy="473244"/>
          </a:xfrm>
          <a:prstGeom prst="rect">
            <a:avLst/>
          </a:prstGeom>
        </p:spPr>
        <p:txBody>
          <a:bodyPr/>
          <a:lstStyle>
            <a:lvl1pPr marL="0" indent="0" algn="l">
              <a:buNone/>
              <a:defRPr sz="1500" b="0" i="0" baseline="0">
                <a:solidFill>
                  <a:srgbClr val="005EB8"/>
                </a:solidFill>
                <a:latin typeface="Arial" charset="0"/>
                <a:ea typeface="Arial" charset="0"/>
                <a:cs typeface="Arial" charset="0"/>
              </a:defRPr>
            </a:lvl1pPr>
            <a:lvl2pPr marL="371475" indent="0" algn="ctr">
              <a:buNone/>
              <a:defRPr sz="1600"/>
            </a:lvl2pPr>
            <a:lvl3pPr marL="742950" indent="0" algn="ctr">
              <a:buNone/>
              <a:defRPr sz="1500"/>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8337507" y="293024"/>
            <a:ext cx="1170709"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8"/>
            <a:ext cx="9906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790190" y="5792942"/>
            <a:ext cx="4325620" cy="406400"/>
          </a:xfrm>
          <a:prstGeom prst="rect">
            <a:avLst/>
          </a:prstGeom>
          <a:solidFill>
            <a:schemeClr val="lt1"/>
          </a:solidFill>
          <a:ln w="6350">
            <a:noFill/>
          </a:ln>
        </p:spPr>
        <p:txBody>
          <a:bodyPr rot="0" spcFirstLastPara="0" vert="horz" wrap="square" lIns="74295" tIns="37148" rIns="74295" bIns="37148" numCol="1" spcCol="0" rtlCol="0" fromWordArt="0" anchor="t" anchorCtr="0" forceAA="0" compatLnSpc="1">
            <a:prstTxWarp prst="textNoShape">
              <a:avLst/>
            </a:prstTxWarp>
            <a:noAutofit/>
          </a:bodyPr>
          <a:lstStyle/>
          <a:p>
            <a:pPr>
              <a:spcAft>
                <a:spcPts val="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87000" y="2927246"/>
            <a:ext cx="8543925" cy="689541"/>
          </a:xfrm>
          <a:prstGeom prst="rect">
            <a:avLst/>
          </a:prstGeom>
        </p:spPr>
        <p:txBody>
          <a:bodyPr/>
          <a:lstStyle>
            <a:lvl1pPr>
              <a:defRPr sz="29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87000" y="3631712"/>
            <a:ext cx="7429500" cy="473244"/>
          </a:xfrm>
          <a:prstGeom prst="rect">
            <a:avLst/>
          </a:prstGeom>
        </p:spPr>
        <p:txBody>
          <a:bodyPr/>
          <a:lstStyle>
            <a:lvl1pPr marL="0" indent="0" algn="l">
              <a:buNone/>
              <a:defRPr sz="1500" b="0" i="0" baseline="0">
                <a:solidFill>
                  <a:srgbClr val="005EB8"/>
                </a:solidFill>
                <a:latin typeface="Arial" charset="0"/>
                <a:ea typeface="Arial" charset="0"/>
                <a:cs typeface="Arial" charset="0"/>
              </a:defRPr>
            </a:lvl1pPr>
            <a:lvl2pPr marL="371475" indent="0" algn="ctr">
              <a:buNone/>
              <a:defRPr sz="1600"/>
            </a:lvl2pPr>
            <a:lvl3pPr marL="742950" indent="0" algn="ctr">
              <a:buNone/>
              <a:defRPr sz="1500"/>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8337507" y="293024"/>
            <a:ext cx="1170709" cy="436418"/>
          </a:xfrm>
          <a:prstGeom prst="rect">
            <a:avLst/>
          </a:prstGeom>
        </p:spPr>
      </p:pic>
      <p:sp>
        <p:nvSpPr>
          <p:cNvPr id="8" name="TextBox 7">
            <a:extLst>
              <a:ext uri="{FF2B5EF4-FFF2-40B4-BE49-F238E27FC236}">
                <a16:creationId xmlns:a16="http://schemas.microsoft.com/office/drawing/2014/main" id="{69A18D46-A30F-4782-B361-7A243EBA6610}"/>
              </a:ext>
            </a:extLst>
          </p:cNvPr>
          <p:cNvSpPr txBox="1"/>
          <p:nvPr userDrawn="1"/>
        </p:nvSpPr>
        <p:spPr>
          <a:xfrm>
            <a:off x="99060" y="137161"/>
            <a:ext cx="1684020" cy="553998"/>
          </a:xfrm>
          <a:prstGeom prst="rect">
            <a:avLst/>
          </a:prstGeom>
          <a:noFill/>
        </p:spPr>
        <p:txBody>
          <a:bodyPr wrap="square" rtlCol="0">
            <a:spAutoFit/>
          </a:bodyPr>
          <a:lstStyle/>
          <a:p>
            <a:r>
              <a:rPr lang="en-GB" sz="1500" b="1" dirty="0">
                <a:solidFill>
                  <a:schemeClr val="bg1"/>
                </a:solidFill>
                <a:latin typeface="Arial" panose="020B0604020202020204" pitchFamily="34" charset="0"/>
                <a:cs typeface="Arial" panose="020B0604020202020204" pitchFamily="34" charset="0"/>
              </a:rPr>
              <a:t>NHS Cancer Programme</a:t>
            </a:r>
          </a:p>
        </p:txBody>
      </p:sp>
      <p:pic>
        <p:nvPicPr>
          <p:cNvPr id="13" name="Picture 12">
            <a:extLst>
              <a:ext uri="{FF2B5EF4-FFF2-40B4-BE49-F238E27FC236}">
                <a16:creationId xmlns:a16="http://schemas.microsoft.com/office/drawing/2014/main" id="{898FCCF5-681C-4EC0-A796-B1E73F1521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82921"/>
            <a:ext cx="9906000" cy="2281428"/>
          </a:xfrm>
          <a:prstGeom prst="rect">
            <a:avLst/>
          </a:prstGeom>
        </p:spPr>
      </p:pic>
    </p:spTree>
    <p:extLst>
      <p:ext uri="{BB962C8B-B14F-4D97-AF65-F5344CB8AC3E}">
        <p14:creationId xmlns:p14="http://schemas.microsoft.com/office/powerpoint/2010/main" val="1046002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rgbClr val="0070C0"/>
        </a:solidFill>
        <a:effectLst/>
      </p:bgPr>
    </p:bg>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87000" y="2927246"/>
            <a:ext cx="8543925" cy="689541"/>
          </a:xfrm>
          <a:prstGeom prst="rect">
            <a:avLst/>
          </a:prstGeom>
        </p:spPr>
        <p:txBody>
          <a:bodyPr/>
          <a:lstStyle>
            <a:lvl1pPr>
              <a:defRPr sz="2900" baseline="0">
                <a:solidFill>
                  <a:schemeClr val="bg1"/>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87000" y="3631712"/>
            <a:ext cx="7429500" cy="473244"/>
          </a:xfrm>
          <a:prstGeom prst="rect">
            <a:avLst/>
          </a:prstGeom>
        </p:spPr>
        <p:txBody>
          <a:bodyPr/>
          <a:lstStyle>
            <a:lvl1pPr marL="0" indent="0" algn="l">
              <a:buNone/>
              <a:defRPr sz="1500" b="0" i="0" baseline="0">
                <a:solidFill>
                  <a:schemeClr val="bg1"/>
                </a:solidFill>
                <a:latin typeface="Arial" charset="0"/>
                <a:ea typeface="Arial" charset="0"/>
                <a:cs typeface="Arial" charset="0"/>
              </a:defRPr>
            </a:lvl1pPr>
            <a:lvl2pPr marL="371475" indent="0" algn="ctr">
              <a:buNone/>
              <a:defRPr sz="1600"/>
            </a:lvl2pPr>
            <a:lvl3pPr marL="742950" indent="0" algn="ctr">
              <a:buNone/>
              <a:defRPr sz="1500"/>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8337507" y="293024"/>
            <a:ext cx="1170709" cy="436418"/>
          </a:xfrm>
          <a:prstGeom prst="rect">
            <a:avLst/>
          </a:prstGeom>
        </p:spPr>
      </p:pic>
      <p:sp>
        <p:nvSpPr>
          <p:cNvPr id="14" name="Rectangle 13">
            <a:extLst>
              <a:ext uri="{FF2B5EF4-FFF2-40B4-BE49-F238E27FC236}">
                <a16:creationId xmlns:a16="http://schemas.microsoft.com/office/drawing/2014/main" id="{E51DBB78-6102-4BCD-B8F7-727D332102C2}"/>
              </a:ext>
            </a:extLst>
          </p:cNvPr>
          <p:cNvSpPr/>
          <p:nvPr userDrawn="1"/>
        </p:nvSpPr>
        <p:spPr>
          <a:xfrm>
            <a:off x="445574" y="5964819"/>
            <a:ext cx="7862092" cy="430887"/>
          </a:xfrm>
          <a:prstGeom prst="rect">
            <a:avLst/>
          </a:prstGeom>
        </p:spPr>
        <p:txBody>
          <a:bodyPr wrap="square">
            <a:spAutoFit/>
          </a:bodyPr>
          <a:lstStyle/>
          <a:p>
            <a:pPr marL="148332" indent="-148332">
              <a:buFont typeface="Arial" panose="020B0604020202020204" pitchFamily="34" charset="0"/>
              <a:buChar char="•"/>
            </a:pPr>
            <a:r>
              <a:rPr lang="en-US" sz="1100" dirty="0">
                <a:solidFill>
                  <a:schemeClr val="bg1"/>
                </a:solidFill>
                <a:latin typeface="Arial" panose="020B0604020202020204" pitchFamily="34" charset="0"/>
                <a:cs typeface="Arial" panose="020B0604020202020204" pitchFamily="34" charset="0"/>
              </a:rPr>
              <a:t>55,000 more people each year will survive five years or more following diagnosis.</a:t>
            </a:r>
          </a:p>
          <a:p>
            <a:pPr marL="148332" indent="-148332">
              <a:buFont typeface="Arial" panose="020B0604020202020204" pitchFamily="34" charset="0"/>
              <a:buChar char="•"/>
            </a:pPr>
            <a:r>
              <a:rPr lang="en-US" sz="1100" dirty="0">
                <a:solidFill>
                  <a:schemeClr val="bg1"/>
                </a:solidFill>
                <a:latin typeface="Arial" panose="020B0604020202020204" pitchFamily="34" charset="0"/>
                <a:cs typeface="Arial" panose="020B0604020202020204" pitchFamily="34" charset="0"/>
              </a:rPr>
              <a:t>Three in four cancers will be diagnosed at an early stage.</a:t>
            </a:r>
          </a:p>
        </p:txBody>
      </p:sp>
    </p:spTree>
    <p:extLst>
      <p:ext uri="{BB962C8B-B14F-4D97-AF65-F5344CB8AC3E}">
        <p14:creationId xmlns:p14="http://schemas.microsoft.com/office/powerpoint/2010/main" val="245542805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03946" y="1649628"/>
            <a:ext cx="8382480" cy="2244128"/>
          </a:xfrm>
          <a:prstGeom prst="rect">
            <a:avLst/>
          </a:prstGeom>
        </p:spPr>
        <p:txBody>
          <a:bodyPr/>
          <a:lstStyle>
            <a:lvl1pPr>
              <a:defRPr sz="1100">
                <a:latin typeface="Arial" panose="020B0604020202020204" pitchFamily="34" charset="0"/>
                <a:cs typeface="Arial" panose="020B0604020202020204" pitchFamily="34" charset="0"/>
              </a:defRPr>
            </a:lvl1pPr>
            <a:lvl2pPr>
              <a:defRPr sz="11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99624" y="854466"/>
            <a:ext cx="7114309" cy="611649"/>
          </a:xfrm>
          <a:prstGeom prst="rect">
            <a:avLst/>
          </a:prstGeom>
        </p:spPr>
        <p:txBody>
          <a:bodyPr/>
          <a:lstStyle>
            <a:lvl1pPr>
              <a:defRPr sz="29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300">
              <a:solidFill>
                <a:srgbClr val="005EB8"/>
              </a:solidFill>
              <a:latin typeface="Arial" charset="0"/>
              <a:ea typeface="Arial" charset="0"/>
              <a:cs typeface="Arial" charset="0"/>
            </a:endParaRPr>
          </a:p>
        </p:txBody>
      </p:sp>
      <p:sp>
        <p:nvSpPr>
          <p:cNvPr id="8" name="TextBox 7"/>
          <p:cNvSpPr txBox="1"/>
          <p:nvPr userDrawn="1"/>
        </p:nvSpPr>
        <p:spPr>
          <a:xfrm>
            <a:off x="315591" y="6372538"/>
            <a:ext cx="701309" cy="246221"/>
          </a:xfrm>
          <a:prstGeom prst="rect">
            <a:avLst/>
          </a:prstGeom>
          <a:noFill/>
        </p:spPr>
        <p:txBody>
          <a:bodyPr wrap="square" rtlCol="0">
            <a:spAutoFit/>
          </a:bodyPr>
          <a:lstStyle/>
          <a:p>
            <a:pPr algn="l"/>
            <a:fld id="{34F92BC6-D7C3-584B-87F2-0B845776A5AD}" type="slidenum">
              <a:rPr lang="en-US" sz="10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000" dirty="0">
                <a:solidFill>
                  <a:schemeClr val="accent3">
                    <a:lumMod val="60000"/>
                    <a:lumOff val="40000"/>
                  </a:schemeClr>
                </a:solidFill>
                <a:latin typeface="Arial" panose="020B0604020202020204" pitchFamily="34" charset="0"/>
                <a:cs typeface="Arial" panose="020B0604020202020204" pitchFamily="34" charset="0"/>
              </a:rPr>
              <a:t> </a:t>
            </a:r>
            <a:r>
              <a:rPr lang="en-US" sz="1000" dirty="0">
                <a:solidFill>
                  <a:schemeClr val="accent3"/>
                </a:solidFill>
                <a:latin typeface="Arial" panose="020B0604020202020204" pitchFamily="34" charset="0"/>
                <a:cs typeface="Arial" panose="020B0604020202020204" pitchFamily="34" charset="0"/>
              </a:rPr>
              <a:t>  </a:t>
            </a:r>
            <a:r>
              <a:rPr lang="en-US" sz="1000" dirty="0">
                <a:solidFill>
                  <a:srgbClr val="005EB8"/>
                </a:solidFill>
                <a:latin typeface="Arial" panose="020B0604020202020204" pitchFamily="34" charset="0"/>
                <a:cs typeface="Arial" panose="020B0604020202020204" pitchFamily="34" charset="0"/>
              </a:rPr>
              <a:t>|</a:t>
            </a:r>
            <a:endParaRPr lang="en-US" sz="1000" dirty="0">
              <a:solidFill>
                <a:schemeClr val="accent3"/>
              </a:solidFill>
              <a:latin typeface="Arial" panose="020B0604020202020204" pitchFamily="34" charset="0"/>
              <a:cs typeface="Arial" panose="020B0604020202020204" pitchFamily="34" charset="0"/>
            </a:endParaRP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8337507" y="293024"/>
            <a:ext cx="1170709" cy="436418"/>
          </a:xfrm>
          <a:prstGeom prst="rect">
            <a:avLst/>
          </a:prstGeom>
        </p:spPr>
      </p:pic>
      <p:pic>
        <p:nvPicPr>
          <p:cNvPr id="3" name="Picture 2">
            <a:extLst>
              <a:ext uri="{FF2B5EF4-FFF2-40B4-BE49-F238E27FC236}">
                <a16:creationId xmlns:a16="http://schemas.microsoft.com/office/drawing/2014/main" id="{BB488F5E-220E-4D41-99FE-917FB77588D3}"/>
              </a:ext>
            </a:extLst>
          </p:cNvPr>
          <p:cNvPicPr>
            <a:picLocks noChangeAspect="1"/>
          </p:cNvPicPr>
          <p:nvPr userDrawn="1"/>
        </p:nvPicPr>
        <p:blipFill>
          <a:blip r:embed="rId3"/>
          <a:stretch>
            <a:fillRect/>
          </a:stretch>
        </p:blipFill>
        <p:spPr>
          <a:xfrm>
            <a:off x="8962126" y="6004365"/>
            <a:ext cx="749203" cy="691572"/>
          </a:xfrm>
          <a:prstGeom prst="rect">
            <a:avLst/>
          </a:prstGeom>
        </p:spPr>
      </p:pic>
      <p:sp>
        <p:nvSpPr>
          <p:cNvPr id="7" name="Footer Placeholder 2">
            <a:extLst>
              <a:ext uri="{FF2B5EF4-FFF2-40B4-BE49-F238E27FC236}">
                <a16:creationId xmlns:a16="http://schemas.microsoft.com/office/drawing/2014/main" id="{FF70E2D0-5188-4DA5-9159-BE85B3366359}"/>
              </a:ext>
            </a:extLst>
          </p:cNvPr>
          <p:cNvSpPr>
            <a:spLocks noGrp="1"/>
          </p:cNvSpPr>
          <p:nvPr>
            <p:ph type="ftr" sz="quarter" idx="11"/>
          </p:nvPr>
        </p:nvSpPr>
        <p:spPr>
          <a:xfrm>
            <a:off x="748233" y="6333441"/>
            <a:ext cx="6200094" cy="365125"/>
          </a:xfrm>
        </p:spPr>
        <p:txBody>
          <a:bodyPr/>
          <a:lstStyle>
            <a:lvl1pPr>
              <a:defRPr/>
            </a:lvl1pPr>
          </a:lstStyle>
          <a:p>
            <a:r>
              <a:rPr lang="en-US" dirty="0"/>
              <a:t>Presentation title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03946" y="1649628"/>
            <a:ext cx="8382480" cy="2244128"/>
          </a:xfrm>
          <a:prstGeom prst="rect">
            <a:avLst/>
          </a:prstGeom>
        </p:spPr>
        <p:txBody>
          <a:bodyPr/>
          <a:lstStyle>
            <a:lvl1pPr>
              <a:defRPr sz="1100">
                <a:latin typeface="Arial" panose="020B0604020202020204" pitchFamily="34" charset="0"/>
                <a:cs typeface="Arial" panose="020B0604020202020204" pitchFamily="34" charset="0"/>
              </a:defRPr>
            </a:lvl1pPr>
            <a:lvl2pPr>
              <a:defRPr sz="11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99624" y="854466"/>
            <a:ext cx="7114309" cy="611649"/>
          </a:xfrm>
          <a:prstGeom prst="rect">
            <a:avLst/>
          </a:prstGeom>
        </p:spPr>
        <p:txBody>
          <a:bodyPr/>
          <a:lstStyle>
            <a:lvl1pPr>
              <a:defRPr sz="29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300">
              <a:solidFill>
                <a:srgbClr val="005EB8"/>
              </a:solidFill>
              <a:latin typeface="Arial" charset="0"/>
              <a:ea typeface="Arial" charset="0"/>
              <a:cs typeface="Arial" charset="0"/>
            </a:endParaRPr>
          </a:p>
        </p:txBody>
      </p:sp>
      <p:sp>
        <p:nvSpPr>
          <p:cNvPr id="8" name="TextBox 7"/>
          <p:cNvSpPr txBox="1"/>
          <p:nvPr userDrawn="1"/>
        </p:nvSpPr>
        <p:spPr>
          <a:xfrm>
            <a:off x="315591" y="6372538"/>
            <a:ext cx="701309" cy="246221"/>
          </a:xfrm>
          <a:prstGeom prst="rect">
            <a:avLst/>
          </a:prstGeom>
          <a:noFill/>
        </p:spPr>
        <p:txBody>
          <a:bodyPr wrap="square" rtlCol="0">
            <a:spAutoFit/>
          </a:bodyPr>
          <a:lstStyle/>
          <a:p>
            <a:pPr algn="l"/>
            <a:fld id="{34F92BC6-D7C3-584B-87F2-0B845776A5AD}" type="slidenum">
              <a:rPr lang="en-US" sz="10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000" dirty="0">
                <a:solidFill>
                  <a:schemeClr val="accent3">
                    <a:lumMod val="60000"/>
                    <a:lumOff val="40000"/>
                  </a:schemeClr>
                </a:solidFill>
                <a:latin typeface="Arial" panose="020B0604020202020204" pitchFamily="34" charset="0"/>
                <a:cs typeface="Arial" panose="020B0604020202020204" pitchFamily="34" charset="0"/>
              </a:rPr>
              <a:t> </a:t>
            </a:r>
            <a:r>
              <a:rPr lang="en-US" sz="1000" dirty="0">
                <a:solidFill>
                  <a:schemeClr val="accent3"/>
                </a:solidFill>
                <a:latin typeface="Arial" panose="020B0604020202020204" pitchFamily="34" charset="0"/>
                <a:cs typeface="Arial" panose="020B0604020202020204" pitchFamily="34" charset="0"/>
              </a:rPr>
              <a:t>  </a:t>
            </a:r>
            <a:r>
              <a:rPr lang="en-US" sz="1000" dirty="0">
                <a:solidFill>
                  <a:srgbClr val="005EB8"/>
                </a:solidFill>
                <a:latin typeface="Arial" panose="020B0604020202020204" pitchFamily="34" charset="0"/>
                <a:cs typeface="Arial" panose="020B0604020202020204" pitchFamily="34" charset="0"/>
              </a:rPr>
              <a:t>|</a:t>
            </a:r>
            <a:endParaRPr lang="en-US" sz="10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748233" y="6333441"/>
            <a:ext cx="6200094" cy="365125"/>
          </a:xfrm>
          <a:prstGeom prst="rect">
            <a:avLst/>
          </a:prstGeom>
        </p:spPr>
        <p:txBody>
          <a:bodyPr vert="horz" lIns="91440" tIns="45720" rIns="91440" bIns="45720" rtlCol="0" anchor="ctr"/>
          <a:lstStyle>
            <a:lvl1pPr algn="l">
              <a:defRPr sz="10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8337507" y="293024"/>
            <a:ext cx="1170709" cy="436418"/>
          </a:xfrm>
          <a:prstGeom prst="rect">
            <a:avLst/>
          </a:prstGeom>
        </p:spPr>
      </p:pic>
      <p:pic>
        <p:nvPicPr>
          <p:cNvPr id="13" name="Picture 12">
            <a:extLst>
              <a:ext uri="{FF2B5EF4-FFF2-40B4-BE49-F238E27FC236}">
                <a16:creationId xmlns:a16="http://schemas.microsoft.com/office/drawing/2014/main" id="{D6FA672F-1147-4272-8D5A-E51F7690CFC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83382" y="4948840"/>
            <a:ext cx="1324833" cy="956325"/>
          </a:xfrm>
          <a:prstGeom prst="rect">
            <a:avLst/>
          </a:prstGeom>
        </p:spPr>
      </p:pic>
      <p:pic>
        <p:nvPicPr>
          <p:cNvPr id="14" name="Picture 13">
            <a:extLst>
              <a:ext uri="{FF2B5EF4-FFF2-40B4-BE49-F238E27FC236}">
                <a16:creationId xmlns:a16="http://schemas.microsoft.com/office/drawing/2014/main" id="{1CD842C0-F708-423F-8190-C2800A592E71}"/>
              </a:ext>
            </a:extLst>
          </p:cNvPr>
          <p:cNvPicPr>
            <a:picLocks noChangeAspect="1"/>
          </p:cNvPicPr>
          <p:nvPr userDrawn="1"/>
        </p:nvPicPr>
        <p:blipFill>
          <a:blip r:embed="rId4"/>
          <a:stretch>
            <a:fillRect/>
          </a:stretch>
        </p:blipFill>
        <p:spPr>
          <a:xfrm>
            <a:off x="8962128" y="6006992"/>
            <a:ext cx="749203" cy="691572"/>
          </a:xfrm>
          <a:prstGeom prst="rect">
            <a:avLst/>
          </a:prstGeom>
        </p:spPr>
      </p:pic>
    </p:spTree>
    <p:extLst>
      <p:ext uri="{BB962C8B-B14F-4D97-AF65-F5344CB8AC3E}">
        <p14:creationId xmlns:p14="http://schemas.microsoft.com/office/powerpoint/2010/main" val="32363788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90600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p>
        </p:txBody>
      </p:sp>
      <p:sp>
        <p:nvSpPr>
          <p:cNvPr id="8" name="Content Placeholder 19"/>
          <p:cNvSpPr>
            <a:spLocks noGrp="1"/>
          </p:cNvSpPr>
          <p:nvPr>
            <p:ph sz="quarter" idx="10" hasCustomPrompt="1"/>
          </p:nvPr>
        </p:nvSpPr>
        <p:spPr>
          <a:xfrm>
            <a:off x="660400" y="4413338"/>
            <a:ext cx="7379688" cy="514019"/>
          </a:xfrm>
        </p:spPr>
        <p:txBody>
          <a:bodyPr>
            <a:normAutofit/>
          </a:bodyPr>
          <a:lstStyle>
            <a:lvl1pPr marL="0" indent="0">
              <a:buFontTx/>
              <a:buNone/>
              <a:defRPr sz="1500">
                <a:solidFill>
                  <a:schemeClr val="bg1"/>
                </a:solidFill>
              </a:defRPr>
            </a:lvl1pPr>
          </a:lstStyle>
          <a:p>
            <a:pPr lvl="0"/>
            <a:r>
              <a:rPr lang="en-US"/>
              <a:t>Name Surname</a:t>
            </a:r>
          </a:p>
        </p:txBody>
      </p:sp>
      <p:sp>
        <p:nvSpPr>
          <p:cNvPr id="12" name="Content Placeholder 19"/>
          <p:cNvSpPr>
            <a:spLocks noGrp="1"/>
          </p:cNvSpPr>
          <p:nvPr>
            <p:ph sz="quarter" idx="11" hasCustomPrompt="1"/>
          </p:nvPr>
        </p:nvSpPr>
        <p:spPr>
          <a:xfrm>
            <a:off x="660400" y="1837999"/>
            <a:ext cx="7703921" cy="2446873"/>
          </a:xfrm>
        </p:spPr>
        <p:txBody>
          <a:bodyPr>
            <a:normAutofit/>
          </a:bodyPr>
          <a:lstStyle>
            <a:lvl1pPr marL="0" indent="0">
              <a:buFontTx/>
              <a:buNone/>
              <a:defRPr sz="2900">
                <a:solidFill>
                  <a:schemeClr val="bg1"/>
                </a:solidFill>
                <a:latin typeface="Arial"/>
                <a:cs typeface="Arial"/>
              </a:defRPr>
            </a:lvl1pPr>
          </a:lstStyle>
          <a:p>
            <a:r>
              <a:rPr lang="en-GB" sz="2900" b="0">
                <a:solidFill>
                  <a:schemeClr val="bg1"/>
                </a:solidFill>
                <a:latin typeface="+mn-lt"/>
                <a:cs typeface="Arial"/>
              </a:rPr>
              <a:t>“You can use this slide to pull out a quote. Use point size 36.”</a:t>
            </a:r>
            <a:endParaRPr lang="en-US" sz="2900" b="0">
              <a:solidFill>
                <a:schemeClr val="bg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8285" y="288437"/>
            <a:ext cx="1203095" cy="878400"/>
          </a:xfrm>
          <a:prstGeom prst="rect">
            <a:avLst/>
          </a:prstGeom>
        </p:spPr>
      </p:pic>
    </p:spTree>
    <p:extLst>
      <p:ext uri="{BB962C8B-B14F-4D97-AF65-F5344CB8AC3E}">
        <p14:creationId xmlns:p14="http://schemas.microsoft.com/office/powerpoint/2010/main" val="2412568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71475" indent="0" algn="ctr">
              <a:buNone/>
              <a:defRPr>
                <a:solidFill>
                  <a:schemeClr val="tx1">
                    <a:tint val="75000"/>
                  </a:schemeClr>
                </a:solidFill>
              </a:defRPr>
            </a:lvl2pPr>
            <a:lvl3pPr marL="742950" indent="0" algn="ctr">
              <a:buNone/>
              <a:defRPr>
                <a:solidFill>
                  <a:schemeClr val="tx1">
                    <a:tint val="75000"/>
                  </a:schemeClr>
                </a:solidFill>
              </a:defRPr>
            </a:lvl3pPr>
            <a:lvl4pPr marL="1114425" indent="0" algn="ctr">
              <a:buNone/>
              <a:defRPr>
                <a:solidFill>
                  <a:schemeClr val="tx1">
                    <a:tint val="75000"/>
                  </a:schemeClr>
                </a:solidFill>
              </a:defRPr>
            </a:lvl4pPr>
            <a:lvl5pPr marL="1485900" indent="0" algn="ctr">
              <a:buNone/>
              <a:defRPr>
                <a:solidFill>
                  <a:schemeClr val="tx1">
                    <a:tint val="75000"/>
                  </a:schemeClr>
                </a:solidFill>
              </a:defRPr>
            </a:lvl5pPr>
            <a:lvl6pPr marL="1857375" indent="0" algn="ctr">
              <a:buNone/>
              <a:defRPr>
                <a:solidFill>
                  <a:schemeClr val="tx1">
                    <a:tint val="75000"/>
                  </a:schemeClr>
                </a:solidFill>
              </a:defRPr>
            </a:lvl6pPr>
            <a:lvl7pPr marL="2228850" indent="0" algn="ctr">
              <a:buNone/>
              <a:defRPr>
                <a:solidFill>
                  <a:schemeClr val="tx1">
                    <a:tint val="75000"/>
                  </a:schemeClr>
                </a:solidFill>
              </a:defRPr>
            </a:lvl7pPr>
            <a:lvl8pPr marL="2600325" indent="0" algn="ctr">
              <a:buNone/>
              <a:defRPr>
                <a:solidFill>
                  <a:schemeClr val="tx1">
                    <a:tint val="75000"/>
                  </a:schemeClr>
                </a:solidFill>
              </a:defRPr>
            </a:lvl8pPr>
            <a:lvl9pPr marL="29718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2CFB0F6-E64C-4E8F-8AA4-3AEF2F941041}" type="datetime1">
              <a:rPr lang="en-GB">
                <a:solidFill>
                  <a:prstClr val="black">
                    <a:tint val="75000"/>
                  </a:prstClr>
                </a:solidFill>
              </a:rPr>
              <a:pPr>
                <a:defRPr/>
              </a:pPr>
              <a:t>18/03/2022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6" name="Slide Number Placeholder 5"/>
          <p:cNvSpPr>
            <a:spLocks noGrp="1"/>
          </p:cNvSpPr>
          <p:nvPr>
            <p:ph type="sldNum" sz="quarter" idx="12"/>
          </p:nvPr>
        </p:nvSpPr>
        <p:spPr/>
        <p:txBody>
          <a:bodyPr/>
          <a:lstStyle>
            <a:lvl1pPr>
              <a:defRPr/>
            </a:lvl1pPr>
          </a:lstStyle>
          <a:p>
            <a:pPr>
              <a:defRPr/>
            </a:pPr>
            <a:fld id="{77BB47B1-D2C6-40AA-A169-424D23630860}"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3903944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19462BA-8C98-4165-8A80-3300A2C2660B}" type="datetime1">
              <a:rPr lang="en-GB">
                <a:solidFill>
                  <a:prstClr val="black">
                    <a:tint val="75000"/>
                  </a:prstClr>
                </a:solidFill>
              </a:rPr>
              <a:pPr>
                <a:defRPr/>
              </a:pPr>
              <a:t>18/03/2022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6" name="Slide Number Placeholder 5"/>
          <p:cNvSpPr>
            <a:spLocks noGrp="1"/>
          </p:cNvSpPr>
          <p:nvPr>
            <p:ph type="sldNum" sz="quarter" idx="12"/>
          </p:nvPr>
        </p:nvSpPr>
        <p:spPr/>
        <p:txBody>
          <a:bodyPr/>
          <a:lstStyle>
            <a:lvl1pPr>
              <a:defRPr/>
            </a:lvl1pPr>
          </a:lstStyle>
          <a:p>
            <a:pPr>
              <a:defRPr/>
            </a:pPr>
            <a:fld id="{6BFBA523-4592-4F72-8629-CE6720FC0A97}"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4683735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325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1625">
                <a:solidFill>
                  <a:schemeClr val="tx1">
                    <a:tint val="7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352F1CF-15B8-416E-B3B1-A7C804BCC50A}" type="datetime1">
              <a:rPr lang="en-GB">
                <a:solidFill>
                  <a:prstClr val="black">
                    <a:tint val="75000"/>
                  </a:prstClr>
                </a:solidFill>
              </a:rPr>
              <a:pPr>
                <a:defRPr/>
              </a:pPr>
              <a:t>18/03/2022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6" name="Slide Number Placeholder 5"/>
          <p:cNvSpPr>
            <a:spLocks noGrp="1"/>
          </p:cNvSpPr>
          <p:nvPr>
            <p:ph type="sldNum" sz="quarter" idx="12"/>
          </p:nvPr>
        </p:nvSpPr>
        <p:spPr/>
        <p:txBody>
          <a:bodyPr/>
          <a:lstStyle>
            <a:lvl1pPr>
              <a:defRPr/>
            </a:lvl1pPr>
          </a:lstStyle>
          <a:p>
            <a:pPr>
              <a:defRPr/>
            </a:pPr>
            <a:fld id="{952864EA-DA02-4901-B970-3DAF77B0D60A}"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8122959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2"/>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2"/>
            <a:ext cx="4375150" cy="4525963"/>
          </a:xfr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F3A1E2B3-9515-43BF-9347-B34B64AA22BC}" type="datetime1">
              <a:rPr lang="en-GB">
                <a:solidFill>
                  <a:prstClr val="black">
                    <a:tint val="75000"/>
                  </a:prstClr>
                </a:solidFill>
              </a:rPr>
              <a:pPr>
                <a:defRPr/>
              </a:pPr>
              <a:t>18/03/2022</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7" name="Slide Number Placeholder 5"/>
          <p:cNvSpPr>
            <a:spLocks noGrp="1"/>
          </p:cNvSpPr>
          <p:nvPr>
            <p:ph type="sldNum" sz="quarter" idx="12"/>
          </p:nvPr>
        </p:nvSpPr>
        <p:spPr/>
        <p:txBody>
          <a:bodyPr/>
          <a:lstStyle>
            <a:lvl1pPr>
              <a:defRPr/>
            </a:lvl1pPr>
          </a:lstStyle>
          <a:p>
            <a:pPr>
              <a:defRPr/>
            </a:pPr>
            <a:fld id="{9017753B-2305-487A-A601-4633C44F133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80356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with takeawa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2" y="1592"/>
          <a:ext cx="1587" cy="1587"/>
        </p:xfrm>
        <a:graphic>
          <a:graphicData uri="http://schemas.openxmlformats.org/presentationml/2006/ole">
            <mc:AlternateContent xmlns:mc="http://schemas.openxmlformats.org/markup-compatibility/2006">
              <mc:Choice xmlns:v="urn:schemas-microsoft-com:vml" Requires="v">
                <p:oleObj spid="_x0000_s4098"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71222" y="163513"/>
            <a:ext cx="8100000" cy="831850"/>
          </a:xfrm>
        </p:spPr>
        <p:txBody>
          <a:bodyPr/>
          <a:lstStyle>
            <a:lvl1pPr>
              <a:defRPr/>
            </a:lvl1pPr>
          </a:lstStyle>
          <a:p>
            <a:r>
              <a:rPr lang="en-US"/>
              <a:t>Slide title</a:t>
            </a:r>
            <a:endParaRPr lang="en-GB"/>
          </a:p>
        </p:txBody>
      </p:sp>
      <p:sp>
        <p:nvSpPr>
          <p:cNvPr id="5" name="Text Placeholder 4"/>
          <p:cNvSpPr>
            <a:spLocks noGrp="1"/>
          </p:cNvSpPr>
          <p:nvPr>
            <p:ph type="body" sz="quarter" idx="10" hasCustomPrompt="1"/>
          </p:nvPr>
        </p:nvSpPr>
        <p:spPr>
          <a:xfrm>
            <a:off x="471239" y="1509714"/>
            <a:ext cx="8963555" cy="4613275"/>
          </a:xfrm>
        </p:spPr>
        <p:txBody>
          <a:bodyPr/>
          <a:lstStyle>
            <a:lvl1pPr>
              <a:defRPr baseline="0"/>
            </a:lvl1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36"/>
          <p:cNvSpPr>
            <a:spLocks noGrp="1"/>
          </p:cNvSpPr>
          <p:nvPr>
            <p:ph type="body" sz="quarter" idx="4294967295" hasCustomPrompt="1"/>
          </p:nvPr>
        </p:nvSpPr>
        <p:spPr>
          <a:xfrm>
            <a:off x="2140681" y="5609881"/>
            <a:ext cx="5624638" cy="669027"/>
          </a:xfrm>
          <a:prstGeom prst="rect">
            <a:avLst/>
          </a:prstGeom>
          <a:solidFill>
            <a:schemeClr val="accent4"/>
          </a:solidFill>
          <a:ln w="9525" cap="flat" cmpd="sng" algn="ctr">
            <a:noFill/>
            <a:prstDash val="solid"/>
            <a:round/>
            <a:headEnd type="none" w="med" len="med"/>
            <a:tailEnd type="none" w="med" len="med"/>
          </a:ln>
          <a:effectLst/>
        </p:spPr>
        <p:txBody>
          <a:bodyPr vert="horz" wrap="square" lIns="108000" tIns="91440" rIns="108000" bIns="91440" numCol="1" rtlCol="0" anchor="ctr" anchorCtr="0" compatLnSpc="1">
            <a:prstTxWarp prst="textNoShape">
              <a:avLst/>
            </a:prstTxWarp>
            <a:noAutofit/>
          </a:bodyPr>
          <a:lstStyle>
            <a:lvl1pPr algn="ctr">
              <a:defRPr kumimoji="0" lang="en-US" i="0" u="none" strike="noStrike" kern="1200" cap="none" normalizeH="0" baseline="0" smtClean="0">
                <a:solidFill>
                  <a:schemeClr val="bg1"/>
                </a:solidFill>
                <a:effectLst/>
              </a:defRPr>
            </a:lvl1pPr>
            <a:lvl2pPr>
              <a:defRPr lang="en-US" sz="1400" kern="1200" smtClean="0">
                <a:ea typeface="+mn-ea"/>
              </a:defRPr>
            </a:lvl2pPr>
            <a:lvl3pPr>
              <a:defRPr lang="en-US" sz="1400" kern="1200" smtClean="0">
                <a:ea typeface="+mn-ea"/>
              </a:defRPr>
            </a:lvl3pPr>
            <a:lvl4pPr>
              <a:defRPr lang="en-US" sz="1400" kern="1200" smtClean="0">
                <a:ea typeface="+mn-ea"/>
              </a:defRPr>
            </a:lvl4pPr>
            <a:lvl5pPr>
              <a:defRPr lang="en-GB" sz="1400" kern="1200">
                <a:ea typeface="+mn-ea"/>
              </a:defRPr>
            </a:lvl5pPr>
          </a:lstStyle>
          <a:p>
            <a:pPr marL="0" marR="0" lvl="0" indent="0" algn="ctr" latinLnBrk="0"/>
            <a:r>
              <a:rPr lang="en-US"/>
              <a:t>Click to edit text. Use this ‘takeaway box’ to </a:t>
            </a:r>
            <a:r>
              <a:rPr lang="en-US" err="1"/>
              <a:t>summarise</a:t>
            </a:r>
            <a:r>
              <a:rPr lang="en-US"/>
              <a:t> the key message of the slide</a:t>
            </a:r>
            <a:endParaRPr lang="en-GB"/>
          </a:p>
        </p:txBody>
      </p:sp>
      <p:sp>
        <p:nvSpPr>
          <p:cNvPr id="4" name="Text Placeholder 3"/>
          <p:cNvSpPr>
            <a:spLocks noGrp="1"/>
          </p:cNvSpPr>
          <p:nvPr>
            <p:ph type="body" sz="quarter" idx="12" hasCustomPrompt="1"/>
          </p:nvPr>
        </p:nvSpPr>
        <p:spPr>
          <a:xfrm>
            <a:off x="471487" y="995363"/>
            <a:ext cx="8100000" cy="309562"/>
          </a:xfr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US" sz="1600" b="0" kern="0" dirty="0" smtClean="0">
                <a:solidFill>
                  <a:schemeClr val="tx2"/>
                </a:solidFill>
                <a:latin typeface="+mj-lt"/>
                <a:ea typeface="+mj-ea"/>
                <a:cs typeface="+mj-cs"/>
              </a:defRPr>
            </a:lvl1pPr>
            <a:lvl2pPr>
              <a:defRPr lang="en-US" sz="1600" b="0" kern="1200" dirty="0" smtClean="0">
                <a:solidFill>
                  <a:schemeClr val="tx2"/>
                </a:solidFill>
                <a:latin typeface="Trebuchet MS" pitchFamily="34" charset="0"/>
                <a:ea typeface="+mn-ea"/>
                <a:cs typeface="Arial" charset="0"/>
              </a:defRPr>
            </a:lvl2pPr>
            <a:lvl3pPr>
              <a:defRPr lang="en-US" sz="1600" b="0" kern="1200" dirty="0" smtClean="0">
                <a:solidFill>
                  <a:schemeClr val="tx2"/>
                </a:solidFill>
                <a:latin typeface="Trebuchet MS" pitchFamily="34" charset="0"/>
                <a:ea typeface="+mn-ea"/>
                <a:cs typeface="Arial" charset="0"/>
              </a:defRPr>
            </a:lvl3pPr>
            <a:lvl4pPr>
              <a:defRPr lang="en-US" sz="1600" b="0" kern="1200" dirty="0" smtClean="0">
                <a:solidFill>
                  <a:schemeClr val="tx2"/>
                </a:solidFill>
                <a:latin typeface="Trebuchet MS" pitchFamily="34" charset="0"/>
                <a:ea typeface="+mn-ea"/>
                <a:cs typeface="Arial" charset="0"/>
              </a:defRPr>
            </a:lvl4pPr>
            <a:lvl5pPr>
              <a:defRPr lang="en-GB" sz="1600" b="0" kern="1200" dirty="0">
                <a:solidFill>
                  <a:schemeClr val="tx2"/>
                </a:solidFill>
                <a:latin typeface="Trebuchet MS" pitchFamily="34" charset="0"/>
                <a:ea typeface="+mn-ea"/>
                <a:cs typeface="Arial" charset="0"/>
              </a:defRPr>
            </a:lvl5pPr>
          </a:lstStyle>
          <a:p>
            <a:pPr lvl="0">
              <a:spcBef>
                <a:spcPct val="0"/>
              </a:spcBef>
            </a:pPr>
            <a:r>
              <a:rPr lang="en-US"/>
              <a:t>Subtitle</a:t>
            </a:r>
            <a:endParaRPr lang="en-GB"/>
          </a:p>
        </p:txBody>
      </p:sp>
    </p:spTree>
    <p:extLst>
      <p:ext uri="{BB962C8B-B14F-4D97-AF65-F5344CB8AC3E}">
        <p14:creationId xmlns:p14="http://schemas.microsoft.com/office/powerpoint/2010/main" val="30762754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40A8C571-DCC9-48BB-9EA3-0D68B6C89D3A}" type="datetime1">
              <a:rPr lang="en-GB">
                <a:solidFill>
                  <a:prstClr val="black">
                    <a:tint val="75000"/>
                  </a:prstClr>
                </a:solidFill>
              </a:rPr>
              <a:pPr>
                <a:defRPr/>
              </a:pPr>
              <a:t>18/03/2022</a:t>
            </a:fld>
            <a:endParaRPr lang="en-GB"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9" name="Slide Number Placeholder 5"/>
          <p:cNvSpPr>
            <a:spLocks noGrp="1"/>
          </p:cNvSpPr>
          <p:nvPr>
            <p:ph type="sldNum" sz="quarter" idx="12"/>
          </p:nvPr>
        </p:nvSpPr>
        <p:spPr/>
        <p:txBody>
          <a:bodyPr/>
          <a:lstStyle>
            <a:lvl1pPr>
              <a:defRPr/>
            </a:lvl1pPr>
          </a:lstStyle>
          <a:p>
            <a:pPr>
              <a:defRPr/>
            </a:pPr>
            <a:fld id="{85897020-9A62-4BB3-A2C5-82C7A6A40832}"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78431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A55EB2E-9B41-402F-A7CF-309203764EB9}" type="datetime1">
              <a:rPr lang="en-GB">
                <a:solidFill>
                  <a:prstClr val="black">
                    <a:tint val="75000"/>
                  </a:prstClr>
                </a:solidFill>
              </a:rPr>
              <a:pPr>
                <a:defRPr/>
              </a:pPr>
              <a:t>18/03/2022</a:t>
            </a:fld>
            <a:endParaRPr lang="en-GB"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5" name="Slide Number Placeholder 5"/>
          <p:cNvSpPr>
            <a:spLocks noGrp="1"/>
          </p:cNvSpPr>
          <p:nvPr>
            <p:ph type="sldNum" sz="quarter" idx="12"/>
          </p:nvPr>
        </p:nvSpPr>
        <p:spPr/>
        <p:txBody>
          <a:bodyPr/>
          <a:lstStyle>
            <a:lvl1pPr>
              <a:defRPr/>
            </a:lvl1pPr>
          </a:lstStyle>
          <a:p>
            <a:pPr>
              <a:defRPr/>
            </a:pPr>
            <a:fld id="{6BBC0313-BD18-47A2-A2F5-F9B7F2D2AB3C}"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4939194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0DE825-E94C-44EA-837C-B0A96C74E2F9}" type="datetime1">
              <a:rPr lang="en-GB">
                <a:solidFill>
                  <a:prstClr val="black">
                    <a:tint val="75000"/>
                  </a:prstClr>
                </a:solidFill>
              </a:rPr>
              <a:pPr>
                <a:defRPr/>
              </a:pPr>
              <a:t>18/03/2022</a:t>
            </a:fld>
            <a:endParaRPr lang="en-GB"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4" name="Slide Number Placeholder 5"/>
          <p:cNvSpPr>
            <a:spLocks noGrp="1"/>
          </p:cNvSpPr>
          <p:nvPr>
            <p:ph type="sldNum" sz="quarter" idx="12"/>
          </p:nvPr>
        </p:nvSpPr>
        <p:spPr/>
        <p:txBody>
          <a:bodyPr/>
          <a:lstStyle>
            <a:lvl1pPr>
              <a:defRPr/>
            </a:lvl1pPr>
          </a:lstStyle>
          <a:p>
            <a:pPr>
              <a:defRPr/>
            </a:pPr>
            <a:fld id="{8A723CC4-C80F-42F9-9E60-2AF1C3662B99}"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8327559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1625" b="1"/>
            </a:lvl1pPr>
          </a:lstStyle>
          <a:p>
            <a:r>
              <a:rPr lang="en-US"/>
              <a:t>Click to edit Master title style</a:t>
            </a:r>
            <a:endParaRPr lang="en-GB"/>
          </a:p>
        </p:txBody>
      </p:sp>
      <p:sp>
        <p:nvSpPr>
          <p:cNvPr id="3" name="Content Placeholder 2"/>
          <p:cNvSpPr>
            <a:spLocks noGrp="1"/>
          </p:cNvSpPr>
          <p:nvPr>
            <p:ph idx="1"/>
          </p:nvPr>
        </p:nvSpPr>
        <p:spPr>
          <a:xfrm>
            <a:off x="3872971" y="273052"/>
            <a:ext cx="5537729" cy="5853113"/>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2"/>
            <a:ext cx="3259006" cy="4691063"/>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58AD0-4F6C-44F3-8629-A13BDDDAFE4F}" type="datetime1">
              <a:rPr lang="en-GB">
                <a:solidFill>
                  <a:prstClr val="black">
                    <a:tint val="75000"/>
                  </a:prstClr>
                </a:solidFill>
              </a:rPr>
              <a:pPr>
                <a:defRPr/>
              </a:pPr>
              <a:t>18/03/2022</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7" name="Slide Number Placeholder 5"/>
          <p:cNvSpPr>
            <a:spLocks noGrp="1"/>
          </p:cNvSpPr>
          <p:nvPr>
            <p:ph type="sldNum" sz="quarter" idx="12"/>
          </p:nvPr>
        </p:nvSpPr>
        <p:spPr/>
        <p:txBody>
          <a:bodyPr/>
          <a:lstStyle>
            <a:lvl1pPr>
              <a:defRPr/>
            </a:lvl1pPr>
          </a:lstStyle>
          <a:p>
            <a:pPr>
              <a:defRPr/>
            </a:pPr>
            <a:fld id="{F557A9ED-C073-4994-A8F9-CE1AF962C497}"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9108249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1625"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464F030-A7AE-4DF6-9D72-AE7C67E3624D}" type="datetime1">
              <a:rPr lang="en-GB">
                <a:solidFill>
                  <a:prstClr val="black">
                    <a:tint val="75000"/>
                  </a:prstClr>
                </a:solidFill>
              </a:rPr>
              <a:pPr>
                <a:defRPr/>
              </a:pPr>
              <a:t>18/03/2022</a:t>
            </a:fld>
            <a:endParaRPr lang="en-GB"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7" name="Slide Number Placeholder 5"/>
          <p:cNvSpPr>
            <a:spLocks noGrp="1"/>
          </p:cNvSpPr>
          <p:nvPr>
            <p:ph type="sldNum" sz="quarter" idx="12"/>
          </p:nvPr>
        </p:nvSpPr>
        <p:spPr/>
        <p:txBody>
          <a:bodyPr/>
          <a:lstStyle>
            <a:lvl1pPr>
              <a:defRPr/>
            </a:lvl1pPr>
          </a:lstStyle>
          <a:p>
            <a:pPr>
              <a:defRPr/>
            </a:pPr>
            <a:fld id="{6C118B8B-898F-42EB-8721-E0DF333EB655}"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661236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37E308D-13E1-4DB4-B8E4-98504C3B46BB}" type="datetime1">
              <a:rPr lang="en-GB">
                <a:solidFill>
                  <a:prstClr val="black">
                    <a:tint val="75000"/>
                  </a:prstClr>
                </a:solidFill>
              </a:rPr>
              <a:pPr>
                <a:defRPr/>
              </a:pPr>
              <a:t>18/03/2022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6" name="Slide Number Placeholder 5"/>
          <p:cNvSpPr>
            <a:spLocks noGrp="1"/>
          </p:cNvSpPr>
          <p:nvPr>
            <p:ph type="sldNum" sz="quarter" idx="12"/>
          </p:nvPr>
        </p:nvSpPr>
        <p:spPr/>
        <p:txBody>
          <a:bodyPr/>
          <a:lstStyle>
            <a:lvl1pPr>
              <a:defRPr/>
            </a:lvl1pPr>
          </a:lstStyle>
          <a:p>
            <a:pPr>
              <a:defRPr/>
            </a:pPr>
            <a:fld id="{630EC262-D2AF-4E6A-A40D-27B197ACFFAB}"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608685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FDA0ACD-0987-4F68-AD68-CC80E43349E3}" type="datetime1">
              <a:rPr lang="en-GB">
                <a:solidFill>
                  <a:prstClr val="black">
                    <a:tint val="75000"/>
                  </a:prstClr>
                </a:solidFill>
              </a:rPr>
              <a:pPr>
                <a:defRPr/>
              </a:pPr>
              <a:t>18/03/2022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GB" dirty="0">
                <a:solidFill>
                  <a:prstClr val="black">
                    <a:tint val="75000"/>
                  </a:prstClr>
                </a:solidFill>
              </a:rPr>
              <a:t>Produce by Stephen Scott</a:t>
            </a:r>
          </a:p>
        </p:txBody>
      </p:sp>
      <p:sp>
        <p:nvSpPr>
          <p:cNvPr id="6" name="Slide Number Placeholder 5"/>
          <p:cNvSpPr>
            <a:spLocks noGrp="1"/>
          </p:cNvSpPr>
          <p:nvPr>
            <p:ph type="sldNum" sz="quarter" idx="12"/>
          </p:nvPr>
        </p:nvSpPr>
        <p:spPr/>
        <p:txBody>
          <a:bodyPr/>
          <a:lstStyle>
            <a:lvl1pPr>
              <a:defRPr/>
            </a:lvl1pPr>
          </a:lstStyle>
          <a:p>
            <a:pPr>
              <a:defRPr/>
            </a:pPr>
            <a:fld id="{3C435E27-69FF-42B8-B4DF-1552254E9669}"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92727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alue ch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1222" y="161366"/>
            <a:ext cx="8100000"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15" name="Text Placeholder 2"/>
          <p:cNvSpPr>
            <a:spLocks noGrp="1"/>
          </p:cNvSpPr>
          <p:nvPr>
            <p:ph type="body" idx="1"/>
          </p:nvPr>
        </p:nvSpPr>
        <p:spPr>
          <a:xfrm>
            <a:off x="471222" y="1568495"/>
            <a:ext cx="3051907" cy="529246"/>
          </a:xfrm>
          <a:prstGeom prst="homePlate">
            <a:avLst>
              <a:gd name="adj" fmla="val 37104"/>
            </a:avLst>
          </a:prstGeom>
          <a:solidFill>
            <a:schemeClr val="accent4"/>
          </a:solidFill>
          <a:ln>
            <a:noFill/>
          </a:ln>
        </p:spPr>
        <p:txBody>
          <a:bodyPr lIns="72000" rIns="72000" anchor="ctr"/>
          <a:lstStyle>
            <a:lvl1pPr marL="0" indent="0" algn="ctr">
              <a:spcBef>
                <a:spcPts val="0"/>
              </a:spcBef>
              <a:buNone/>
              <a:defRPr sz="16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a:t>
            </a:r>
          </a:p>
        </p:txBody>
      </p:sp>
      <p:sp>
        <p:nvSpPr>
          <p:cNvPr id="12" name="Text Placeholder 20"/>
          <p:cNvSpPr>
            <a:spLocks noGrp="1"/>
          </p:cNvSpPr>
          <p:nvPr>
            <p:ph type="body" sz="quarter" idx="14" hasCustomPrompt="1"/>
          </p:nvPr>
        </p:nvSpPr>
        <p:spPr>
          <a:xfrm>
            <a:off x="471223" y="2193259"/>
            <a:ext cx="2809859" cy="3562081"/>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0" name="Text Placeholder 2"/>
          <p:cNvSpPr>
            <a:spLocks noGrp="1"/>
          </p:cNvSpPr>
          <p:nvPr>
            <p:ph type="body" idx="20"/>
          </p:nvPr>
        </p:nvSpPr>
        <p:spPr>
          <a:xfrm>
            <a:off x="3385429" y="1568495"/>
            <a:ext cx="3051907"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6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a:t>
            </a:r>
          </a:p>
        </p:txBody>
      </p:sp>
      <p:sp>
        <p:nvSpPr>
          <p:cNvPr id="14" name="Text Placeholder 2"/>
          <p:cNvSpPr>
            <a:spLocks noGrp="1"/>
          </p:cNvSpPr>
          <p:nvPr>
            <p:ph type="body" idx="21"/>
          </p:nvPr>
        </p:nvSpPr>
        <p:spPr>
          <a:xfrm>
            <a:off x="6303441" y="1568495"/>
            <a:ext cx="3051907"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600" b="1" u="none">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a:t>
            </a:r>
          </a:p>
        </p:txBody>
      </p:sp>
      <p:sp>
        <p:nvSpPr>
          <p:cNvPr id="16" name="Text Placeholder 20"/>
          <p:cNvSpPr>
            <a:spLocks noGrp="1"/>
          </p:cNvSpPr>
          <p:nvPr>
            <p:ph type="body" sz="quarter" idx="22" hasCustomPrompt="1"/>
          </p:nvPr>
        </p:nvSpPr>
        <p:spPr>
          <a:xfrm>
            <a:off x="3412323" y="2193259"/>
            <a:ext cx="2809859" cy="3562081"/>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7" name="Text Placeholder 20"/>
          <p:cNvSpPr>
            <a:spLocks noGrp="1"/>
          </p:cNvSpPr>
          <p:nvPr>
            <p:ph type="body" sz="quarter" idx="23" hasCustomPrompt="1"/>
          </p:nvPr>
        </p:nvSpPr>
        <p:spPr>
          <a:xfrm>
            <a:off x="6339976" y="2193259"/>
            <a:ext cx="2809859" cy="3562081"/>
          </a:xfrm>
          <a:prstGeom prst="rect">
            <a:avLst/>
          </a:prstGeom>
        </p:spPr>
        <p:txBody>
          <a:bodyPr/>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Tree>
    <p:extLst>
      <p:ext uri="{BB962C8B-B14F-4D97-AF65-F5344CB8AC3E}">
        <p14:creationId xmlns:p14="http://schemas.microsoft.com/office/powerpoint/2010/main" val="3093262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1222" y="161366"/>
            <a:ext cx="8100000"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21" name="Text Placeholder 20"/>
          <p:cNvSpPr>
            <a:spLocks noGrp="1"/>
          </p:cNvSpPr>
          <p:nvPr>
            <p:ph type="body" sz="quarter" idx="10" hasCustomPrompt="1"/>
          </p:nvPr>
        </p:nvSpPr>
        <p:spPr>
          <a:xfrm>
            <a:off x="5365376" y="2286000"/>
            <a:ext cx="3872752" cy="3998683"/>
          </a:xfrm>
          <a:prstGeom prst="rect">
            <a:avLst/>
          </a:prstGeom>
        </p:spPr>
        <p:txBody>
          <a:bodyPr lIns="72000"/>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5" name="Text Placeholder 2"/>
          <p:cNvSpPr>
            <a:spLocks noGrp="1"/>
          </p:cNvSpPr>
          <p:nvPr>
            <p:ph type="body" idx="1" hasCustomPrompt="1"/>
          </p:nvPr>
        </p:nvSpPr>
        <p:spPr>
          <a:xfrm>
            <a:off x="471222" y="1568495"/>
            <a:ext cx="3960002"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91440" bIns="91440" rtlCol="0" anchor="b" anchorCtr="0">
            <a:noAutofit/>
          </a:bodyPr>
          <a:lstStyle>
            <a:lvl1pPr algn="ctr">
              <a:defRPr lang="en-US" kern="1200" dirty="0" smtClean="0">
                <a:solidFill>
                  <a:srgbClr val="000000"/>
                </a:solidFill>
              </a:defRPr>
            </a:lvl1pPr>
          </a:lstStyle>
          <a:p>
            <a:pPr lvl="0" algn="ctr"/>
            <a:r>
              <a:rPr lang="en-US"/>
              <a:t>Click to edit Box 1</a:t>
            </a:r>
          </a:p>
        </p:txBody>
      </p:sp>
      <p:sp>
        <p:nvSpPr>
          <p:cNvPr id="12" name="Text Placeholder 20"/>
          <p:cNvSpPr>
            <a:spLocks noGrp="1"/>
          </p:cNvSpPr>
          <p:nvPr>
            <p:ph type="body" sz="quarter" idx="14" hasCustomPrompt="1"/>
          </p:nvPr>
        </p:nvSpPr>
        <p:spPr>
          <a:xfrm>
            <a:off x="471224" y="2286000"/>
            <a:ext cx="3960000" cy="3998683"/>
          </a:xfrm>
          <a:prstGeom prst="rect">
            <a:avLst/>
          </a:prstGeom>
        </p:spPr>
        <p:txBody>
          <a:bodyPr lIns="72000"/>
          <a:lstStyle>
            <a:lvl1pPr marL="0" indent="0">
              <a:buFont typeface="Arial" panose="020B0604020202020204" pitchFamily="34" charset="0"/>
              <a:buNone/>
              <a:defRPr sz="1400" b="1"/>
            </a:lvl1pPr>
            <a:lvl2pPr marL="360363" indent="-184150">
              <a:buFont typeface="Arial" panose="020B0604020202020204" pitchFamily="34" charset="0"/>
              <a:buChar char="•"/>
              <a:defRPr sz="1400"/>
            </a:lvl2pPr>
            <a:lvl3pPr marL="720725" indent="-277813">
              <a:buFont typeface="Courier New" panose="02070309020205020404" pitchFamily="49" charset="0"/>
              <a:buChar char="o"/>
              <a:defRPr sz="1400" baseline="0"/>
            </a:lvl3pPr>
          </a:lstStyle>
          <a:p>
            <a:pPr lvl="0"/>
            <a:r>
              <a:rPr lang="en-US"/>
              <a:t>Text box (click to edit content)</a:t>
            </a:r>
          </a:p>
          <a:p>
            <a:pPr lvl="1"/>
            <a:r>
              <a:rPr lang="en-US"/>
              <a:t>First level bullet</a:t>
            </a:r>
          </a:p>
          <a:p>
            <a:pPr lvl="2"/>
            <a:r>
              <a:rPr lang="en-US"/>
              <a:t>Second level bullet</a:t>
            </a:r>
          </a:p>
        </p:txBody>
      </p:sp>
      <p:sp>
        <p:nvSpPr>
          <p:cNvPr id="18" name="Text Placeholder 2"/>
          <p:cNvSpPr>
            <a:spLocks noGrp="1"/>
          </p:cNvSpPr>
          <p:nvPr>
            <p:ph type="body" idx="15" hasCustomPrompt="1"/>
          </p:nvPr>
        </p:nvSpPr>
        <p:spPr>
          <a:xfrm>
            <a:off x="5365376" y="1568495"/>
            <a:ext cx="3872752"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vert="horz" wrap="square" lIns="0" tIns="91440" rIns="0" bIns="91440" numCol="1" rtlCol="0" anchor="b" anchorCtr="0" compatLnSpc="1">
            <a:prstTxWarp prst="textNoShape">
              <a:avLst/>
            </a:prstTxWarp>
            <a:noAutofit/>
          </a:bodyPr>
          <a:lstStyle>
            <a:lvl1pPr algn="ctr">
              <a:defRPr lang="en-US" kern="1200" dirty="0" smtClean="0">
                <a:solidFill>
                  <a:srgbClr val="000000"/>
                </a:solidFill>
              </a:defRPr>
            </a:lvl1pPr>
          </a:lstStyle>
          <a:p>
            <a:pPr lvl="0" algn="ctr"/>
            <a:r>
              <a:rPr lang="en-US"/>
              <a:t>Click to edit Box 2</a:t>
            </a:r>
          </a:p>
        </p:txBody>
      </p:sp>
    </p:spTree>
    <p:extLst>
      <p:ext uri="{BB962C8B-B14F-4D97-AF65-F5344CB8AC3E}">
        <p14:creationId xmlns:p14="http://schemas.microsoft.com/office/powerpoint/2010/main" val="388090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ur boxe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602" y="1592"/>
          <a:ext cx="1587" cy="1587"/>
        </p:xfrm>
        <a:graphic>
          <a:graphicData uri="http://schemas.openxmlformats.org/presentationml/2006/ole">
            <mc:AlternateContent xmlns:mc="http://schemas.openxmlformats.org/markup-compatibility/2006">
              <mc:Choice xmlns:v="urn:schemas-microsoft-com:vml" Requires="v">
                <p:oleObj spid="_x0000_s7170" name="think-cell Slide" r:id="rId4" imgW="360" imgH="360" progId="TCLayout.ActiveDocument.1">
                  <p:embed/>
                </p:oleObj>
              </mc:Choice>
              <mc:Fallback>
                <p:oleObj name="think-cell Slide" r:id="rId4" imgW="360" imgH="36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 Placeholder 10"/>
          <p:cNvSpPr>
            <a:spLocks noGrp="1"/>
          </p:cNvSpPr>
          <p:nvPr>
            <p:ph type="body" idx="1"/>
          </p:nvPr>
        </p:nvSpPr>
        <p:spPr>
          <a:xfrm>
            <a:off x="471222" y="1568495"/>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57" name="Text Placeholder 12"/>
          <p:cNvSpPr>
            <a:spLocks noGrp="1"/>
          </p:cNvSpPr>
          <p:nvPr>
            <p:ph type="body" sz="quarter" idx="14"/>
          </p:nvPr>
        </p:nvSpPr>
        <p:spPr>
          <a:xfrm>
            <a:off x="471223" y="2097741"/>
            <a:ext cx="3937004" cy="1614466"/>
          </a:xfrm>
          <a:solidFill>
            <a:schemeClr val="bg1">
              <a:lumMod val="95000"/>
            </a:schemeClr>
          </a:solidFill>
        </p:spPr>
        <p:txBody>
          <a:bodyPr lIns="72000" tIns="90000" rIns="72000" bIns="72000"/>
          <a:lstStyle>
            <a:lvl1pPr>
              <a:defRPr sz="1400"/>
            </a:lvl1pPr>
          </a:lstStyle>
          <a:p>
            <a:r>
              <a:rPr lang="en-GB"/>
              <a:t>Box</a:t>
            </a:r>
          </a:p>
        </p:txBody>
      </p:sp>
      <p:sp>
        <p:nvSpPr>
          <p:cNvPr id="58" name="Title 1"/>
          <p:cNvSpPr>
            <a:spLocks noGrp="1"/>
          </p:cNvSpPr>
          <p:nvPr>
            <p:ph type="title" hasCustomPrompt="1"/>
          </p:nvPr>
        </p:nvSpPr>
        <p:spPr>
          <a:xfrm>
            <a:off x="471222" y="161366"/>
            <a:ext cx="8100000" cy="83399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defRPr lang="en-GB" dirty="0"/>
            </a:lvl1pPr>
          </a:lstStyle>
          <a:p>
            <a:pPr lvl="0"/>
            <a:r>
              <a:rPr lang="en-US"/>
              <a:t>Narrative title style (no more than two lines long)</a:t>
            </a:r>
            <a:endParaRPr lang="en-GB"/>
          </a:p>
        </p:txBody>
      </p:sp>
      <p:sp>
        <p:nvSpPr>
          <p:cNvPr id="61" name="Text Placeholder 10"/>
          <p:cNvSpPr>
            <a:spLocks noGrp="1"/>
          </p:cNvSpPr>
          <p:nvPr>
            <p:ph type="body" idx="15"/>
          </p:nvPr>
        </p:nvSpPr>
        <p:spPr>
          <a:xfrm>
            <a:off x="5191139" y="1568495"/>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62" name="Text Placeholder 12"/>
          <p:cNvSpPr>
            <a:spLocks noGrp="1"/>
          </p:cNvSpPr>
          <p:nvPr>
            <p:ph type="body" sz="quarter" idx="16"/>
          </p:nvPr>
        </p:nvSpPr>
        <p:spPr>
          <a:xfrm>
            <a:off x="5191140" y="2097741"/>
            <a:ext cx="3937004" cy="1614466"/>
          </a:xfrm>
          <a:solidFill>
            <a:schemeClr val="bg1">
              <a:lumMod val="95000"/>
            </a:schemeClr>
          </a:solidFill>
        </p:spPr>
        <p:txBody>
          <a:bodyPr lIns="72000" tIns="90000" rIns="72000" bIns="72000"/>
          <a:lstStyle>
            <a:lvl1pPr>
              <a:defRPr sz="1400"/>
            </a:lvl1pPr>
          </a:lstStyle>
          <a:p>
            <a:r>
              <a:rPr lang="en-GB"/>
              <a:t>Box</a:t>
            </a:r>
          </a:p>
        </p:txBody>
      </p:sp>
      <p:sp>
        <p:nvSpPr>
          <p:cNvPr id="63" name="Text Placeholder 10"/>
          <p:cNvSpPr>
            <a:spLocks noGrp="1"/>
          </p:cNvSpPr>
          <p:nvPr>
            <p:ph type="body" idx="17"/>
          </p:nvPr>
        </p:nvSpPr>
        <p:spPr>
          <a:xfrm>
            <a:off x="471222" y="3962071"/>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64" name="Text Placeholder 12"/>
          <p:cNvSpPr>
            <a:spLocks noGrp="1"/>
          </p:cNvSpPr>
          <p:nvPr>
            <p:ph type="body" sz="quarter" idx="18"/>
          </p:nvPr>
        </p:nvSpPr>
        <p:spPr>
          <a:xfrm>
            <a:off x="471223" y="4491317"/>
            <a:ext cx="3937004" cy="1614466"/>
          </a:xfrm>
          <a:solidFill>
            <a:schemeClr val="bg1">
              <a:lumMod val="95000"/>
            </a:schemeClr>
          </a:solidFill>
        </p:spPr>
        <p:txBody>
          <a:bodyPr lIns="72000" tIns="90000" rIns="72000" bIns="72000"/>
          <a:lstStyle>
            <a:lvl1pPr>
              <a:defRPr sz="1400"/>
            </a:lvl1pPr>
          </a:lstStyle>
          <a:p>
            <a:r>
              <a:rPr lang="en-GB"/>
              <a:t>Box</a:t>
            </a:r>
          </a:p>
        </p:txBody>
      </p:sp>
      <p:sp>
        <p:nvSpPr>
          <p:cNvPr id="65" name="Text Placeholder 10"/>
          <p:cNvSpPr>
            <a:spLocks noGrp="1"/>
          </p:cNvSpPr>
          <p:nvPr>
            <p:ph type="body" idx="19"/>
          </p:nvPr>
        </p:nvSpPr>
        <p:spPr>
          <a:xfrm>
            <a:off x="5191139" y="3962071"/>
            <a:ext cx="3937005" cy="529246"/>
          </a:xfrm>
          <a:prstGeom prst="rect">
            <a:avLst/>
          </a:prstGeom>
          <a:solidFill>
            <a:schemeClr val="accent4"/>
          </a:solidFill>
        </p:spPr>
        <p:txBody>
          <a:bodyPr anchor="ctr"/>
          <a:lstStyle>
            <a:lvl1pPr algn="ctr">
              <a:defRPr>
                <a:solidFill>
                  <a:schemeClr val="bg1"/>
                </a:solidFill>
              </a:defRPr>
            </a:lvl1pPr>
          </a:lstStyle>
          <a:p>
            <a:r>
              <a:rPr lang="en-GB"/>
              <a:t>Box</a:t>
            </a:r>
          </a:p>
        </p:txBody>
      </p:sp>
      <p:sp>
        <p:nvSpPr>
          <p:cNvPr id="66" name="Text Placeholder 12"/>
          <p:cNvSpPr>
            <a:spLocks noGrp="1"/>
          </p:cNvSpPr>
          <p:nvPr>
            <p:ph type="body" sz="quarter" idx="20"/>
          </p:nvPr>
        </p:nvSpPr>
        <p:spPr>
          <a:xfrm>
            <a:off x="5191140" y="4491317"/>
            <a:ext cx="3937004" cy="1614466"/>
          </a:xfrm>
          <a:solidFill>
            <a:schemeClr val="bg1">
              <a:lumMod val="95000"/>
            </a:schemeClr>
          </a:solidFill>
        </p:spPr>
        <p:txBody>
          <a:bodyPr lIns="72000" tIns="90000" rIns="72000" bIns="72000"/>
          <a:lstStyle>
            <a:lvl1pPr>
              <a:defRPr sz="1400"/>
            </a:lvl1pPr>
          </a:lstStyle>
          <a:p>
            <a:r>
              <a:rPr lang="en-GB"/>
              <a:t>Box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2" y="1592"/>
          <a:ext cx="1587" cy="1587"/>
        </p:xfrm>
        <a:graphic>
          <a:graphicData uri="http://schemas.openxmlformats.org/presentationml/2006/ole">
            <mc:AlternateContent xmlns:mc="http://schemas.openxmlformats.org/markup-compatibility/2006">
              <mc:Choice xmlns:v="urn:schemas-microsoft-com:vml" Requires="v">
                <p:oleObj spid="_x0000_s8194"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Placeholder 4"/>
          <p:cNvSpPr>
            <a:spLocks noGrp="1"/>
          </p:cNvSpPr>
          <p:nvPr>
            <p:ph type="body" sz="quarter" idx="10" hasCustomPrompt="1"/>
          </p:nvPr>
        </p:nvSpPr>
        <p:spPr>
          <a:xfrm>
            <a:off x="471488" y="2437795"/>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2000" smtClean="0">
                <a:solidFill>
                  <a:schemeClr val="bg1">
                    <a:lumMod val="75000"/>
                  </a:schemeClr>
                </a:solidFill>
                <a:latin typeface="+mj-lt"/>
                <a:ea typeface="+mj-ea"/>
                <a:cs typeface="+mj-cs"/>
              </a:defRPr>
            </a:lvl1pPr>
            <a:lvl2pPr>
              <a:defRPr lang="en-US" sz="2400" b="1" smtClean="0">
                <a:solidFill>
                  <a:schemeClr val="tx2"/>
                </a:solidFill>
                <a:latin typeface="Trebuchet MS" pitchFamily="34" charset="0"/>
                <a:cs typeface="Arial" charset="0"/>
              </a:defRPr>
            </a:lvl2pPr>
            <a:lvl3pPr>
              <a:defRPr lang="en-US" sz="2400" b="1" smtClean="0">
                <a:solidFill>
                  <a:schemeClr val="tx2"/>
                </a:solidFill>
                <a:latin typeface="Trebuchet MS" pitchFamily="34" charset="0"/>
                <a:cs typeface="Arial" charset="0"/>
              </a:defRPr>
            </a:lvl3pPr>
            <a:lvl4pPr>
              <a:defRPr lang="en-US" sz="2400" b="1" smtClean="0">
                <a:solidFill>
                  <a:schemeClr val="tx2"/>
                </a:solidFill>
                <a:latin typeface="Trebuchet MS" pitchFamily="34" charset="0"/>
                <a:cs typeface="Arial" charset="0"/>
              </a:defRPr>
            </a:lvl4pPr>
            <a:lvl5pPr>
              <a:defRPr lang="en-GB" sz="2400" b="1">
                <a:solidFill>
                  <a:schemeClr val="tx2"/>
                </a:solidFill>
                <a:latin typeface="Trebuchet MS" pitchFamily="34" charset="0"/>
                <a:cs typeface="Arial" charset="0"/>
              </a:defRPr>
            </a:lvl5pPr>
          </a:lstStyle>
          <a:p>
            <a:pPr lvl="0">
              <a:spcBef>
                <a:spcPct val="0"/>
              </a:spcBef>
            </a:pPr>
            <a:r>
              <a:rPr lang="en-US"/>
              <a:t>Section 2</a:t>
            </a:r>
            <a:endParaRPr lang="en-GB"/>
          </a:p>
        </p:txBody>
      </p:sp>
      <p:sp>
        <p:nvSpPr>
          <p:cNvPr id="13" name="Text Placeholder 4"/>
          <p:cNvSpPr>
            <a:spLocks noGrp="1"/>
          </p:cNvSpPr>
          <p:nvPr>
            <p:ph type="body" sz="quarter" idx="11" hasCustomPrompt="1"/>
          </p:nvPr>
        </p:nvSpPr>
        <p:spPr>
          <a:xfrm>
            <a:off x="471488" y="3166598"/>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2000" smtClean="0">
                <a:solidFill>
                  <a:schemeClr val="bg1">
                    <a:lumMod val="75000"/>
                  </a:schemeClr>
                </a:solidFill>
                <a:latin typeface="+mj-lt"/>
                <a:ea typeface="+mj-ea"/>
                <a:cs typeface="+mj-cs"/>
              </a:defRPr>
            </a:lvl1pPr>
            <a:lvl2pPr>
              <a:defRPr lang="en-US" sz="2400" b="1" smtClean="0">
                <a:solidFill>
                  <a:schemeClr val="tx2"/>
                </a:solidFill>
                <a:latin typeface="Trebuchet MS" pitchFamily="34" charset="0"/>
                <a:cs typeface="Arial" charset="0"/>
              </a:defRPr>
            </a:lvl2pPr>
            <a:lvl3pPr>
              <a:defRPr lang="en-US" sz="2400" b="1" smtClean="0">
                <a:solidFill>
                  <a:schemeClr val="tx2"/>
                </a:solidFill>
                <a:latin typeface="Trebuchet MS" pitchFamily="34" charset="0"/>
                <a:cs typeface="Arial" charset="0"/>
              </a:defRPr>
            </a:lvl3pPr>
            <a:lvl4pPr>
              <a:defRPr lang="en-US" sz="2400" b="1" smtClean="0">
                <a:solidFill>
                  <a:schemeClr val="tx2"/>
                </a:solidFill>
                <a:latin typeface="Trebuchet MS" pitchFamily="34" charset="0"/>
                <a:cs typeface="Arial" charset="0"/>
              </a:defRPr>
            </a:lvl4pPr>
            <a:lvl5pPr>
              <a:defRPr lang="en-GB" sz="2400" b="1">
                <a:solidFill>
                  <a:schemeClr val="tx2"/>
                </a:solidFill>
                <a:latin typeface="Trebuchet MS" pitchFamily="34" charset="0"/>
                <a:cs typeface="Arial" charset="0"/>
              </a:defRPr>
            </a:lvl5pPr>
          </a:lstStyle>
          <a:p>
            <a:pPr lvl="0">
              <a:spcBef>
                <a:spcPct val="0"/>
              </a:spcBef>
            </a:pPr>
            <a:r>
              <a:rPr lang="en-US"/>
              <a:t>Section 3</a:t>
            </a:r>
            <a:endParaRPr lang="en-GB"/>
          </a:p>
        </p:txBody>
      </p:sp>
      <p:sp>
        <p:nvSpPr>
          <p:cNvPr id="14" name="Text Placeholder 4"/>
          <p:cNvSpPr>
            <a:spLocks noGrp="1"/>
          </p:cNvSpPr>
          <p:nvPr>
            <p:ph type="body" sz="quarter" idx="12" hasCustomPrompt="1"/>
          </p:nvPr>
        </p:nvSpPr>
        <p:spPr>
          <a:xfrm>
            <a:off x="471488" y="3895400"/>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2000" smtClean="0">
                <a:solidFill>
                  <a:schemeClr val="tx2"/>
                </a:solidFill>
                <a:latin typeface="+mj-lt"/>
                <a:ea typeface="+mj-ea"/>
                <a:cs typeface="+mj-cs"/>
              </a:defRPr>
            </a:lvl1pPr>
            <a:lvl2pPr>
              <a:defRPr lang="en-US" sz="2400" b="1" smtClean="0">
                <a:solidFill>
                  <a:schemeClr val="tx2"/>
                </a:solidFill>
                <a:latin typeface="Trebuchet MS" pitchFamily="34" charset="0"/>
                <a:cs typeface="Arial" charset="0"/>
              </a:defRPr>
            </a:lvl2pPr>
            <a:lvl3pPr>
              <a:defRPr lang="en-US" sz="2400" b="1" smtClean="0">
                <a:solidFill>
                  <a:schemeClr val="tx2"/>
                </a:solidFill>
                <a:latin typeface="Trebuchet MS" pitchFamily="34" charset="0"/>
                <a:cs typeface="Arial" charset="0"/>
              </a:defRPr>
            </a:lvl3pPr>
            <a:lvl4pPr>
              <a:defRPr lang="en-US" sz="2400" b="1" smtClean="0">
                <a:solidFill>
                  <a:schemeClr val="tx2"/>
                </a:solidFill>
                <a:latin typeface="Trebuchet MS" pitchFamily="34" charset="0"/>
                <a:cs typeface="Arial" charset="0"/>
              </a:defRPr>
            </a:lvl4pPr>
            <a:lvl5pPr>
              <a:defRPr lang="en-GB" sz="2400" b="1">
                <a:solidFill>
                  <a:schemeClr val="tx2"/>
                </a:solidFill>
                <a:latin typeface="Trebuchet MS" pitchFamily="34" charset="0"/>
                <a:cs typeface="Arial" charset="0"/>
              </a:defRPr>
            </a:lvl5pPr>
          </a:lstStyle>
          <a:p>
            <a:pPr lvl="0">
              <a:spcBef>
                <a:spcPct val="0"/>
              </a:spcBef>
            </a:pPr>
            <a:r>
              <a:rPr lang="en-US"/>
              <a:t>This section</a:t>
            </a:r>
            <a:endParaRPr lang="en-GB"/>
          </a:p>
        </p:txBody>
      </p:sp>
      <p:sp>
        <p:nvSpPr>
          <p:cNvPr id="15" name="Text Placeholder 4"/>
          <p:cNvSpPr>
            <a:spLocks noGrp="1"/>
          </p:cNvSpPr>
          <p:nvPr>
            <p:ph type="body" sz="quarter" idx="13" hasCustomPrompt="1"/>
          </p:nvPr>
        </p:nvSpPr>
        <p:spPr>
          <a:xfrm>
            <a:off x="471488" y="4624202"/>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2000" smtClean="0">
                <a:solidFill>
                  <a:schemeClr val="bg1">
                    <a:lumMod val="75000"/>
                  </a:schemeClr>
                </a:solidFill>
                <a:latin typeface="+mj-lt"/>
                <a:ea typeface="+mj-ea"/>
                <a:cs typeface="+mj-cs"/>
              </a:defRPr>
            </a:lvl1pPr>
            <a:lvl2pPr>
              <a:defRPr lang="en-US" sz="2400" b="1" smtClean="0">
                <a:solidFill>
                  <a:schemeClr val="tx2"/>
                </a:solidFill>
                <a:latin typeface="Trebuchet MS" pitchFamily="34" charset="0"/>
                <a:cs typeface="Arial" charset="0"/>
              </a:defRPr>
            </a:lvl2pPr>
            <a:lvl3pPr>
              <a:defRPr lang="en-US" sz="2400" b="1" smtClean="0">
                <a:solidFill>
                  <a:schemeClr val="tx2"/>
                </a:solidFill>
                <a:latin typeface="Trebuchet MS" pitchFamily="34" charset="0"/>
                <a:cs typeface="Arial" charset="0"/>
              </a:defRPr>
            </a:lvl3pPr>
            <a:lvl4pPr>
              <a:defRPr lang="en-US" sz="2400" b="1" smtClean="0">
                <a:solidFill>
                  <a:schemeClr val="tx2"/>
                </a:solidFill>
                <a:latin typeface="Trebuchet MS" pitchFamily="34" charset="0"/>
                <a:cs typeface="Arial" charset="0"/>
              </a:defRPr>
            </a:lvl4pPr>
            <a:lvl5pPr>
              <a:defRPr lang="en-GB" sz="2400" b="1">
                <a:solidFill>
                  <a:schemeClr val="tx2"/>
                </a:solidFill>
                <a:latin typeface="Trebuchet MS" pitchFamily="34" charset="0"/>
                <a:cs typeface="Arial" charset="0"/>
              </a:defRPr>
            </a:lvl5pPr>
          </a:lstStyle>
          <a:p>
            <a:pPr lvl="0">
              <a:spcBef>
                <a:spcPct val="0"/>
              </a:spcBef>
            </a:pPr>
            <a:r>
              <a:rPr lang="en-US"/>
              <a:t>Section 5</a:t>
            </a:r>
            <a:endParaRPr lang="en-GB"/>
          </a:p>
        </p:txBody>
      </p:sp>
      <p:sp>
        <p:nvSpPr>
          <p:cNvPr id="16" name="Text Placeholder 4"/>
          <p:cNvSpPr>
            <a:spLocks noGrp="1"/>
          </p:cNvSpPr>
          <p:nvPr>
            <p:ph type="body" sz="quarter" idx="14" hasCustomPrompt="1"/>
          </p:nvPr>
        </p:nvSpPr>
        <p:spPr>
          <a:xfrm>
            <a:off x="471488" y="1708992"/>
            <a:ext cx="8369300"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2000" baseline="0" smtClean="0">
                <a:solidFill>
                  <a:schemeClr val="bg1">
                    <a:lumMod val="75000"/>
                  </a:schemeClr>
                </a:solidFill>
                <a:latin typeface="+mj-lt"/>
                <a:ea typeface="+mj-ea"/>
                <a:cs typeface="+mj-cs"/>
              </a:defRPr>
            </a:lvl1pPr>
            <a:lvl2pPr>
              <a:defRPr lang="en-US" sz="2400" b="1" smtClean="0">
                <a:solidFill>
                  <a:schemeClr val="tx2"/>
                </a:solidFill>
                <a:latin typeface="Trebuchet MS" pitchFamily="34" charset="0"/>
                <a:cs typeface="Arial" charset="0"/>
              </a:defRPr>
            </a:lvl2pPr>
            <a:lvl3pPr>
              <a:defRPr lang="en-US" sz="2400" b="1" smtClean="0">
                <a:solidFill>
                  <a:schemeClr val="tx2"/>
                </a:solidFill>
                <a:latin typeface="Trebuchet MS" pitchFamily="34" charset="0"/>
                <a:cs typeface="Arial" charset="0"/>
              </a:defRPr>
            </a:lvl3pPr>
            <a:lvl4pPr>
              <a:defRPr lang="en-US" sz="2400" b="1" smtClean="0">
                <a:solidFill>
                  <a:schemeClr val="tx2"/>
                </a:solidFill>
                <a:latin typeface="Trebuchet MS" pitchFamily="34" charset="0"/>
                <a:cs typeface="Arial" charset="0"/>
              </a:defRPr>
            </a:lvl4pPr>
            <a:lvl5pPr>
              <a:defRPr lang="en-GB" sz="2400" b="1">
                <a:solidFill>
                  <a:schemeClr val="tx2"/>
                </a:solidFill>
                <a:latin typeface="Trebuchet MS" pitchFamily="34" charset="0"/>
                <a:cs typeface="Arial" charset="0"/>
              </a:defRPr>
            </a:lvl5pPr>
          </a:lstStyle>
          <a:p>
            <a:pPr lvl="0">
              <a:spcBef>
                <a:spcPct val="0"/>
              </a:spcBef>
            </a:pPr>
            <a:r>
              <a:rPr lang="en-US"/>
              <a:t>Section 1</a:t>
            </a:r>
            <a:endParaRPr lang="en-GB"/>
          </a:p>
        </p:txBody>
      </p:sp>
    </p:spTree>
    <p:extLst>
      <p:ext uri="{BB962C8B-B14F-4D97-AF65-F5344CB8AC3E}">
        <p14:creationId xmlns:p14="http://schemas.microsoft.com/office/powerpoint/2010/main" val="246684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602" y="1592"/>
          <a:ext cx="1587" cy="1587"/>
        </p:xfrm>
        <a:graphic>
          <a:graphicData uri="http://schemas.openxmlformats.org/presentationml/2006/ole">
            <mc:AlternateContent xmlns:mc="http://schemas.openxmlformats.org/markup-compatibility/2006">
              <mc:Choice xmlns:v="urn:schemas-microsoft-com:vml" Requires="v">
                <p:oleObj spid="_x0000_s9218"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71222" y="163513"/>
            <a:ext cx="8100000" cy="831850"/>
          </a:xfrm>
        </p:spPr>
        <p:txBody>
          <a:bodyPr anchor="t"/>
          <a:lstStyle>
            <a:lvl1pPr>
              <a:defRPr/>
            </a:lvl1pPr>
          </a:lstStyle>
          <a:p>
            <a:r>
              <a:rPr lang="en-US"/>
              <a:t>Slide title</a:t>
            </a:r>
            <a:endParaRPr lang="en-GB"/>
          </a:p>
        </p:txBody>
      </p:sp>
    </p:spTree>
    <p:extLst>
      <p:ext uri="{BB962C8B-B14F-4D97-AF65-F5344CB8AC3E}">
        <p14:creationId xmlns:p14="http://schemas.microsoft.com/office/powerpoint/2010/main" val="39074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602" y="1592"/>
          <a:ext cx="1587" cy="1587"/>
        </p:xfrm>
        <a:graphic>
          <a:graphicData uri="http://schemas.openxmlformats.org/presentationml/2006/ole">
            <mc:AlternateContent xmlns:mc="http://schemas.openxmlformats.org/markup-compatibility/2006">
              <mc:Choice xmlns:v="urn:schemas-microsoft-com:vml" Requires="v">
                <p:oleObj spid="_x0000_s10242" name="think-cell Slide" r:id="rId4" imgW="360" imgH="360" progId="TCLayout.ActiveDocument.1">
                  <p:embed/>
                </p:oleObj>
              </mc:Choice>
              <mc:Fallback>
                <p:oleObj name="think-cell Slide" r:id="rId4" imgW="360" imgH="360" progId="TCLayout.ActiveDocument.1">
                  <p:embed/>
                  <p:pic>
                    <p:nvPicPr>
                      <p:cNvPr id="2"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10.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vmlDrawing" Target="../drawings/vmlDrawing9.vml"/><Relationship Id="rId2" Type="http://schemas.openxmlformats.org/officeDocument/2006/relationships/slideLayout" Target="../slideLayouts/slideLayout11.xml"/><Relationship Id="rId16" Type="http://schemas.openxmlformats.org/officeDocument/2006/relationships/image" Target="../media/image2.jpeg"/><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5" Type="http://schemas.openxmlformats.org/officeDocument/2006/relationships/image" Target="../media/image1.emf"/><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oleObject" Target="../embeddings/oleObject9.bin"/></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2"/>
            </p:custDataLst>
          </p:nvPr>
        </p:nvGraphicFramePr>
        <p:xfrm>
          <a:off x="1602" y="1592"/>
          <a:ext cx="1587" cy="1587"/>
        </p:xfrm>
        <a:graphic>
          <a:graphicData uri="http://schemas.openxmlformats.org/presentationml/2006/ole">
            <mc:AlternateContent xmlns:mc="http://schemas.openxmlformats.org/markup-compatibility/2006">
              <mc:Choice xmlns:v="urn:schemas-microsoft-com:vml" Requires="v">
                <p:oleObj spid="_x0000_s1026" name="think-cell Slide" r:id="rId13" imgW="360" imgH="360" progId="TCLayout.ActiveDocument.1">
                  <p:embed/>
                </p:oleObj>
              </mc:Choice>
              <mc:Fallback>
                <p:oleObj name="think-cell Slide" r:id="rId13" imgW="360" imgH="360" progId="TCLayout.ActiveDocument.1">
                  <p:embed/>
                  <p:pic>
                    <p:nvPicPr>
                      <p:cNvPr id="16" name="Object 15"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0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nvPr>
        </p:nvSpPr>
        <p:spPr bwMode="auto">
          <a:xfrm>
            <a:off x="471239" y="163513"/>
            <a:ext cx="8014394" cy="831850"/>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p>
            <a:pPr lvl="0"/>
            <a:r>
              <a:rPr lang="en-GB"/>
              <a:t>Slide title</a:t>
            </a:r>
          </a:p>
        </p:txBody>
      </p:sp>
      <p:sp>
        <p:nvSpPr>
          <p:cNvPr id="1034" name="Rectangle 10"/>
          <p:cNvSpPr>
            <a:spLocks noGrp="1" noChangeArrowheads="1"/>
          </p:cNvSpPr>
          <p:nvPr>
            <p:ph type="body" idx="1"/>
          </p:nvPr>
        </p:nvSpPr>
        <p:spPr bwMode="auto">
          <a:xfrm>
            <a:off x="471223" y="1509714"/>
            <a:ext cx="8963554" cy="46132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GB"/>
              <a:t>Body text</a:t>
            </a:r>
          </a:p>
          <a:p>
            <a:pPr lvl="1"/>
            <a:r>
              <a:rPr lang="en-GB"/>
              <a:t>First level</a:t>
            </a:r>
          </a:p>
          <a:p>
            <a:pPr lvl="2"/>
            <a:r>
              <a:rPr lang="en-GB"/>
              <a:t>Second level</a:t>
            </a:r>
          </a:p>
          <a:p>
            <a:pPr lvl="3"/>
            <a:r>
              <a:rPr lang="en-GB"/>
              <a:t>Third level</a:t>
            </a:r>
          </a:p>
          <a:p>
            <a:pPr lvl="4"/>
            <a:r>
              <a:rPr lang="en-GB"/>
              <a:t>Quotation level</a:t>
            </a:r>
          </a:p>
        </p:txBody>
      </p:sp>
      <p:sp>
        <p:nvSpPr>
          <p:cNvPr id="1036" name="Text Box 12"/>
          <p:cNvSpPr txBox="1">
            <a:spLocks noChangeArrowheads="1"/>
          </p:cNvSpPr>
          <p:nvPr/>
        </p:nvSpPr>
        <p:spPr bwMode="auto">
          <a:xfrm>
            <a:off x="9250760" y="6675438"/>
            <a:ext cx="190896" cy="131762"/>
          </a:xfrm>
          <a:prstGeom prst="rect">
            <a:avLst/>
          </a:prstGeom>
          <a:noFill/>
          <a:ln w="9525" algn="ctr">
            <a:noFill/>
            <a:miter lim="800000"/>
            <a:headEnd/>
            <a:tailEnd/>
          </a:ln>
          <a:effectLst/>
        </p:spPr>
        <p:txBody>
          <a:bodyPr wrap="none" lIns="0" tIns="0" rIns="0" bIns="0"/>
          <a:lstStyle/>
          <a:p>
            <a:pPr algn="r" defTabSz="889000">
              <a:spcBef>
                <a:spcPct val="0"/>
              </a:spcBef>
            </a:pPr>
            <a:endParaRPr lang="en-GB" sz="900" dirty="0">
              <a:solidFill>
                <a:schemeClr val="tx2"/>
              </a:solidFill>
              <a:latin typeface="+mn-lt"/>
            </a:endParaRPr>
          </a:p>
        </p:txBody>
      </p:sp>
      <p:pic>
        <p:nvPicPr>
          <p:cNvPr id="8" name="Picture 7" descr="A picture containing clipart&#10;&#10;Description generated with very high confidence">
            <a:extLst>
              <a:ext uri="{FF2B5EF4-FFF2-40B4-BE49-F238E27FC236}">
                <a16:creationId xmlns:a16="http://schemas.microsoft.com/office/drawing/2014/main" id="{082D4D33-8F68-413E-BC72-34976D05CE2B}"/>
              </a:ext>
            </a:extLst>
          </p:cNvPr>
          <p:cNvPicPr>
            <a:picLocks noChangeAspect="1"/>
          </p:cNvPicPr>
          <p:nvPr userDrawn="1"/>
        </p:nvPicPr>
        <p:blipFill>
          <a:blip r:embed="rId15"/>
          <a:stretch>
            <a:fillRect/>
          </a:stretch>
        </p:blipFill>
        <p:spPr>
          <a:xfrm>
            <a:off x="8640000" y="360000"/>
            <a:ext cx="1080655" cy="436418"/>
          </a:xfrm>
          <a:prstGeom prst="rect">
            <a:avLst/>
          </a:prstGeom>
        </p:spPr>
      </p:pic>
      <p:sp>
        <p:nvSpPr>
          <p:cNvPr id="12" name="Footer Placeholder 2">
            <a:extLst>
              <a:ext uri="{FF2B5EF4-FFF2-40B4-BE49-F238E27FC236}">
                <a16:creationId xmlns:a16="http://schemas.microsoft.com/office/drawing/2014/main" id="{F250122E-B000-45CB-BADF-7C0A85EFECD0}"/>
              </a:ext>
            </a:extLst>
          </p:cNvPr>
          <p:cNvSpPr txBox="1">
            <a:spLocks/>
          </p:cNvSpPr>
          <p:nvPr userDrawn="1"/>
        </p:nvSpPr>
        <p:spPr>
          <a:xfrm>
            <a:off x="818692" y="6333439"/>
            <a:ext cx="5723164"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68692">
                    <a:lumMod val="60000"/>
                    <a:lumOff val="40000"/>
                  </a:srgbClr>
                </a:solidFill>
                <a:effectLst/>
                <a:uLnTx/>
                <a:uFillTx/>
                <a:latin typeface="Arial" charset="0"/>
                <a:cs typeface="Arial" charset="0"/>
              </a:rPr>
              <a:t>Presentation title</a:t>
            </a:r>
          </a:p>
        </p:txBody>
      </p:sp>
      <p:sp>
        <p:nvSpPr>
          <p:cNvPr id="14" name="TextBox 13">
            <a:extLst>
              <a:ext uri="{FF2B5EF4-FFF2-40B4-BE49-F238E27FC236}">
                <a16:creationId xmlns:a16="http://schemas.microsoft.com/office/drawing/2014/main" id="{CE78A5F8-DE9B-4D18-AF3E-F87BEFA388E5}"/>
              </a:ext>
            </a:extLst>
          </p:cNvPr>
          <p:cNvSpPr txBox="1"/>
          <p:nvPr userDrawn="1"/>
        </p:nvSpPr>
        <p:spPr>
          <a:xfrm>
            <a:off x="291314" y="6372536"/>
            <a:ext cx="647362" cy="276999"/>
          </a:xfrm>
          <a:prstGeom prst="rect">
            <a:avLst/>
          </a:prstGeom>
          <a:noFill/>
        </p:spPr>
        <p:txBody>
          <a:bodyPr wrap="square" rtlCol="0">
            <a:spAutoFit/>
          </a:bodyPr>
          <a:lstStyle/>
          <a:p>
            <a:pPr algn="l" fontAlgn="auto"/>
            <a:fld id="{34F92BC6-D7C3-584B-87F2-0B845776A5AD}" type="slidenum">
              <a:rPr lang="en-US" sz="1200" smtClean="0">
                <a:solidFill>
                  <a:srgbClr val="768692">
                    <a:lumMod val="60000"/>
                    <a:lumOff val="40000"/>
                  </a:srgbClr>
                </a:solidFill>
                <a:cs typeface="Arial" panose="020B0604020202020204" pitchFamily="34" charset="0"/>
              </a:rPr>
              <a:pPr algn="l" fontAlgn="auto"/>
              <a:t>‹#›</a:t>
            </a:fld>
            <a:r>
              <a:rPr lang="en-US" sz="1200" dirty="0">
                <a:solidFill>
                  <a:srgbClr val="768692">
                    <a:lumMod val="60000"/>
                    <a:lumOff val="40000"/>
                  </a:srgbClr>
                </a:solidFill>
                <a:cs typeface="Arial" panose="020B0604020202020204" pitchFamily="34" charset="0"/>
              </a:rPr>
              <a:t> </a:t>
            </a:r>
            <a:r>
              <a:rPr lang="en-US" sz="1200" dirty="0">
                <a:solidFill>
                  <a:srgbClr val="768692"/>
                </a:solidFill>
                <a:cs typeface="Arial" panose="020B0604020202020204" pitchFamily="34" charset="0"/>
              </a:rPr>
              <a:t>  </a:t>
            </a:r>
            <a:r>
              <a:rPr lang="en-US" sz="1200" dirty="0">
                <a:solidFill>
                  <a:srgbClr val="005EB8"/>
                </a:solidFill>
                <a:cs typeface="Arial" panose="020B0604020202020204" pitchFamily="34" charset="0"/>
              </a:rPr>
              <a:t>|</a:t>
            </a:r>
            <a:endParaRPr lang="en-US" sz="1200" dirty="0">
              <a:solidFill>
                <a:srgbClr val="768692"/>
              </a:solidFill>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775" r:id="rId3"/>
    <p:sldLayoutId id="2147483772" r:id="rId4"/>
    <p:sldLayoutId id="2147483771" r:id="rId5"/>
    <p:sldLayoutId id="2147483654" r:id="rId6"/>
    <p:sldLayoutId id="2147483774" r:id="rId7"/>
    <p:sldLayoutId id="2147483773" r:id="rId8"/>
    <p:sldLayoutId id="2147483655" r:id="rId9"/>
  </p:sldLayoutIdLst>
  <p:txStyles>
    <p:titleStyle>
      <a:lvl1pPr algn="l" defTabSz="889000" rtl="0" eaLnBrk="1" fontAlgn="base" hangingPunct="1">
        <a:spcBef>
          <a:spcPct val="0"/>
        </a:spcBef>
        <a:spcAft>
          <a:spcPct val="0"/>
        </a:spcAft>
        <a:defRPr sz="2400" b="1">
          <a:solidFill>
            <a:schemeClr val="tx2"/>
          </a:solidFill>
          <a:latin typeface="+mj-lt"/>
          <a:ea typeface="+mj-ea"/>
          <a:cs typeface="+mj-cs"/>
        </a:defRPr>
      </a:lvl1pPr>
      <a:lvl2pPr algn="l" defTabSz="889000" rtl="0" eaLnBrk="1" fontAlgn="base" hangingPunct="1">
        <a:spcBef>
          <a:spcPct val="0"/>
        </a:spcBef>
        <a:spcAft>
          <a:spcPct val="0"/>
        </a:spcAft>
        <a:defRPr sz="2400" b="1">
          <a:solidFill>
            <a:schemeClr val="tx2"/>
          </a:solidFill>
          <a:latin typeface="Trebuchet MS" pitchFamily="34" charset="0"/>
          <a:cs typeface="Arial" charset="0"/>
        </a:defRPr>
      </a:lvl2pPr>
      <a:lvl3pPr algn="l" defTabSz="889000" rtl="0" eaLnBrk="1" fontAlgn="base" hangingPunct="1">
        <a:spcBef>
          <a:spcPct val="0"/>
        </a:spcBef>
        <a:spcAft>
          <a:spcPct val="0"/>
        </a:spcAft>
        <a:defRPr sz="2400" b="1">
          <a:solidFill>
            <a:schemeClr val="tx2"/>
          </a:solidFill>
          <a:latin typeface="Trebuchet MS" pitchFamily="34" charset="0"/>
          <a:cs typeface="Arial" charset="0"/>
        </a:defRPr>
      </a:lvl3pPr>
      <a:lvl4pPr algn="l" defTabSz="889000" rtl="0" eaLnBrk="1" fontAlgn="base" hangingPunct="1">
        <a:spcBef>
          <a:spcPct val="0"/>
        </a:spcBef>
        <a:spcAft>
          <a:spcPct val="0"/>
        </a:spcAft>
        <a:defRPr sz="2400" b="1">
          <a:solidFill>
            <a:schemeClr val="tx2"/>
          </a:solidFill>
          <a:latin typeface="Trebuchet MS" pitchFamily="34" charset="0"/>
          <a:cs typeface="Arial" charset="0"/>
        </a:defRPr>
      </a:lvl4pPr>
      <a:lvl5pPr algn="l" defTabSz="889000" rtl="0" eaLnBrk="1" fontAlgn="base" hangingPunct="1">
        <a:spcBef>
          <a:spcPct val="0"/>
        </a:spcBef>
        <a:spcAft>
          <a:spcPct val="0"/>
        </a:spcAft>
        <a:defRPr sz="2400" b="1">
          <a:solidFill>
            <a:schemeClr val="tx2"/>
          </a:solidFill>
          <a:latin typeface="Trebuchet MS" pitchFamily="34" charset="0"/>
          <a:cs typeface="Arial" charset="0"/>
        </a:defRPr>
      </a:lvl5pPr>
      <a:lvl6pPr marL="457200" algn="l" defTabSz="889000" rtl="0" eaLnBrk="1" fontAlgn="base" hangingPunct="1">
        <a:spcBef>
          <a:spcPct val="0"/>
        </a:spcBef>
        <a:spcAft>
          <a:spcPct val="0"/>
        </a:spcAft>
        <a:defRPr sz="2400" b="1">
          <a:solidFill>
            <a:schemeClr val="tx2"/>
          </a:solidFill>
          <a:latin typeface="Trebuchet MS" pitchFamily="34" charset="0"/>
          <a:cs typeface="Arial" charset="0"/>
        </a:defRPr>
      </a:lvl6pPr>
      <a:lvl7pPr marL="914400" algn="l" defTabSz="889000" rtl="0" eaLnBrk="1" fontAlgn="base" hangingPunct="1">
        <a:spcBef>
          <a:spcPct val="0"/>
        </a:spcBef>
        <a:spcAft>
          <a:spcPct val="0"/>
        </a:spcAft>
        <a:defRPr sz="2400" b="1">
          <a:solidFill>
            <a:schemeClr val="tx2"/>
          </a:solidFill>
          <a:latin typeface="Trebuchet MS" pitchFamily="34" charset="0"/>
          <a:cs typeface="Arial" charset="0"/>
        </a:defRPr>
      </a:lvl7pPr>
      <a:lvl8pPr marL="1371600" algn="l" defTabSz="889000" rtl="0" eaLnBrk="1" fontAlgn="base" hangingPunct="1">
        <a:spcBef>
          <a:spcPct val="0"/>
        </a:spcBef>
        <a:spcAft>
          <a:spcPct val="0"/>
        </a:spcAft>
        <a:defRPr sz="2400" b="1">
          <a:solidFill>
            <a:schemeClr val="tx2"/>
          </a:solidFill>
          <a:latin typeface="Trebuchet MS" pitchFamily="34" charset="0"/>
          <a:cs typeface="Arial" charset="0"/>
        </a:defRPr>
      </a:lvl8pPr>
      <a:lvl9pPr marL="1828800" algn="l" defTabSz="889000" rtl="0" eaLnBrk="1" fontAlgn="base" hangingPunct="1">
        <a:spcBef>
          <a:spcPct val="0"/>
        </a:spcBef>
        <a:spcAft>
          <a:spcPct val="0"/>
        </a:spcAft>
        <a:defRPr sz="2400" b="1">
          <a:solidFill>
            <a:schemeClr val="tx2"/>
          </a:solidFill>
          <a:latin typeface="Trebuchet MS" pitchFamily="34" charset="0"/>
          <a:cs typeface="Arial" charset="0"/>
        </a:defRPr>
      </a:lvl9pPr>
    </p:titleStyle>
    <p:bodyStyle>
      <a:lvl1pPr algn="l" defTabSz="889000" rtl="0" eaLnBrk="1" fontAlgn="base" hangingPunct="1">
        <a:spcBef>
          <a:spcPct val="20000"/>
        </a:spcBef>
        <a:spcAft>
          <a:spcPct val="0"/>
        </a:spcAft>
        <a:defRPr sz="1600" b="1">
          <a:solidFill>
            <a:schemeClr val="tx1"/>
          </a:solidFill>
          <a:latin typeface="+mn-lt"/>
          <a:ea typeface="+mn-ea"/>
          <a:cs typeface="+mn-cs"/>
        </a:defRPr>
      </a:lvl1pPr>
      <a:lvl2pPr marL="444500" indent="-222250" algn="l" defTabSz="889000" rtl="0" eaLnBrk="1" fontAlgn="base" hangingPunct="1">
        <a:spcBef>
          <a:spcPct val="20000"/>
        </a:spcBef>
        <a:spcAft>
          <a:spcPct val="0"/>
        </a:spcAft>
        <a:buClrTx/>
        <a:buChar char="•"/>
        <a:defRPr sz="1600">
          <a:solidFill>
            <a:schemeClr val="tx1"/>
          </a:solidFill>
          <a:latin typeface="+mn-lt"/>
          <a:cs typeface="+mn-cs"/>
        </a:defRPr>
      </a:lvl2pPr>
      <a:lvl3pPr marL="889000" indent="-222250" algn="l" defTabSz="889000" rtl="0" eaLnBrk="1" fontAlgn="base" hangingPunct="1">
        <a:spcBef>
          <a:spcPct val="20000"/>
        </a:spcBef>
        <a:spcAft>
          <a:spcPct val="0"/>
        </a:spcAft>
        <a:buClrTx/>
        <a:buFont typeface="Arial" panose="020B0604020202020204" pitchFamily="34" charset="0"/>
        <a:buChar char="•"/>
        <a:defRPr sz="1600">
          <a:solidFill>
            <a:schemeClr val="tx1"/>
          </a:solidFill>
          <a:latin typeface="+mn-lt"/>
          <a:cs typeface="+mn-cs"/>
        </a:defRPr>
      </a:lvl3pPr>
      <a:lvl4pPr marL="1338263" indent="-227013" algn="l" defTabSz="889000" rtl="0" eaLnBrk="1" fontAlgn="base" hangingPunct="1">
        <a:spcBef>
          <a:spcPct val="20000"/>
        </a:spcBef>
        <a:spcAft>
          <a:spcPct val="0"/>
        </a:spcAft>
        <a:buClrTx/>
        <a:buFont typeface="Trebuchet MS" pitchFamily="34" charset="0"/>
        <a:buChar char="–"/>
        <a:defRPr sz="1600">
          <a:solidFill>
            <a:schemeClr val="tx1"/>
          </a:solidFill>
          <a:latin typeface="+mn-lt"/>
          <a:cs typeface="+mn-cs"/>
        </a:defRPr>
      </a:lvl4pPr>
      <a:lvl5pPr marL="1998663" indent="-220663" algn="l" defTabSz="889000" rtl="0" eaLnBrk="1" fontAlgn="base" hangingPunct="1">
        <a:spcBef>
          <a:spcPct val="20000"/>
        </a:spcBef>
        <a:spcAft>
          <a:spcPct val="0"/>
        </a:spcAft>
        <a:buClrTx/>
        <a:buFont typeface="Trebuchet MS" pitchFamily="34" charset="0"/>
        <a:buChar char="–"/>
        <a:defRPr sz="1600">
          <a:solidFill>
            <a:schemeClr val="tx1"/>
          </a:solidFill>
          <a:latin typeface="+mn-lt"/>
          <a:cs typeface="+mn-cs"/>
        </a:defRPr>
      </a:lvl5pPr>
      <a:lvl6pPr marL="2455863" indent="-220663" algn="l" defTabSz="889000" rtl="0" eaLnBrk="1" fontAlgn="base" hangingPunct="1">
        <a:spcBef>
          <a:spcPct val="20000"/>
        </a:spcBef>
        <a:spcAft>
          <a:spcPct val="0"/>
        </a:spcAft>
        <a:buClr>
          <a:schemeClr val="tx2"/>
        </a:buClr>
        <a:buFont typeface="Trebuchet MS" pitchFamily="34" charset="0"/>
        <a:buChar char="–"/>
        <a:defRPr sz="1600">
          <a:solidFill>
            <a:schemeClr val="tx1"/>
          </a:solidFill>
          <a:latin typeface="+mn-lt"/>
          <a:cs typeface="+mn-cs"/>
        </a:defRPr>
      </a:lvl6pPr>
      <a:lvl7pPr marL="2913063" indent="-220663" algn="l" defTabSz="889000" rtl="0" eaLnBrk="1" fontAlgn="base" hangingPunct="1">
        <a:spcBef>
          <a:spcPct val="20000"/>
        </a:spcBef>
        <a:spcAft>
          <a:spcPct val="0"/>
        </a:spcAft>
        <a:buClr>
          <a:schemeClr val="tx2"/>
        </a:buClr>
        <a:buFont typeface="Trebuchet MS" pitchFamily="34" charset="0"/>
        <a:buChar char="–"/>
        <a:defRPr sz="1600">
          <a:solidFill>
            <a:schemeClr val="tx1"/>
          </a:solidFill>
          <a:latin typeface="+mn-lt"/>
          <a:cs typeface="+mn-cs"/>
        </a:defRPr>
      </a:lvl7pPr>
      <a:lvl8pPr marL="3370263" indent="-220663" algn="l" defTabSz="889000" rtl="0" eaLnBrk="1" fontAlgn="base" hangingPunct="1">
        <a:spcBef>
          <a:spcPct val="20000"/>
        </a:spcBef>
        <a:spcAft>
          <a:spcPct val="0"/>
        </a:spcAft>
        <a:buClr>
          <a:schemeClr val="tx2"/>
        </a:buClr>
        <a:buFont typeface="Trebuchet MS" pitchFamily="34" charset="0"/>
        <a:buChar char="–"/>
        <a:defRPr sz="1600">
          <a:solidFill>
            <a:schemeClr val="tx1"/>
          </a:solidFill>
          <a:latin typeface="+mn-lt"/>
          <a:cs typeface="+mn-cs"/>
        </a:defRPr>
      </a:lvl8pPr>
      <a:lvl9pPr marL="3827463" indent="-220663" algn="l" defTabSz="889000" rtl="0" eaLnBrk="1" fontAlgn="base" hangingPunct="1">
        <a:spcBef>
          <a:spcPct val="20000"/>
        </a:spcBef>
        <a:spcAft>
          <a:spcPct val="0"/>
        </a:spcAft>
        <a:buClr>
          <a:schemeClr val="tx2"/>
        </a:buClr>
        <a:buFont typeface="Trebuchet MS" pitchFamily="34" charset="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3"/>
            </p:custDataLst>
          </p:nvPr>
        </p:nvGraphicFramePr>
        <p:xfrm>
          <a:off x="1603" y="1594"/>
          <a:ext cx="1587" cy="1587"/>
        </p:xfrm>
        <a:graphic>
          <a:graphicData uri="http://schemas.openxmlformats.org/presentationml/2006/ole">
            <mc:AlternateContent xmlns:mc="http://schemas.openxmlformats.org/markup-compatibility/2006">
              <mc:Choice xmlns:v="urn:schemas-microsoft-com:vml" Requires="v">
                <p:oleObj spid="_x0000_s11266" name="think-cell Slide" r:id="rId14" imgW="360" imgH="360" progId="TCLayout.ActiveDocument.1">
                  <p:embed/>
                </p:oleObj>
              </mc:Choice>
              <mc:Fallback>
                <p:oleObj name="think-cell Slide" r:id="rId14" imgW="360" imgH="360" progId="TCLayout.ActiveDocument.1">
                  <p:embed/>
                  <p:pic>
                    <p:nvPicPr>
                      <p:cNvPr id="16" name="Object 15" hidden="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3" y="1594"/>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nvPr>
        </p:nvSpPr>
        <p:spPr bwMode="auto">
          <a:xfrm>
            <a:off x="471239" y="163513"/>
            <a:ext cx="8014394" cy="831850"/>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p>
            <a:pPr lvl="0"/>
            <a:r>
              <a:rPr lang="en-GB"/>
              <a:t>Slide title</a:t>
            </a:r>
          </a:p>
        </p:txBody>
      </p:sp>
      <p:sp>
        <p:nvSpPr>
          <p:cNvPr id="1034" name="Rectangle 10"/>
          <p:cNvSpPr>
            <a:spLocks noGrp="1" noChangeArrowheads="1"/>
          </p:cNvSpPr>
          <p:nvPr>
            <p:ph type="body" idx="1"/>
          </p:nvPr>
        </p:nvSpPr>
        <p:spPr bwMode="auto">
          <a:xfrm>
            <a:off x="471223" y="1509714"/>
            <a:ext cx="8963554" cy="46132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GB"/>
              <a:t>Body text</a:t>
            </a:r>
          </a:p>
          <a:p>
            <a:pPr lvl="1"/>
            <a:r>
              <a:rPr lang="en-GB"/>
              <a:t>First level</a:t>
            </a:r>
          </a:p>
          <a:p>
            <a:pPr lvl="2"/>
            <a:r>
              <a:rPr lang="en-GB"/>
              <a:t>Second level</a:t>
            </a:r>
          </a:p>
          <a:p>
            <a:pPr lvl="3"/>
            <a:r>
              <a:rPr lang="en-GB"/>
              <a:t>Third level</a:t>
            </a:r>
          </a:p>
          <a:p>
            <a:pPr lvl="4"/>
            <a:r>
              <a:rPr lang="en-GB"/>
              <a:t>Quotation level</a:t>
            </a:r>
          </a:p>
        </p:txBody>
      </p:sp>
      <p:sp>
        <p:nvSpPr>
          <p:cNvPr id="1036" name="Text Box 12"/>
          <p:cNvSpPr txBox="1">
            <a:spLocks noChangeArrowheads="1"/>
          </p:cNvSpPr>
          <p:nvPr/>
        </p:nvSpPr>
        <p:spPr bwMode="auto">
          <a:xfrm>
            <a:off x="9250760" y="6675438"/>
            <a:ext cx="190896" cy="131762"/>
          </a:xfrm>
          <a:prstGeom prst="rect">
            <a:avLst/>
          </a:prstGeom>
          <a:noFill/>
          <a:ln w="9525" algn="ctr">
            <a:noFill/>
            <a:miter lim="800000"/>
            <a:headEnd/>
            <a:tailEnd/>
          </a:ln>
          <a:effectLst/>
        </p:spPr>
        <p:txBody>
          <a:bodyPr wrap="none" lIns="0" tIns="0" rIns="0" bIns="0"/>
          <a:lstStyle/>
          <a:p>
            <a:pPr algn="r" defTabSz="820636">
              <a:spcBef>
                <a:spcPct val="0"/>
              </a:spcBef>
            </a:pPr>
            <a:endParaRPr lang="en-GB" sz="831" dirty="0">
              <a:solidFill>
                <a:schemeClr val="tx2"/>
              </a:solidFill>
              <a:latin typeface="+mn-lt"/>
            </a:endParaRPr>
          </a:p>
        </p:txBody>
      </p:sp>
      <p:pic>
        <p:nvPicPr>
          <p:cNvPr id="8" name="Picture 7" descr="A picture containing clipart&#10;&#10;Description generated with very high confidence">
            <a:extLst>
              <a:ext uri="{FF2B5EF4-FFF2-40B4-BE49-F238E27FC236}">
                <a16:creationId xmlns:a16="http://schemas.microsoft.com/office/drawing/2014/main" id="{082D4D33-8F68-413E-BC72-34976D05CE2B}"/>
              </a:ext>
            </a:extLst>
          </p:cNvPr>
          <p:cNvPicPr>
            <a:picLocks noChangeAspect="1"/>
          </p:cNvPicPr>
          <p:nvPr userDrawn="1"/>
        </p:nvPicPr>
        <p:blipFill>
          <a:blip r:embed="rId16"/>
          <a:stretch>
            <a:fillRect/>
          </a:stretch>
        </p:blipFill>
        <p:spPr>
          <a:xfrm>
            <a:off x="8640001" y="360000"/>
            <a:ext cx="1080655" cy="436418"/>
          </a:xfrm>
          <a:prstGeom prst="rect">
            <a:avLst/>
          </a:prstGeom>
        </p:spPr>
      </p:pic>
      <p:sp>
        <p:nvSpPr>
          <p:cNvPr id="12" name="Footer Placeholder 2">
            <a:extLst>
              <a:ext uri="{FF2B5EF4-FFF2-40B4-BE49-F238E27FC236}">
                <a16:creationId xmlns:a16="http://schemas.microsoft.com/office/drawing/2014/main" id="{F250122E-B000-45CB-BADF-7C0A85EFECD0}"/>
              </a:ext>
            </a:extLst>
          </p:cNvPr>
          <p:cNvSpPr txBox="1">
            <a:spLocks/>
          </p:cNvSpPr>
          <p:nvPr userDrawn="1"/>
        </p:nvSpPr>
        <p:spPr>
          <a:xfrm>
            <a:off x="818692" y="6333441"/>
            <a:ext cx="5723164" cy="365125"/>
          </a:xfrm>
          <a:prstGeom prst="rect">
            <a:avLst/>
          </a:prstGeom>
        </p:spPr>
        <p:txBody>
          <a:bodyPr vert="horz" lIns="84406" tIns="42203" rIns="84406" bIns="42203"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en-US" sz="1108" b="0" i="0" u="none" strike="noStrike" kern="1200" cap="none" spc="0" normalizeH="0" baseline="0" noProof="0" dirty="0">
                <a:ln>
                  <a:noFill/>
                </a:ln>
                <a:solidFill>
                  <a:srgbClr val="768692">
                    <a:lumMod val="60000"/>
                    <a:lumOff val="40000"/>
                  </a:srgbClr>
                </a:solidFill>
                <a:effectLst/>
                <a:uLnTx/>
                <a:uFillTx/>
                <a:latin typeface="Arial" charset="0"/>
                <a:cs typeface="Arial" charset="0"/>
              </a:rPr>
              <a:t>Presentation title</a:t>
            </a:r>
          </a:p>
        </p:txBody>
      </p:sp>
      <p:sp>
        <p:nvSpPr>
          <p:cNvPr id="14" name="TextBox 13">
            <a:extLst>
              <a:ext uri="{FF2B5EF4-FFF2-40B4-BE49-F238E27FC236}">
                <a16:creationId xmlns:a16="http://schemas.microsoft.com/office/drawing/2014/main" id="{CE78A5F8-DE9B-4D18-AF3E-F87BEFA388E5}"/>
              </a:ext>
            </a:extLst>
          </p:cNvPr>
          <p:cNvSpPr txBox="1"/>
          <p:nvPr userDrawn="1"/>
        </p:nvSpPr>
        <p:spPr>
          <a:xfrm>
            <a:off x="291314" y="6372538"/>
            <a:ext cx="647362" cy="262829"/>
          </a:xfrm>
          <a:prstGeom prst="rect">
            <a:avLst/>
          </a:prstGeom>
          <a:noFill/>
        </p:spPr>
        <p:txBody>
          <a:bodyPr wrap="square" rtlCol="0">
            <a:spAutoFit/>
          </a:bodyPr>
          <a:lstStyle/>
          <a:p>
            <a:pPr algn="l" fontAlgn="auto"/>
            <a:fld id="{34F92BC6-D7C3-584B-87F2-0B845776A5AD}" type="slidenum">
              <a:rPr lang="en-US" sz="1108" smtClean="0">
                <a:solidFill>
                  <a:srgbClr val="768692">
                    <a:lumMod val="60000"/>
                    <a:lumOff val="40000"/>
                  </a:srgbClr>
                </a:solidFill>
                <a:cs typeface="Arial" panose="020B0604020202020204" pitchFamily="34" charset="0"/>
              </a:rPr>
              <a:pPr algn="l" fontAlgn="auto"/>
              <a:t>‹#›</a:t>
            </a:fld>
            <a:r>
              <a:rPr lang="en-US" sz="1108" dirty="0">
                <a:solidFill>
                  <a:srgbClr val="768692">
                    <a:lumMod val="60000"/>
                    <a:lumOff val="40000"/>
                  </a:srgbClr>
                </a:solidFill>
                <a:cs typeface="Arial" panose="020B0604020202020204" pitchFamily="34" charset="0"/>
              </a:rPr>
              <a:t> </a:t>
            </a:r>
            <a:r>
              <a:rPr lang="en-US" sz="1108" dirty="0">
                <a:solidFill>
                  <a:srgbClr val="768692"/>
                </a:solidFill>
                <a:cs typeface="Arial" panose="020B0604020202020204" pitchFamily="34" charset="0"/>
              </a:rPr>
              <a:t>  </a:t>
            </a:r>
            <a:r>
              <a:rPr lang="en-US" sz="1108" dirty="0">
                <a:solidFill>
                  <a:srgbClr val="005EB8"/>
                </a:solidFill>
                <a:cs typeface="Arial" panose="020B0604020202020204" pitchFamily="34" charset="0"/>
              </a:rPr>
              <a:t>|</a:t>
            </a:r>
            <a:endParaRPr lang="en-US" sz="1108" dirty="0">
              <a:solidFill>
                <a:srgbClr val="768692"/>
              </a:solidFill>
              <a:cs typeface="Arial" panose="020B0604020202020204" pitchFamily="34" charset="0"/>
            </a:endParaRPr>
          </a:p>
        </p:txBody>
      </p:sp>
    </p:spTree>
    <p:extLst>
      <p:ext uri="{BB962C8B-B14F-4D97-AF65-F5344CB8AC3E}">
        <p14:creationId xmlns:p14="http://schemas.microsoft.com/office/powerpoint/2010/main" val="2126642611"/>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Lst>
  <p:txStyles>
    <p:titleStyle>
      <a:lvl1pPr algn="l" defTabSz="820636" rtl="0" eaLnBrk="1" fontAlgn="base" hangingPunct="1">
        <a:spcBef>
          <a:spcPct val="0"/>
        </a:spcBef>
        <a:spcAft>
          <a:spcPct val="0"/>
        </a:spcAft>
        <a:defRPr sz="2215" b="1">
          <a:solidFill>
            <a:schemeClr val="tx2"/>
          </a:solidFill>
          <a:latin typeface="+mj-lt"/>
          <a:ea typeface="+mj-ea"/>
          <a:cs typeface="+mj-cs"/>
        </a:defRPr>
      </a:lvl1pPr>
      <a:lvl2pPr algn="l" defTabSz="820636" rtl="0" eaLnBrk="1" fontAlgn="base" hangingPunct="1">
        <a:spcBef>
          <a:spcPct val="0"/>
        </a:spcBef>
        <a:spcAft>
          <a:spcPct val="0"/>
        </a:spcAft>
        <a:defRPr sz="2215" b="1">
          <a:solidFill>
            <a:schemeClr val="tx2"/>
          </a:solidFill>
          <a:latin typeface="Trebuchet MS" pitchFamily="34" charset="0"/>
          <a:cs typeface="Arial" charset="0"/>
        </a:defRPr>
      </a:lvl2pPr>
      <a:lvl3pPr algn="l" defTabSz="820636" rtl="0" eaLnBrk="1" fontAlgn="base" hangingPunct="1">
        <a:spcBef>
          <a:spcPct val="0"/>
        </a:spcBef>
        <a:spcAft>
          <a:spcPct val="0"/>
        </a:spcAft>
        <a:defRPr sz="2215" b="1">
          <a:solidFill>
            <a:schemeClr val="tx2"/>
          </a:solidFill>
          <a:latin typeface="Trebuchet MS" pitchFamily="34" charset="0"/>
          <a:cs typeface="Arial" charset="0"/>
        </a:defRPr>
      </a:lvl3pPr>
      <a:lvl4pPr algn="l" defTabSz="820636" rtl="0" eaLnBrk="1" fontAlgn="base" hangingPunct="1">
        <a:spcBef>
          <a:spcPct val="0"/>
        </a:spcBef>
        <a:spcAft>
          <a:spcPct val="0"/>
        </a:spcAft>
        <a:defRPr sz="2215" b="1">
          <a:solidFill>
            <a:schemeClr val="tx2"/>
          </a:solidFill>
          <a:latin typeface="Trebuchet MS" pitchFamily="34" charset="0"/>
          <a:cs typeface="Arial" charset="0"/>
        </a:defRPr>
      </a:lvl4pPr>
      <a:lvl5pPr algn="l" defTabSz="820636" rtl="0" eaLnBrk="1" fontAlgn="base" hangingPunct="1">
        <a:spcBef>
          <a:spcPct val="0"/>
        </a:spcBef>
        <a:spcAft>
          <a:spcPct val="0"/>
        </a:spcAft>
        <a:defRPr sz="2215" b="1">
          <a:solidFill>
            <a:schemeClr val="tx2"/>
          </a:solidFill>
          <a:latin typeface="Trebuchet MS" pitchFamily="34" charset="0"/>
          <a:cs typeface="Arial" charset="0"/>
        </a:defRPr>
      </a:lvl5pPr>
      <a:lvl6pPr marL="422041" algn="l" defTabSz="820636" rtl="0" eaLnBrk="1" fontAlgn="base" hangingPunct="1">
        <a:spcBef>
          <a:spcPct val="0"/>
        </a:spcBef>
        <a:spcAft>
          <a:spcPct val="0"/>
        </a:spcAft>
        <a:defRPr sz="2215" b="1">
          <a:solidFill>
            <a:schemeClr val="tx2"/>
          </a:solidFill>
          <a:latin typeface="Trebuchet MS" pitchFamily="34" charset="0"/>
          <a:cs typeface="Arial" charset="0"/>
        </a:defRPr>
      </a:lvl6pPr>
      <a:lvl7pPr marL="844083" algn="l" defTabSz="820636" rtl="0" eaLnBrk="1" fontAlgn="base" hangingPunct="1">
        <a:spcBef>
          <a:spcPct val="0"/>
        </a:spcBef>
        <a:spcAft>
          <a:spcPct val="0"/>
        </a:spcAft>
        <a:defRPr sz="2215" b="1">
          <a:solidFill>
            <a:schemeClr val="tx2"/>
          </a:solidFill>
          <a:latin typeface="Trebuchet MS" pitchFamily="34" charset="0"/>
          <a:cs typeface="Arial" charset="0"/>
        </a:defRPr>
      </a:lvl7pPr>
      <a:lvl8pPr marL="1266124" algn="l" defTabSz="820636" rtl="0" eaLnBrk="1" fontAlgn="base" hangingPunct="1">
        <a:spcBef>
          <a:spcPct val="0"/>
        </a:spcBef>
        <a:spcAft>
          <a:spcPct val="0"/>
        </a:spcAft>
        <a:defRPr sz="2215" b="1">
          <a:solidFill>
            <a:schemeClr val="tx2"/>
          </a:solidFill>
          <a:latin typeface="Trebuchet MS" pitchFamily="34" charset="0"/>
          <a:cs typeface="Arial" charset="0"/>
        </a:defRPr>
      </a:lvl8pPr>
      <a:lvl9pPr marL="1688165" algn="l" defTabSz="820636" rtl="0" eaLnBrk="1" fontAlgn="base" hangingPunct="1">
        <a:spcBef>
          <a:spcPct val="0"/>
        </a:spcBef>
        <a:spcAft>
          <a:spcPct val="0"/>
        </a:spcAft>
        <a:defRPr sz="2215" b="1">
          <a:solidFill>
            <a:schemeClr val="tx2"/>
          </a:solidFill>
          <a:latin typeface="Trebuchet MS" pitchFamily="34" charset="0"/>
          <a:cs typeface="Arial" charset="0"/>
        </a:defRPr>
      </a:lvl9pPr>
    </p:titleStyle>
    <p:bodyStyle>
      <a:lvl1pPr algn="l" defTabSz="820636" rtl="0" eaLnBrk="1" fontAlgn="base" hangingPunct="1">
        <a:spcBef>
          <a:spcPct val="20000"/>
        </a:spcBef>
        <a:spcAft>
          <a:spcPct val="0"/>
        </a:spcAft>
        <a:defRPr sz="1477" b="1">
          <a:solidFill>
            <a:schemeClr val="tx1"/>
          </a:solidFill>
          <a:latin typeface="+mn-lt"/>
          <a:ea typeface="+mn-ea"/>
          <a:cs typeface="+mn-cs"/>
        </a:defRPr>
      </a:lvl1pPr>
      <a:lvl2pPr marL="410318" indent="-205159" algn="l" defTabSz="820636" rtl="0" eaLnBrk="1" fontAlgn="base" hangingPunct="1">
        <a:spcBef>
          <a:spcPct val="20000"/>
        </a:spcBef>
        <a:spcAft>
          <a:spcPct val="0"/>
        </a:spcAft>
        <a:buClrTx/>
        <a:buChar char="•"/>
        <a:defRPr sz="1477">
          <a:solidFill>
            <a:schemeClr val="tx1"/>
          </a:solidFill>
          <a:latin typeface="+mn-lt"/>
          <a:cs typeface="+mn-cs"/>
        </a:defRPr>
      </a:lvl2pPr>
      <a:lvl3pPr marL="820636" indent="-205159" algn="l" defTabSz="820636" rtl="0" eaLnBrk="1" fontAlgn="base" hangingPunct="1">
        <a:spcBef>
          <a:spcPct val="20000"/>
        </a:spcBef>
        <a:spcAft>
          <a:spcPct val="0"/>
        </a:spcAft>
        <a:buClrTx/>
        <a:buFont typeface="Arial" panose="020B0604020202020204" pitchFamily="34" charset="0"/>
        <a:buChar char="•"/>
        <a:defRPr sz="1477">
          <a:solidFill>
            <a:schemeClr val="tx1"/>
          </a:solidFill>
          <a:latin typeface="+mn-lt"/>
          <a:cs typeface="+mn-cs"/>
        </a:defRPr>
      </a:lvl3pPr>
      <a:lvl4pPr marL="1235351" indent="-209556"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4pPr>
      <a:lvl5pPr marL="1844966" indent="-203694"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5pPr>
      <a:lvl6pPr marL="2267007"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6pPr>
      <a:lvl7pPr marL="2689048"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7pPr>
      <a:lvl8pPr marL="3111090"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8pPr>
      <a:lvl9pPr marL="3533131"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15591" y="6372538"/>
            <a:ext cx="701309" cy="246221"/>
          </a:xfrm>
          <a:prstGeom prst="rect">
            <a:avLst/>
          </a:prstGeom>
          <a:noFill/>
        </p:spPr>
        <p:txBody>
          <a:bodyPr wrap="square" rtlCol="0">
            <a:spAutoFit/>
          </a:bodyPr>
          <a:lstStyle/>
          <a:p>
            <a:pPr algn="l"/>
            <a:fld id="{34F92BC6-D7C3-584B-87F2-0B845776A5AD}" type="slidenum">
              <a:rPr lang="en-US" sz="10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000" dirty="0">
                <a:solidFill>
                  <a:schemeClr val="accent3">
                    <a:lumMod val="60000"/>
                    <a:lumOff val="40000"/>
                  </a:schemeClr>
                </a:solidFill>
                <a:latin typeface="Arial" panose="020B0604020202020204" pitchFamily="34" charset="0"/>
                <a:cs typeface="Arial" panose="020B0604020202020204" pitchFamily="34" charset="0"/>
              </a:rPr>
              <a:t> </a:t>
            </a:r>
            <a:r>
              <a:rPr lang="en-US" sz="1000" dirty="0">
                <a:solidFill>
                  <a:schemeClr val="accent3"/>
                </a:solidFill>
                <a:latin typeface="Arial" panose="020B0604020202020204" pitchFamily="34" charset="0"/>
                <a:cs typeface="Arial" panose="020B0604020202020204" pitchFamily="34" charset="0"/>
              </a:rPr>
              <a:t> </a:t>
            </a:r>
            <a:r>
              <a:rPr lang="en-US" sz="10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748233" y="6333441"/>
            <a:ext cx="6200094" cy="365125"/>
          </a:xfrm>
          <a:prstGeom prst="rect">
            <a:avLst/>
          </a:prstGeom>
        </p:spPr>
        <p:txBody>
          <a:bodyPr vert="horz" lIns="91440" tIns="45720" rIns="91440" bIns="45720" rtlCol="0" anchor="ctr"/>
          <a:lstStyle>
            <a:lvl1pPr algn="l">
              <a:defRPr sz="10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2" r:id="rId4"/>
    <p:sldLayoutId id="2147483665" r:id="rId5"/>
    <p:sldLayoutId id="2147483667" r:id="rId6"/>
  </p:sldLayoutIdLst>
  <p:hf hdr="0" dt="0"/>
  <p:txStyles>
    <p:titleStyle>
      <a:lvl1pPr algn="l" defTabSz="74295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300"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200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500"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5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500"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500"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500"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42950" rtl="0" eaLnBrk="1" latinLnBrk="0" hangingPunct="1">
        <a:defRPr sz="1500" kern="1200">
          <a:solidFill>
            <a:schemeClr val="tx1"/>
          </a:solidFill>
          <a:latin typeface="+mn-lt"/>
          <a:ea typeface="+mn-ea"/>
          <a:cs typeface="+mn-cs"/>
        </a:defRPr>
      </a:lvl1pPr>
      <a:lvl2pPr marL="371475" algn="l" defTabSz="742950" rtl="0" eaLnBrk="1" latinLnBrk="0" hangingPunct="1">
        <a:defRPr sz="1500" kern="1200">
          <a:solidFill>
            <a:schemeClr val="tx1"/>
          </a:solidFill>
          <a:latin typeface="+mn-lt"/>
          <a:ea typeface="+mn-ea"/>
          <a:cs typeface="+mn-cs"/>
        </a:defRPr>
      </a:lvl2pPr>
      <a:lvl3pPr marL="742950" algn="l" defTabSz="742950" rtl="0" eaLnBrk="1" latinLnBrk="0" hangingPunct="1">
        <a:defRPr sz="1500" kern="1200">
          <a:solidFill>
            <a:schemeClr val="tx1"/>
          </a:solidFill>
          <a:latin typeface="+mn-lt"/>
          <a:ea typeface="+mn-ea"/>
          <a:cs typeface="+mn-cs"/>
        </a:defRPr>
      </a:lvl3pPr>
      <a:lvl4pPr marL="1114425" algn="l" defTabSz="742950" rtl="0" eaLnBrk="1" latinLnBrk="0" hangingPunct="1">
        <a:defRPr sz="1500" kern="1200">
          <a:solidFill>
            <a:schemeClr val="tx1"/>
          </a:solidFill>
          <a:latin typeface="+mn-lt"/>
          <a:ea typeface="+mn-ea"/>
          <a:cs typeface="+mn-cs"/>
        </a:defRPr>
      </a:lvl4pPr>
      <a:lvl5pPr marL="1485900" algn="l" defTabSz="742950" rtl="0" eaLnBrk="1" latinLnBrk="0" hangingPunct="1">
        <a:defRPr sz="1500" kern="1200">
          <a:solidFill>
            <a:schemeClr val="tx1"/>
          </a:solidFill>
          <a:latin typeface="+mn-lt"/>
          <a:ea typeface="+mn-ea"/>
          <a:cs typeface="+mn-cs"/>
        </a:defRPr>
      </a:lvl5pPr>
      <a:lvl6pPr marL="1857375" algn="l" defTabSz="742950" rtl="0" eaLnBrk="1" latinLnBrk="0" hangingPunct="1">
        <a:defRPr sz="1500" kern="1200">
          <a:solidFill>
            <a:schemeClr val="tx1"/>
          </a:solidFill>
          <a:latin typeface="+mn-lt"/>
          <a:ea typeface="+mn-ea"/>
          <a:cs typeface="+mn-cs"/>
        </a:defRPr>
      </a:lvl6pPr>
      <a:lvl7pPr marL="2228850" algn="l" defTabSz="742950" rtl="0" eaLnBrk="1" latinLnBrk="0" hangingPunct="1">
        <a:defRPr sz="1500" kern="1200">
          <a:solidFill>
            <a:schemeClr val="tx1"/>
          </a:solidFill>
          <a:latin typeface="+mn-lt"/>
          <a:ea typeface="+mn-ea"/>
          <a:cs typeface="+mn-cs"/>
        </a:defRPr>
      </a:lvl7pPr>
      <a:lvl8pPr marL="2600325" algn="l" defTabSz="742950" rtl="0" eaLnBrk="1" latinLnBrk="0" hangingPunct="1">
        <a:defRPr sz="1500" kern="1200">
          <a:solidFill>
            <a:schemeClr val="tx1"/>
          </a:solidFill>
          <a:latin typeface="+mn-lt"/>
          <a:ea typeface="+mn-ea"/>
          <a:cs typeface="+mn-cs"/>
        </a:defRPr>
      </a:lvl8pPr>
      <a:lvl9pPr marL="2971800" algn="l" defTabSz="742950" rtl="0" eaLnBrk="1" latinLnBrk="0" hangingPunct="1">
        <a:defRPr sz="15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95300" y="1600202"/>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fontAlgn="auto">
              <a:spcBef>
                <a:spcPts val="0"/>
              </a:spcBef>
              <a:spcAft>
                <a:spcPts val="0"/>
              </a:spcAft>
              <a:defRPr sz="975">
                <a:solidFill>
                  <a:schemeClr val="tx1">
                    <a:tint val="75000"/>
                  </a:schemeClr>
                </a:solidFill>
                <a:latin typeface="+mn-lt"/>
                <a:cs typeface="+mn-cs"/>
              </a:defRPr>
            </a:lvl1pPr>
          </a:lstStyle>
          <a:p>
            <a:pPr>
              <a:defRPr/>
            </a:pPr>
            <a:fld id="{29DFF1AF-DA46-421E-B48E-EEBC91C060F8}" type="datetime1">
              <a:rPr lang="en-GB">
                <a:solidFill>
                  <a:prstClr val="black">
                    <a:tint val="75000"/>
                  </a:prstClr>
                </a:solidFill>
              </a:rPr>
              <a:pPr>
                <a:defRPr/>
              </a:pPr>
              <a:t>18/03/2022</a:t>
            </a:fld>
            <a:endParaRPr lang="en-GB" dirty="0">
              <a:solidFill>
                <a:prstClr val="black">
                  <a:tint val="75000"/>
                </a:prstClr>
              </a:solidFill>
            </a:endParaRPr>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fontAlgn="auto">
              <a:spcBef>
                <a:spcPts val="0"/>
              </a:spcBef>
              <a:spcAft>
                <a:spcPts val="0"/>
              </a:spcAft>
              <a:defRPr sz="975">
                <a:solidFill>
                  <a:schemeClr val="tx1">
                    <a:tint val="75000"/>
                  </a:schemeClr>
                </a:solidFill>
                <a:latin typeface="+mn-lt"/>
                <a:cs typeface="+mn-cs"/>
              </a:defRPr>
            </a:lvl1pPr>
          </a:lstStyle>
          <a:p>
            <a:pPr>
              <a:defRPr/>
            </a:pPr>
            <a:r>
              <a:rPr lang="en-GB" dirty="0">
                <a:solidFill>
                  <a:prstClr val="black">
                    <a:tint val="75000"/>
                  </a:prstClr>
                </a:solidFill>
              </a:rPr>
              <a:t>Produce by Stephen Scott</a:t>
            </a:r>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fontAlgn="auto">
              <a:spcBef>
                <a:spcPts val="0"/>
              </a:spcBef>
              <a:spcAft>
                <a:spcPts val="0"/>
              </a:spcAft>
              <a:defRPr sz="975">
                <a:solidFill>
                  <a:schemeClr val="tx1">
                    <a:tint val="75000"/>
                  </a:schemeClr>
                </a:solidFill>
                <a:latin typeface="+mn-lt"/>
                <a:cs typeface="+mn-cs"/>
              </a:defRPr>
            </a:lvl1pPr>
          </a:lstStyle>
          <a:p>
            <a:pPr>
              <a:defRPr/>
            </a:pPr>
            <a:fld id="{2295BAD4-8BBB-442F-8609-013F9A0CEB8E}"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079606111"/>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dt="0"/>
  <p:txStyles>
    <p:titleStyle>
      <a:lvl1pPr algn="ctr" rtl="0" eaLnBrk="0" fontAlgn="base" hangingPunct="0">
        <a:spcBef>
          <a:spcPct val="0"/>
        </a:spcBef>
        <a:spcAft>
          <a:spcPct val="0"/>
        </a:spcAft>
        <a:defRPr sz="3575" kern="1200">
          <a:solidFill>
            <a:schemeClr val="tx1"/>
          </a:solidFill>
          <a:latin typeface="+mj-lt"/>
          <a:ea typeface="+mj-ea"/>
          <a:cs typeface="+mj-cs"/>
        </a:defRPr>
      </a:lvl1pPr>
      <a:lvl2pPr algn="ctr" rtl="0" eaLnBrk="0" fontAlgn="base" hangingPunct="0">
        <a:spcBef>
          <a:spcPct val="0"/>
        </a:spcBef>
        <a:spcAft>
          <a:spcPct val="0"/>
        </a:spcAft>
        <a:defRPr sz="3575">
          <a:solidFill>
            <a:schemeClr val="tx1"/>
          </a:solidFill>
          <a:latin typeface="Calibri" pitchFamily="34" charset="0"/>
        </a:defRPr>
      </a:lvl2pPr>
      <a:lvl3pPr algn="ctr" rtl="0" eaLnBrk="0" fontAlgn="base" hangingPunct="0">
        <a:spcBef>
          <a:spcPct val="0"/>
        </a:spcBef>
        <a:spcAft>
          <a:spcPct val="0"/>
        </a:spcAft>
        <a:defRPr sz="3575">
          <a:solidFill>
            <a:schemeClr val="tx1"/>
          </a:solidFill>
          <a:latin typeface="Calibri" pitchFamily="34" charset="0"/>
        </a:defRPr>
      </a:lvl3pPr>
      <a:lvl4pPr algn="ctr" rtl="0" eaLnBrk="0" fontAlgn="base" hangingPunct="0">
        <a:spcBef>
          <a:spcPct val="0"/>
        </a:spcBef>
        <a:spcAft>
          <a:spcPct val="0"/>
        </a:spcAft>
        <a:defRPr sz="3575">
          <a:solidFill>
            <a:schemeClr val="tx1"/>
          </a:solidFill>
          <a:latin typeface="Calibri" pitchFamily="34" charset="0"/>
        </a:defRPr>
      </a:lvl4pPr>
      <a:lvl5pPr algn="ctr" rtl="0" eaLnBrk="0" fontAlgn="base" hangingPunct="0">
        <a:spcBef>
          <a:spcPct val="0"/>
        </a:spcBef>
        <a:spcAft>
          <a:spcPct val="0"/>
        </a:spcAft>
        <a:defRPr sz="3575">
          <a:solidFill>
            <a:schemeClr val="tx1"/>
          </a:solidFill>
          <a:latin typeface="Calibri" pitchFamily="34" charset="0"/>
        </a:defRPr>
      </a:lvl5pPr>
      <a:lvl6pPr marL="371475" algn="ctr" rtl="0" fontAlgn="base">
        <a:spcBef>
          <a:spcPct val="0"/>
        </a:spcBef>
        <a:spcAft>
          <a:spcPct val="0"/>
        </a:spcAft>
        <a:defRPr sz="3575">
          <a:solidFill>
            <a:schemeClr val="tx1"/>
          </a:solidFill>
          <a:latin typeface="Calibri" pitchFamily="34" charset="0"/>
        </a:defRPr>
      </a:lvl6pPr>
      <a:lvl7pPr marL="742950" algn="ctr" rtl="0" fontAlgn="base">
        <a:spcBef>
          <a:spcPct val="0"/>
        </a:spcBef>
        <a:spcAft>
          <a:spcPct val="0"/>
        </a:spcAft>
        <a:defRPr sz="3575">
          <a:solidFill>
            <a:schemeClr val="tx1"/>
          </a:solidFill>
          <a:latin typeface="Calibri" pitchFamily="34" charset="0"/>
        </a:defRPr>
      </a:lvl7pPr>
      <a:lvl8pPr marL="1114425" algn="ctr" rtl="0" fontAlgn="base">
        <a:spcBef>
          <a:spcPct val="0"/>
        </a:spcBef>
        <a:spcAft>
          <a:spcPct val="0"/>
        </a:spcAft>
        <a:defRPr sz="3575">
          <a:solidFill>
            <a:schemeClr val="tx1"/>
          </a:solidFill>
          <a:latin typeface="Calibri" pitchFamily="34" charset="0"/>
        </a:defRPr>
      </a:lvl8pPr>
      <a:lvl9pPr marL="1485900" algn="ctr" rtl="0" fontAlgn="base">
        <a:spcBef>
          <a:spcPct val="0"/>
        </a:spcBef>
        <a:spcAft>
          <a:spcPct val="0"/>
        </a:spcAft>
        <a:defRPr sz="3575">
          <a:solidFill>
            <a:schemeClr val="tx1"/>
          </a:solidFill>
          <a:latin typeface="Calibri" pitchFamily="34" charset="0"/>
        </a:defRPr>
      </a:lvl9pPr>
    </p:titleStyle>
    <p:bodyStyle>
      <a:lvl1pPr marL="278606" indent="-278606"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1pPr>
      <a:lvl2pPr marL="603647" indent="-232172" algn="l" rtl="0" eaLnBrk="0" fontAlgn="base" hangingPunct="0">
        <a:spcBef>
          <a:spcPct val="20000"/>
        </a:spcBef>
        <a:spcAft>
          <a:spcPct val="0"/>
        </a:spcAft>
        <a:buFont typeface="Arial" charset="0"/>
        <a:buChar char="–"/>
        <a:defRPr sz="2275" kern="1200">
          <a:solidFill>
            <a:schemeClr val="tx1"/>
          </a:solidFill>
          <a:latin typeface="+mn-lt"/>
          <a:ea typeface="+mn-ea"/>
          <a:cs typeface="+mn-cs"/>
        </a:defRPr>
      </a:lvl2pPr>
      <a:lvl3pPr marL="928688" indent="-185738" algn="l" rtl="0" eaLnBrk="0" fontAlgn="base" hangingPunct="0">
        <a:spcBef>
          <a:spcPct val="20000"/>
        </a:spcBef>
        <a:spcAft>
          <a:spcPct val="0"/>
        </a:spcAft>
        <a:buFont typeface="Arial" charset="0"/>
        <a:buChar char="•"/>
        <a:defRPr sz="1950" kern="1200">
          <a:solidFill>
            <a:schemeClr val="tx1"/>
          </a:solidFill>
          <a:latin typeface="+mn-lt"/>
          <a:ea typeface="+mn-ea"/>
          <a:cs typeface="+mn-cs"/>
        </a:defRPr>
      </a:lvl3pPr>
      <a:lvl4pPr marL="1300163" indent="-185738" algn="l" rtl="0" eaLnBrk="0" fontAlgn="base" hangingPunct="0">
        <a:spcBef>
          <a:spcPct val="20000"/>
        </a:spcBef>
        <a:spcAft>
          <a:spcPct val="0"/>
        </a:spcAft>
        <a:buFont typeface="Arial" charset="0"/>
        <a:buChar char="–"/>
        <a:defRPr sz="1625" kern="1200">
          <a:solidFill>
            <a:schemeClr val="tx1"/>
          </a:solidFill>
          <a:latin typeface="+mn-lt"/>
          <a:ea typeface="+mn-ea"/>
          <a:cs typeface="+mn-cs"/>
        </a:defRPr>
      </a:lvl4pPr>
      <a:lvl5pPr marL="1671638" indent="-185738" algn="l" rtl="0" eaLnBrk="0" fontAlgn="base" hangingPunct="0">
        <a:spcBef>
          <a:spcPct val="20000"/>
        </a:spcBef>
        <a:spcAft>
          <a:spcPct val="0"/>
        </a:spcAft>
        <a:buFont typeface="Arial" charset="0"/>
        <a:buChar char="»"/>
        <a:defRPr sz="1625" kern="1200">
          <a:solidFill>
            <a:schemeClr val="tx1"/>
          </a:solidFill>
          <a:latin typeface="+mn-lt"/>
          <a:ea typeface="+mn-ea"/>
          <a:cs typeface="+mn-cs"/>
        </a:defRPr>
      </a:lvl5pPr>
      <a:lvl6pPr marL="2043113" indent="-185738" algn="l" defTabSz="742950" rtl="0" eaLnBrk="1" latinLnBrk="0" hangingPunct="1">
        <a:spcBef>
          <a:spcPct val="20000"/>
        </a:spcBef>
        <a:buFont typeface="Arial" pitchFamily="34" charset="0"/>
        <a:buChar char="•"/>
        <a:defRPr sz="1625" kern="1200">
          <a:solidFill>
            <a:schemeClr val="tx1"/>
          </a:solidFill>
          <a:latin typeface="+mn-lt"/>
          <a:ea typeface="+mn-ea"/>
          <a:cs typeface="+mn-cs"/>
        </a:defRPr>
      </a:lvl6pPr>
      <a:lvl7pPr marL="2414588" indent="-185738" algn="l" defTabSz="742950" rtl="0" eaLnBrk="1" latinLnBrk="0" hangingPunct="1">
        <a:spcBef>
          <a:spcPct val="20000"/>
        </a:spcBef>
        <a:buFont typeface="Arial" pitchFamily="34" charset="0"/>
        <a:buChar char="•"/>
        <a:defRPr sz="1625" kern="1200">
          <a:solidFill>
            <a:schemeClr val="tx1"/>
          </a:solidFill>
          <a:latin typeface="+mn-lt"/>
          <a:ea typeface="+mn-ea"/>
          <a:cs typeface="+mn-cs"/>
        </a:defRPr>
      </a:lvl7pPr>
      <a:lvl8pPr marL="2786063" indent="-185738" algn="l" defTabSz="742950" rtl="0" eaLnBrk="1" latinLnBrk="0" hangingPunct="1">
        <a:spcBef>
          <a:spcPct val="20000"/>
        </a:spcBef>
        <a:buFont typeface="Arial" pitchFamily="34" charset="0"/>
        <a:buChar char="•"/>
        <a:defRPr sz="1625" kern="1200">
          <a:solidFill>
            <a:schemeClr val="tx1"/>
          </a:solidFill>
          <a:latin typeface="+mn-lt"/>
          <a:ea typeface="+mn-ea"/>
          <a:cs typeface="+mn-cs"/>
        </a:defRPr>
      </a:lvl8pPr>
      <a:lvl9pPr marL="3157538" indent="-185738" algn="l" defTabSz="742950" rtl="0" eaLnBrk="1" latinLnBrk="0" hangingPunct="1">
        <a:spcBef>
          <a:spcPct val="20000"/>
        </a:spcBef>
        <a:buFont typeface="Arial" pitchFamily="34" charset="0"/>
        <a:buChar char="•"/>
        <a:defRPr sz="1625"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future.nhs.uk/canc/view?objectID=22551632" TargetMode="External"/><Relationship Id="rId3" Type="http://schemas.openxmlformats.org/officeDocument/2006/relationships/hyperlink" Target="http://www.england.nhs.uk/participation" TargetMode="External"/><Relationship Id="rId7" Type="http://schemas.openxmlformats.org/officeDocument/2006/relationships/hyperlink" Target="https://future.nhs.uk/canc/view?objectId=13344208"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hyperlink" Target="https://future.nhs.uk/canc/view?objectID=10725232" TargetMode="External"/><Relationship Id="rId11" Type="http://schemas.openxmlformats.org/officeDocument/2006/relationships/image" Target="../media/image8.jpeg"/><Relationship Id="rId5" Type="http://schemas.openxmlformats.org/officeDocument/2006/relationships/hyperlink" Target="https://sites.google.com/nihr.ac.uk/pi-standards/standards" TargetMode="External"/><Relationship Id="rId10" Type="http://schemas.openxmlformats.org/officeDocument/2006/relationships/hyperlink" Target="https://future.nhs.uk/connect.ti/canc/view?objectId=121296549" TargetMode="External"/><Relationship Id="rId4" Type="http://schemas.openxmlformats.org/officeDocument/2006/relationships/hyperlink" Target="https://www.england.nhs.uk/wp-content/uploads/2017/05/patient-and-public-participation-guidance.pdf" TargetMode="External"/><Relationship Id="rId9" Type="http://schemas.openxmlformats.org/officeDocument/2006/relationships/hyperlink" Target="https://ppds.palantirfoundry.co.uk/workspace/report/ri.report.main.report.ee4567ce-0384-4c2e-86bd-3c53f6449757"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Cathy.finnis@nhs.net" TargetMode="External"/><Relationship Id="rId3" Type="http://schemas.openxmlformats.org/officeDocument/2006/relationships/hyperlink" Target="mailto:england.kmcanceralliance@nhs.net" TargetMode="External"/><Relationship Id="rId7" Type="http://schemas.openxmlformats.org/officeDocument/2006/relationships/hyperlink" Target="mailto:tracey.ryan1@nhs.net" TargetMode="External"/><Relationship Id="rId2" Type="http://schemas.openxmlformats.org/officeDocument/2006/relationships/notesSlide" Target="../notesSlides/notesSlide6.xml"/><Relationship Id="rId1" Type="http://schemas.openxmlformats.org/officeDocument/2006/relationships/slideLayout" Target="../slideLayouts/slideLayout26.xml"/><Relationship Id="rId6" Type="http://schemas.openxmlformats.org/officeDocument/2006/relationships/hyperlink" Target="mailto:Claire.mallett3@nhs.net" TargetMode="External"/><Relationship Id="rId5" Type="http://schemas.openxmlformats.org/officeDocument/2006/relationships/hyperlink" Target="mailto:serena.gilbert1@nhs.net" TargetMode="External"/><Relationship Id="rId10" Type="http://schemas.openxmlformats.org/officeDocument/2006/relationships/image" Target="../media/image8.jpeg"/><Relationship Id="rId4" Type="http://schemas.openxmlformats.org/officeDocument/2006/relationships/hyperlink" Target="mailto:aarah.barker60@nhs.net" TargetMode="External"/><Relationship Id="rId9" Type="http://schemas.openxmlformats.org/officeDocument/2006/relationships/hyperlink" Target="mailto:ian.vousden@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38092" y="1443554"/>
            <a:ext cx="585065" cy="226476"/>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950" fontAlgn="auto"/>
            <a:endParaRPr lang="en-GB" sz="1463" dirty="0">
              <a:solidFill>
                <a:prstClr val="white"/>
              </a:solidFill>
              <a:latin typeface="Calibri"/>
            </a:endParaRPr>
          </a:p>
        </p:txBody>
      </p:sp>
      <p:sp>
        <p:nvSpPr>
          <p:cNvPr id="8" name="TextBox 7"/>
          <p:cNvSpPr txBox="1"/>
          <p:nvPr/>
        </p:nvSpPr>
        <p:spPr>
          <a:xfrm>
            <a:off x="274493" y="1043433"/>
            <a:ext cx="9631507" cy="5695918"/>
          </a:xfrm>
          <a:prstGeom prst="rect">
            <a:avLst/>
          </a:prstGeom>
          <a:noFill/>
        </p:spPr>
        <p:txBody>
          <a:bodyPr wrap="square" rtlCol="0">
            <a:spAutoFit/>
          </a:bodyPr>
          <a:lstStyle/>
          <a:p>
            <a:pPr algn="l" defTabSz="742950" fontAlgn="auto"/>
            <a:r>
              <a:rPr lang="en-GB" sz="1138" b="1" dirty="0">
                <a:solidFill>
                  <a:prstClr val="black"/>
                </a:solidFill>
                <a:latin typeface="Arial" panose="020B0604020202020204" pitchFamily="34" charset="0"/>
                <a:cs typeface="Arial" panose="020B0604020202020204" pitchFamily="34" charset="0"/>
              </a:rPr>
              <a:t>Faster Diagnosis &amp; Operational Improvement </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Return the number of people waiting for longer than 62 days to the level we saw in Feb 2020 (based on national average in Feb 2020).</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Reduce the shortfall in the number of first treatments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Tackling the barriers in diagnostic pathways and to treatment  </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Improve performance against all cancer standards.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Accelerate rollout of non-specific symptoms services.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Align services with Best Practice Timed Pathways.</a:t>
            </a:r>
          </a:p>
          <a:p>
            <a:pPr marL="232172" indent="-232172" algn="l" defTabSz="742950" fontAlgn="auto">
              <a:buFont typeface="Arial" panose="020B0604020202020204" pitchFamily="34" charset="0"/>
              <a:buChar char="•"/>
            </a:pPr>
            <a:endParaRPr lang="en-GB" sz="1138" dirty="0">
              <a:solidFill>
                <a:prstClr val="black"/>
              </a:solidFill>
              <a:latin typeface="Arial" panose="020B0604020202020204" pitchFamily="34" charset="0"/>
              <a:cs typeface="Arial" panose="020B0604020202020204" pitchFamily="34" charset="0"/>
            </a:endParaRPr>
          </a:p>
          <a:p>
            <a:pPr algn="l" defTabSz="742950" fontAlgn="auto"/>
            <a:r>
              <a:rPr lang="en-GB" sz="1138" b="1" dirty="0">
                <a:solidFill>
                  <a:prstClr val="black"/>
                </a:solidFill>
                <a:latin typeface="Arial" panose="020B0604020202020204" pitchFamily="34" charset="0"/>
                <a:cs typeface="Arial" panose="020B0604020202020204" pitchFamily="34" charset="0"/>
              </a:rPr>
              <a:t>Early Diagnosis </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Increase public awareness of cancer symptoms and early presentation.</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Support implementation of the Network contract Direct Enhanced Service (DES).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Targeted prostate cancer case finding (where pilots are in place).</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Compliance with three-year cycle in Breast screening.</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Restoration of Bowel Screening in order to ensure roll out of age extension.</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Maximise engagement with three cancer screening programmes.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Deliver agreed expansion of Targeted Lung Health Checks.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Ensure Lynch Syndrome testing in place for colorectal and endometrial cancer. </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Deliver liver surveillance projects.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Deliver Cytosponge projects.(where pilots are in place)</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Enable the roll out of Colon Capsule Endoscopy in the Lower GI pathway.</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Ensure all lower GI FDS referrals are accompanied by a FIT result, where clinically appropriate.</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Support the testing and adoption of innovations to improve cancer diagnostics.</a:t>
            </a:r>
          </a:p>
          <a:p>
            <a:pPr algn="l" defTabSz="742950" fontAlgn="auto"/>
            <a:endParaRPr lang="en-GB" sz="1138" dirty="0">
              <a:solidFill>
                <a:prstClr val="black"/>
              </a:solidFill>
              <a:latin typeface="Arial" panose="020B0604020202020204" pitchFamily="34" charset="0"/>
              <a:cs typeface="Arial" panose="020B0604020202020204" pitchFamily="34" charset="0"/>
            </a:endParaRPr>
          </a:p>
          <a:p>
            <a:pPr algn="l" defTabSz="742950" fontAlgn="auto"/>
            <a:r>
              <a:rPr lang="en-GB" sz="1138" b="1" dirty="0">
                <a:solidFill>
                  <a:prstClr val="black"/>
                </a:solidFill>
                <a:latin typeface="Arial" panose="020B0604020202020204" pitchFamily="34" charset="0"/>
                <a:cs typeface="Arial" panose="020B0604020202020204" pitchFamily="34" charset="0"/>
              </a:rPr>
              <a:t>Personalised Care &amp; Treatment </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Reduce variation across the cancer treatment pathway.</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Promote Cancer Quality of Life Survey to improve completion rates.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Development plans for two Quality of Life priority areas.</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Stratified follow up pathways in place for breast, prostate, colorectal and one other cancer by Q1.</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Roll out stratified follow up for two further cancers by 2023.</a:t>
            </a:r>
          </a:p>
          <a:p>
            <a:pPr marL="232172" indent="-232172" algn="l" defTabSz="742950" fontAlgn="auto">
              <a:buFont typeface="Arial" panose="020B0604020202020204" pitchFamily="34" charset="0"/>
              <a:buChar char="•"/>
            </a:pPr>
            <a:r>
              <a:rPr lang="en-GB" sz="1138" dirty="0">
                <a:solidFill>
                  <a:prstClr val="black"/>
                </a:solidFill>
                <a:latin typeface="Arial" panose="020B0604020202020204" pitchFamily="34" charset="0"/>
                <a:cs typeface="Arial" panose="020B0604020202020204" pitchFamily="34" charset="0"/>
              </a:rPr>
              <a:t>Ensure four main personalised care interventions are available for all cancer patients.</a:t>
            </a:r>
          </a:p>
          <a:p>
            <a:pPr marL="232172" indent="-232172" algn="l" defTabSz="742950" fontAlgn="auto">
              <a:buFont typeface="Arial" panose="020B0604020202020204" pitchFamily="34" charset="0"/>
              <a:buChar char="•"/>
            </a:pPr>
            <a:endParaRPr lang="en-GB" sz="1138" dirty="0">
              <a:solidFill>
                <a:prstClr val="black"/>
              </a:solidFill>
              <a:latin typeface="Arial" panose="020B0604020202020204" pitchFamily="34" charset="0"/>
              <a:cs typeface="Arial" panose="020B0604020202020204" pitchFamily="34" charset="0"/>
            </a:endParaRPr>
          </a:p>
        </p:txBody>
      </p:sp>
      <p:pic>
        <p:nvPicPr>
          <p:cNvPr id="9" name="Picture 8" descr="Logo&#10;&#10;Description automatically generated">
            <a:extLst>
              <a:ext uri="{FF2B5EF4-FFF2-40B4-BE49-F238E27FC236}">
                <a16:creationId xmlns:a16="http://schemas.microsoft.com/office/drawing/2014/main" id="{83688FBB-9E37-41BB-84B1-44EF7167A8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3846" y="194624"/>
            <a:ext cx="1611527" cy="848809"/>
          </a:xfrm>
          <a:prstGeom prst="rect">
            <a:avLst/>
          </a:prstGeom>
        </p:spPr>
      </p:pic>
      <p:sp>
        <p:nvSpPr>
          <p:cNvPr id="6" name="Rectangle 5">
            <a:extLst>
              <a:ext uri="{FF2B5EF4-FFF2-40B4-BE49-F238E27FC236}">
                <a16:creationId xmlns:a16="http://schemas.microsoft.com/office/drawing/2014/main" id="{032D343B-7A03-4F63-A80A-B8DAA7F2EB8B}"/>
              </a:ext>
            </a:extLst>
          </p:cNvPr>
          <p:cNvSpPr/>
          <p:nvPr/>
        </p:nvSpPr>
        <p:spPr>
          <a:xfrm>
            <a:off x="146485" y="520213"/>
            <a:ext cx="7639231" cy="400110"/>
          </a:xfrm>
          <a:prstGeom prst="rect">
            <a:avLst/>
          </a:prstGeom>
        </p:spPr>
        <p:txBody>
          <a:bodyPr wrap="square">
            <a:spAutoFit/>
          </a:bodyPr>
          <a:lstStyle/>
          <a:p>
            <a:pPr algn="l" defTabSz="742950" fontAlgn="auto"/>
            <a:r>
              <a:rPr lang="en-GB" sz="2000" b="1" dirty="0">
                <a:solidFill>
                  <a:schemeClr val="accent1"/>
                </a:solidFill>
                <a:latin typeface="Arial" panose="020B0604020202020204" pitchFamily="34" charset="0"/>
                <a:cs typeface="Arial" panose="020B0604020202020204" pitchFamily="34" charset="0"/>
              </a:rPr>
              <a:t>Business Planning Process – 2022/23 – Priorities for Delivery</a:t>
            </a:r>
          </a:p>
        </p:txBody>
      </p:sp>
    </p:spTree>
    <p:extLst>
      <p:ext uri="{BB962C8B-B14F-4D97-AF65-F5344CB8AC3E}">
        <p14:creationId xmlns:p14="http://schemas.microsoft.com/office/powerpoint/2010/main" val="342700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E50BA6-3EE9-4CA8-8285-4A1942FC9076}"/>
              </a:ext>
            </a:extLst>
          </p:cNvPr>
          <p:cNvSpPr/>
          <p:nvPr/>
        </p:nvSpPr>
        <p:spPr bwMode="auto">
          <a:xfrm>
            <a:off x="719191" y="6349293"/>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ctr" defTabSz="889000" rtl="0" eaLnBrk="1" fontAlgn="base" latinLnBrk="0" hangingPunct="1"/>
            <a:r>
              <a:rPr kumimoji="0" lang="en-GB" sz="1050" b="0" i="0" u="none" strike="noStrike" cap="none" normalizeH="0" baseline="0" dirty="0">
                <a:solidFill>
                  <a:schemeClr val="bg1">
                    <a:lumMod val="65000"/>
                  </a:schemeClr>
                </a:solidFill>
                <a:effectLst/>
                <a:latin typeface="+mn-lt"/>
                <a:cs typeface="+mn-cs"/>
              </a:rPr>
              <a:t>Phase 3 response to COVID: system planning for cancer</a:t>
            </a:r>
          </a:p>
        </p:txBody>
      </p:sp>
      <p:sp>
        <p:nvSpPr>
          <p:cNvPr id="2" name="Title 1">
            <a:extLst>
              <a:ext uri="{FF2B5EF4-FFF2-40B4-BE49-F238E27FC236}">
                <a16:creationId xmlns:a16="http://schemas.microsoft.com/office/drawing/2014/main" id="{4562F8F8-4629-4705-9D5B-62326087BD15}"/>
              </a:ext>
            </a:extLst>
          </p:cNvPr>
          <p:cNvSpPr>
            <a:spLocks noGrp="1"/>
          </p:cNvSpPr>
          <p:nvPr>
            <p:ph type="title"/>
          </p:nvPr>
        </p:nvSpPr>
        <p:spPr>
          <a:xfrm>
            <a:off x="273000" y="312500"/>
            <a:ext cx="8100000" cy="1051970"/>
          </a:xfrm>
        </p:spPr>
        <p:txBody>
          <a:bodyPr/>
          <a:lstStyle/>
          <a:p>
            <a:r>
              <a:rPr lang="en-GB" sz="2000" dirty="0">
                <a:solidFill>
                  <a:srgbClr val="0072C6"/>
                </a:solidFill>
              </a:rPr>
              <a:t>Summary: Faster Diagnosis and operational improvement</a:t>
            </a:r>
            <a:endParaRPr lang="en-GB" sz="2000" b="0" dirty="0">
              <a:solidFill>
                <a:srgbClr val="0072C6"/>
              </a:solidFill>
              <a:cs typeface="Arial"/>
            </a:endParaRPr>
          </a:p>
        </p:txBody>
      </p:sp>
      <p:sp>
        <p:nvSpPr>
          <p:cNvPr id="5" name="Rectangle 4">
            <a:extLst>
              <a:ext uri="{FF2B5EF4-FFF2-40B4-BE49-F238E27FC236}">
                <a16:creationId xmlns:a16="http://schemas.microsoft.com/office/drawing/2014/main" id="{708B136A-C331-4ED8-B90B-A4EDE12200D6}"/>
              </a:ext>
            </a:extLst>
          </p:cNvPr>
          <p:cNvSpPr/>
          <p:nvPr/>
        </p:nvSpPr>
        <p:spPr bwMode="auto">
          <a:xfrm>
            <a:off x="657547" y="6358794"/>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l" defTabSz="889000" rtl="0" eaLnBrk="1" fontAlgn="base" latinLnBrk="0" hangingPunct="1"/>
            <a:r>
              <a:rPr lang="en-GB" sz="1050" dirty="0">
                <a:solidFill>
                  <a:schemeClr val="bg1">
                    <a:lumMod val="65000"/>
                  </a:schemeClr>
                </a:solidFill>
              </a:rPr>
              <a:t>2022/23</a:t>
            </a:r>
            <a:r>
              <a:rPr kumimoji="0" lang="en-GB" sz="1050" b="0" i="0" u="none" strike="noStrike" cap="none" normalizeH="0" baseline="0" dirty="0">
                <a:solidFill>
                  <a:schemeClr val="bg1">
                    <a:lumMod val="65000"/>
                  </a:schemeClr>
                </a:solidFill>
                <a:effectLst/>
                <a:latin typeface="+mn-lt"/>
                <a:cs typeface="+mn-cs"/>
              </a:rPr>
              <a:t> system planning for cancer</a:t>
            </a:r>
          </a:p>
        </p:txBody>
      </p:sp>
      <p:graphicFrame>
        <p:nvGraphicFramePr>
          <p:cNvPr id="6" name="Table 4">
            <a:extLst>
              <a:ext uri="{FF2B5EF4-FFF2-40B4-BE49-F238E27FC236}">
                <a16:creationId xmlns:a16="http://schemas.microsoft.com/office/drawing/2014/main" id="{5A17DEAE-0983-4685-BF30-FD495BEB3F1F}"/>
              </a:ext>
            </a:extLst>
          </p:cNvPr>
          <p:cNvGraphicFramePr>
            <a:graphicFrameLocks noGrp="1"/>
          </p:cNvGraphicFramePr>
          <p:nvPr>
            <p:extLst>
              <p:ext uri="{D42A27DB-BD31-4B8C-83A1-F6EECF244321}">
                <p14:modId xmlns:p14="http://schemas.microsoft.com/office/powerpoint/2010/main" val="2458155196"/>
              </p:ext>
            </p:extLst>
          </p:nvPr>
        </p:nvGraphicFramePr>
        <p:xfrm>
          <a:off x="293717" y="914960"/>
          <a:ext cx="9359981" cy="4815840"/>
        </p:xfrm>
        <a:graphic>
          <a:graphicData uri="http://schemas.openxmlformats.org/drawingml/2006/table">
            <a:tbl>
              <a:tblPr firstRow="1" bandRow="1">
                <a:tableStyleId>{00A15C55-8517-42AA-B614-E9B94910E393}</a:tableStyleId>
              </a:tblPr>
              <a:tblGrid>
                <a:gridCol w="1618073">
                  <a:extLst>
                    <a:ext uri="{9D8B030D-6E8A-4147-A177-3AD203B41FA5}">
                      <a16:colId xmlns:a16="http://schemas.microsoft.com/office/drawing/2014/main" val="3237146613"/>
                    </a:ext>
                  </a:extLst>
                </a:gridCol>
                <a:gridCol w="1063037">
                  <a:extLst>
                    <a:ext uri="{9D8B030D-6E8A-4147-A177-3AD203B41FA5}">
                      <a16:colId xmlns:a16="http://schemas.microsoft.com/office/drawing/2014/main" val="129572176"/>
                    </a:ext>
                  </a:extLst>
                </a:gridCol>
                <a:gridCol w="1862666">
                  <a:extLst>
                    <a:ext uri="{9D8B030D-6E8A-4147-A177-3AD203B41FA5}">
                      <a16:colId xmlns:a16="http://schemas.microsoft.com/office/drawing/2014/main" val="830991576"/>
                    </a:ext>
                  </a:extLst>
                </a:gridCol>
                <a:gridCol w="4816205">
                  <a:extLst>
                    <a:ext uri="{9D8B030D-6E8A-4147-A177-3AD203B41FA5}">
                      <a16:colId xmlns:a16="http://schemas.microsoft.com/office/drawing/2014/main" val="926979610"/>
                    </a:ext>
                  </a:extLst>
                </a:gridCol>
              </a:tblGrid>
              <a:tr h="225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Workstream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Delivery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a:lnSpc>
                          <a:spcPct val="100000"/>
                        </a:lnSpc>
                        <a:spcBef>
                          <a:spcPts val="0"/>
                        </a:spcBef>
                        <a:spcAft>
                          <a:spcPts val="0"/>
                        </a:spcAft>
                        <a:buNone/>
                        <a:tabLst/>
                        <a:defRPr/>
                      </a:pPr>
                      <a:r>
                        <a:rPr lang="en-GB" sz="1200" dirty="0"/>
                        <a:t>Deliverables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a:lnSpc>
                          <a:spcPct val="100000"/>
                        </a:lnSpc>
                        <a:spcBef>
                          <a:spcPts val="0"/>
                        </a:spcBef>
                        <a:spcAft>
                          <a:spcPts val="0"/>
                        </a:spcAft>
                        <a:buNone/>
                        <a:tabLst/>
                        <a:defRPr/>
                      </a:pPr>
                      <a:r>
                        <a:rPr lang="en-GB" sz="1200" dirty="0"/>
                        <a:t>Success Metrics*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9744629"/>
                  </a:ext>
                </a:extLst>
              </a:tr>
              <a:tr h="64934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latin typeface="+mn-lt"/>
                          <a:cs typeface="Arial"/>
                        </a:rPr>
                        <a:t>Faster diagnosis and operational improvement</a:t>
                      </a:r>
                    </a:p>
                    <a:p>
                      <a:pPr marL="0" marR="0" lvl="0" indent="0" algn="l">
                        <a:lnSpc>
                          <a:spcPct val="100000"/>
                        </a:lnSpc>
                        <a:spcBef>
                          <a:spcPts val="0"/>
                        </a:spcBef>
                        <a:spcAft>
                          <a:spcPts val="0"/>
                        </a:spcAft>
                        <a:buClrTx/>
                        <a:buSzTx/>
                        <a:buFontTx/>
                        <a:buNone/>
                      </a:pPr>
                      <a:endParaRPr lang="en-GB" sz="1000" b="1" dirty="0">
                        <a:latin typeface="+mn-lt"/>
                        <a:cs typeface="Arial"/>
                      </a:endParaRPr>
                    </a:p>
                    <a:p>
                      <a:pPr marL="0" marR="0" lvl="0" indent="0" algn="l">
                        <a:lnSpc>
                          <a:spcPct val="100000"/>
                        </a:lnSpc>
                        <a:spcBef>
                          <a:spcPts val="0"/>
                        </a:spcBef>
                        <a:spcAft>
                          <a:spcPts val="0"/>
                        </a:spcAft>
                        <a:buNone/>
                      </a:pPr>
                      <a:r>
                        <a:rPr lang="en-GB" sz="1000" b="1" i="0" u="none" strike="noStrike" noProof="0" dirty="0"/>
                        <a:t>National aim</a:t>
                      </a:r>
                      <a:r>
                        <a:rPr lang="en-GB" sz="1000" b="0" i="0" u="none" strike="noStrike" noProof="0" dirty="0"/>
                        <a:t>: to address the reduction in the number of first treatments seen since the start of the pandemic by end March 2023</a:t>
                      </a:r>
                    </a:p>
                    <a:p>
                      <a:pPr marL="0" marR="0" lvl="0" indent="0" algn="l">
                        <a:lnSpc>
                          <a:spcPct val="100000"/>
                        </a:lnSpc>
                        <a:spcBef>
                          <a:spcPts val="0"/>
                        </a:spcBef>
                        <a:spcAft>
                          <a:spcPts val="0"/>
                        </a:spcAft>
                        <a:buNone/>
                      </a:pPr>
                      <a:endParaRPr lang="en-GB" sz="1000" b="0" i="0" u="none" strike="noStrike" noProof="0" dirty="0"/>
                    </a:p>
                    <a:p>
                      <a:pPr marL="0" marR="0" lvl="0" indent="0" algn="l">
                        <a:lnSpc>
                          <a:spcPct val="100000"/>
                        </a:lnSpc>
                        <a:spcBef>
                          <a:spcPts val="0"/>
                        </a:spcBef>
                        <a:spcAft>
                          <a:spcPts val="0"/>
                        </a:spcAft>
                        <a:buNone/>
                      </a:pPr>
                      <a:r>
                        <a:rPr lang="en-GB" sz="1000" b="1" i="0" u="none" strike="noStrike" noProof="0" dirty="0">
                          <a:latin typeface="Arial"/>
                        </a:rPr>
                        <a:t>National aim</a:t>
                      </a:r>
                      <a:r>
                        <a:rPr lang="en-GB" sz="1000" b="0" i="0" u="none" strike="noStrike" noProof="0" dirty="0">
                          <a:latin typeface="Arial"/>
                        </a:rPr>
                        <a:t>: to deliver improvement against the 31d and 62d standards by end March 2023, and to deliver the new Faster Diagnosis Standard</a:t>
                      </a:r>
                      <a:endParaRPr lang="en-GB" sz="1000" dirty="0"/>
                    </a:p>
                    <a:p>
                      <a:pPr marL="0" marR="0" lvl="0" indent="0" algn="l">
                        <a:lnSpc>
                          <a:spcPct val="100000"/>
                        </a:lnSpc>
                        <a:spcBef>
                          <a:spcPts val="0"/>
                        </a:spcBef>
                        <a:spcAft>
                          <a:spcPts val="0"/>
                        </a:spcAft>
                        <a:buNone/>
                      </a:pPr>
                      <a:endParaRPr lang="en-GB" sz="1000" b="0" i="0" u="none" strike="noStrike" noProof="0" dirty="0">
                        <a:latin typeface="Arial"/>
                      </a:endParaRPr>
                    </a:p>
                    <a:p>
                      <a:pPr marL="0" marR="0" lvl="0" indent="0" algn="l">
                        <a:lnSpc>
                          <a:spcPct val="100000"/>
                        </a:lnSpc>
                        <a:spcBef>
                          <a:spcPts val="0"/>
                        </a:spcBef>
                        <a:spcAft>
                          <a:spcPts val="0"/>
                        </a:spcAft>
                        <a:buNone/>
                      </a:pPr>
                      <a:r>
                        <a:rPr lang="en-GB" sz="1000" b="1" i="0" u="none" strike="noStrike" noProof="0" dirty="0">
                          <a:latin typeface="+mn-lt"/>
                        </a:rPr>
                        <a:t>National aim</a:t>
                      </a:r>
                      <a:r>
                        <a:rPr lang="en-GB" sz="1000" b="0" i="0" u="none" strike="noStrike" noProof="0" dirty="0">
                          <a:latin typeface="+mn-lt"/>
                        </a:rPr>
                        <a:t>: t</a:t>
                      </a:r>
                      <a:r>
                        <a:rPr lang="en-GB" sz="1000" b="0" i="0" kern="1200" dirty="0">
                          <a:solidFill>
                            <a:schemeClr val="tx1"/>
                          </a:solidFill>
                          <a:latin typeface="+mn-lt"/>
                          <a:ea typeface="+mn-ea"/>
                          <a:cs typeface="+mn-cs"/>
                        </a:rPr>
                        <a:t>o continue to make progress in delivering improvements in early diagnosis to support delivery of the LTP ambitions</a:t>
                      </a:r>
                      <a:endParaRPr lang="en-GB" sz="1000" b="0" i="0" u="none" strike="noStrike" noProof="0" dirty="0">
                        <a:solidFill>
                          <a:schemeClr val="tx1"/>
                        </a:solidFill>
                        <a:latin typeface="Arial"/>
                      </a:endParaRPr>
                    </a:p>
                    <a:p>
                      <a:pPr marL="0" marR="0" lvl="0" indent="0" algn="l">
                        <a:lnSpc>
                          <a:spcPct val="100000"/>
                        </a:lnSpc>
                        <a:spcBef>
                          <a:spcPts val="0"/>
                        </a:spcBef>
                        <a:spcAft>
                          <a:spcPts val="0"/>
                        </a:spcAft>
                        <a:buNone/>
                      </a:pPr>
                      <a:endParaRPr lang="en-GB" sz="1000" b="0" i="0" u="none" strike="noStrike" noProof="0" dirty="0">
                        <a:solidFill>
                          <a:schemeClr val="tx1"/>
                        </a:solidFill>
                        <a:latin typeface="Arial"/>
                      </a:endParaRPr>
                    </a:p>
                    <a:p>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rowSpan="3">
                  <a:txBody>
                    <a:bodyPr/>
                    <a:lstStyle/>
                    <a:p>
                      <a:r>
                        <a:rPr lang="en-GB" sz="1000" b="1" dirty="0"/>
                        <a:t>Recovery and operational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kern="1200" dirty="0">
                          <a:solidFill>
                            <a:schemeClr val="dk1"/>
                          </a:solidFill>
                          <a:latin typeface="+mn-lt"/>
                          <a:ea typeface="+mn-ea"/>
                          <a:cs typeface="+mn-cs"/>
                        </a:rPr>
                        <a:t>Return the number of people waiting for longer than 62 days to the level we saw in Feb 2020 (based on national average in Feb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000" b="0" dirty="0"/>
                        <a:t>Number of people waiting +62d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7117956"/>
                  </a:ext>
                </a:extLst>
              </a:tr>
              <a:tr h="522144">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dk1"/>
                          </a:solidFill>
                          <a:latin typeface="+mn-lt"/>
                          <a:ea typeface="+mn-ea"/>
                          <a:cs typeface="+mn-cs"/>
                        </a:rPr>
                        <a:t>Reduce the shortfall in the number of first treatments.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spcBef>
                          <a:spcPts val="0"/>
                        </a:spcBef>
                        <a:spcAft>
                          <a:spcPts val="0"/>
                        </a:spcAft>
                        <a:buClr>
                          <a:srgbClr val="000000"/>
                        </a:buClr>
                        <a:buSzTx/>
                        <a:buFont typeface="Arial,Sans-Serif" panose="020B0604020202020204" pitchFamily="34" charset="0"/>
                        <a:buChar char="•"/>
                      </a:pPr>
                      <a:r>
                        <a:rPr lang="en-GB" sz="1000" b="0" i="0" u="none" strike="noStrike" noProof="0" dirty="0">
                          <a:solidFill>
                            <a:schemeClr val="dk1"/>
                          </a:solidFill>
                          <a:latin typeface="+mn-lt"/>
                        </a:rPr>
                        <a:t>Number of FDS referrals</a:t>
                      </a:r>
                      <a:endParaRPr lang="en-US" sz="1000" b="0" i="0" u="none" strike="noStrike" noProof="0" dirty="0">
                        <a:latin typeface="+mn-lt"/>
                      </a:endParaRPr>
                    </a:p>
                    <a:p>
                      <a:pPr marL="171450" indent="-171450">
                        <a:buFont typeface="Arial" panose="020B0604020202020204" pitchFamily="34" charset="0"/>
                        <a:buChar char="•"/>
                      </a:pPr>
                      <a:r>
                        <a:rPr lang="en-GB" sz="1000" b="0" dirty="0"/>
                        <a:t>Number of first treatments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1770239"/>
                  </a:ext>
                </a:extLst>
              </a:tr>
              <a:tr h="148627">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dk1"/>
                          </a:solidFill>
                          <a:latin typeface="+mn-lt"/>
                          <a:ea typeface="+mn-ea"/>
                          <a:cs typeface="+mn-cs"/>
                        </a:rPr>
                        <a:t>Improve performance </a:t>
                      </a:r>
                      <a:r>
                        <a:rPr lang="en-GB" sz="1000" b="0" i="0" kern="1200" dirty="0">
                          <a:solidFill>
                            <a:schemeClr val="dk1"/>
                          </a:solidFill>
                          <a:effectLst/>
                          <a:latin typeface="+mn-lt"/>
                          <a:ea typeface="+mn-ea"/>
                          <a:cs typeface="+mn-cs"/>
                        </a:rPr>
                        <a:t>against all cancer standards.*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1000" b="0" dirty="0"/>
                        <a:t>31 day treatment (First Treatment, Subsequent Surgery, Subsequent Drugs &amp; Subsequent Radiotherapy)</a:t>
                      </a:r>
                    </a:p>
                    <a:p>
                      <a:pPr marL="171450" indent="-171450">
                        <a:buFont typeface="Arial" panose="020B0604020202020204" pitchFamily="34" charset="0"/>
                        <a:buChar char="•"/>
                      </a:pPr>
                      <a:r>
                        <a:rPr lang="en-GB" sz="1000" b="0" dirty="0"/>
                        <a:t>62 day urgent referral to first treatment (Urgent GP, Urgent Screening and Consultant Upgrade)</a:t>
                      </a:r>
                    </a:p>
                    <a:p>
                      <a:pPr marL="171450" indent="-171450">
                        <a:buFont typeface="Arial" panose="020B0604020202020204" pitchFamily="34" charset="0"/>
                        <a:buChar char="•"/>
                      </a:pPr>
                      <a:r>
                        <a:rPr lang="en-GB" sz="1000" b="0" dirty="0"/>
                        <a:t>Faster Diagnosis Standard (FDS)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8711157"/>
                  </a:ext>
                </a:extLst>
              </a:tr>
              <a:tr h="430607">
                <a:tc v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chemeClr val="dk1"/>
                          </a:solidFill>
                          <a:effectLst/>
                          <a:latin typeface="+mn-lt"/>
                          <a:ea typeface="+mn-ea"/>
                          <a:cs typeface="+mn-cs"/>
                        </a:rPr>
                        <a:t>Faster diagnosis*** </a:t>
                      </a:r>
                      <a:endParaRPr lang="en-GB" sz="1000" b="1" i="1" dirty="0"/>
                    </a:p>
                    <a:p>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rtl="0" eaLnBrk="1" latinLnBrk="0" hangingPunct="1">
                        <a:lnSpc>
                          <a:spcPct val="100000"/>
                        </a:lnSpc>
                        <a:spcBef>
                          <a:spcPts val="0"/>
                        </a:spcBef>
                        <a:spcAft>
                          <a:spcPts val="0"/>
                        </a:spcAft>
                        <a:buFont typeface="Arial" panose="020B0604020202020204" pitchFamily="34" charset="0"/>
                        <a:buChar char="•"/>
                      </a:pPr>
                      <a:r>
                        <a:rPr lang="en-GB" sz="1000" b="0" i="0" u="none" strike="noStrike" noProof="0" dirty="0">
                          <a:solidFill>
                            <a:schemeClr val="tx1"/>
                          </a:solidFill>
                        </a:rPr>
                        <a:t>Accelerate rollout of non-specific symptoms services.</a:t>
                      </a:r>
                    </a:p>
                    <a:p>
                      <a:pPr marL="171450" marR="0" lvl="0" indent="-171450" algn="l" rtl="0" eaLnBrk="1" latinLnBrk="0" hangingPunct="1">
                        <a:lnSpc>
                          <a:spcPct val="100000"/>
                        </a:lnSpc>
                        <a:spcBef>
                          <a:spcPts val="0"/>
                        </a:spcBef>
                        <a:spcAft>
                          <a:spcPts val="0"/>
                        </a:spcAft>
                        <a:buFont typeface="Arial" panose="020B0604020202020204" pitchFamily="34" charset="0"/>
                        <a:buChar char="•"/>
                      </a:pPr>
                      <a:r>
                        <a:rPr lang="en-GB" sz="1000" b="0" i="0" u="none" strike="noStrike" noProof="0" dirty="0">
                          <a:solidFill>
                            <a:schemeClr val="tx1"/>
                          </a:solidFill>
                        </a:rPr>
                        <a:t>Align services with Best Practice Timed Pathways.</a:t>
                      </a:r>
                      <a:endParaRPr lang="en-GB" sz="10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lnSpc>
                          <a:spcPct val="100000"/>
                        </a:lnSpc>
                        <a:spcBef>
                          <a:spcPts val="0"/>
                        </a:spcBef>
                        <a:spcAft>
                          <a:spcPts val="0"/>
                        </a:spcAft>
                        <a:buFont typeface="Arial" panose="020B0604020202020204" pitchFamily="34" charset="0"/>
                        <a:buChar char="•"/>
                      </a:pPr>
                      <a:r>
                        <a:rPr lang="en-GB" sz="1000" b="0" i="0" u="none" strike="noStrike" noProof="0" dirty="0">
                          <a:latin typeface="+mn-lt"/>
                        </a:rPr>
                        <a:t>Number of people referred on to a NSS pathway (against plan)</a:t>
                      </a:r>
                      <a:endParaRPr lang="en-US" sz="1000" dirty="0"/>
                    </a:p>
                    <a:p>
                      <a:pPr marL="171450" lvl="0" indent="-171450" algn="l">
                        <a:lnSpc>
                          <a:spcPct val="100000"/>
                        </a:lnSpc>
                        <a:spcBef>
                          <a:spcPts val="0"/>
                        </a:spcBef>
                        <a:spcAft>
                          <a:spcPts val="0"/>
                        </a:spcAft>
                        <a:buFont typeface="Arial" panose="020B0604020202020204" pitchFamily="34" charset="0"/>
                        <a:buChar char="•"/>
                      </a:pPr>
                      <a:r>
                        <a:rPr lang="en-GB" sz="1000" b="0" i="0" u="none" strike="noStrike" noProof="0" dirty="0">
                          <a:latin typeface="+mn-lt"/>
                        </a:rPr>
                        <a:t>Proportion of FDS referrals reported as NSS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noProof="0" dirty="0">
                          <a:latin typeface="+mn-lt"/>
                        </a:rPr>
                        <a:t>% FDS referrals for</a:t>
                      </a:r>
                      <a:r>
                        <a:rPr lang="en-GB" sz="1000" b="0" i="0" u="none" strike="noStrike" kern="1200" noProof="0" dirty="0">
                          <a:solidFill>
                            <a:schemeClr val="dk1"/>
                          </a:solidFill>
                          <a:effectLst/>
                          <a:latin typeface="+mn-lt"/>
                        </a:rPr>
                        <a:t> prostate, lower GI, lung, oesophago-gastric, gynaecology and head &amp; neck cancers</a:t>
                      </a:r>
                      <a:r>
                        <a:rPr lang="en-GB" sz="1000" b="0" i="0" u="none" strike="noStrike" noProof="0" dirty="0">
                          <a:latin typeface="+mn-lt"/>
                        </a:rPr>
                        <a:t> meeting pathway milestones</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latin typeface="+mn-lt"/>
                        </a:rPr>
                        <a:t>Number of patients receiving multiple FDS referrals within 100 days</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latin typeface="+mn-lt"/>
                        </a:rPr>
                        <a:t>Proportion of patients receiving multiple tests and/or appointments on the same day**</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latin typeface="+mn-lt"/>
                        </a:rPr>
                        <a:t>% of suspected skin cancer managed through teledermatology pathways vs plan</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latin typeface="+mn-lt"/>
                        </a:rPr>
                        <a:t>% of suspected skin cancer managed through Community spots vs plan</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latin typeface="+mn-lt"/>
                        </a:rPr>
                        <a:t>% of providers actively using email or SMS reminder systems vs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1386198"/>
                  </a:ext>
                </a:extLst>
              </a:tr>
            </a:tbl>
          </a:graphicData>
        </a:graphic>
      </p:graphicFrame>
      <p:sp>
        <p:nvSpPr>
          <p:cNvPr id="3" name="Title 1">
            <a:extLst>
              <a:ext uri="{FF2B5EF4-FFF2-40B4-BE49-F238E27FC236}">
                <a16:creationId xmlns:a16="http://schemas.microsoft.com/office/drawing/2014/main" id="{A51DA80E-5A6D-4492-81A8-57B89E6EC7A8}"/>
              </a:ext>
            </a:extLst>
          </p:cNvPr>
          <p:cNvSpPr txBox="1">
            <a:spLocks/>
          </p:cNvSpPr>
          <p:nvPr/>
        </p:nvSpPr>
        <p:spPr bwMode="auto">
          <a:xfrm>
            <a:off x="218416" y="5917628"/>
            <a:ext cx="9263890" cy="331518"/>
          </a:xfrm>
          <a:prstGeom prst="rect">
            <a:avLst/>
          </a:prstGeom>
          <a:noFill/>
          <a:ln w="9525" algn="ctr">
            <a:noFill/>
            <a:miter lim="800000"/>
            <a:headEnd/>
            <a:tailEnd/>
          </a:ln>
          <a:effectLst/>
        </p:spPr>
        <p:txBody>
          <a:bodyPr vert="horz" wrap="square" lIns="0" tIns="44439" rIns="0" bIns="44439" numCol="1" anchor="t" anchorCtr="0" compatLnSpc="1">
            <a:prstTxWarp prst="textNoShape">
              <a:avLst/>
            </a:prstTxWarp>
          </a:bodyPr>
          <a:lstStyle>
            <a:lvl1pPr algn="l" defTabSz="889000" rtl="0" eaLnBrk="1" fontAlgn="base" hangingPunct="1">
              <a:spcBef>
                <a:spcPct val="0"/>
              </a:spcBef>
              <a:spcAft>
                <a:spcPct val="0"/>
              </a:spcAft>
              <a:defRPr sz="2400" b="1">
                <a:solidFill>
                  <a:schemeClr val="tx2"/>
                </a:solidFill>
                <a:latin typeface="+mj-lt"/>
                <a:ea typeface="+mj-ea"/>
                <a:cs typeface="+mj-cs"/>
              </a:defRPr>
            </a:lvl1pPr>
            <a:lvl2pPr algn="l" defTabSz="889000" rtl="0" eaLnBrk="1" fontAlgn="base" hangingPunct="1">
              <a:spcBef>
                <a:spcPct val="0"/>
              </a:spcBef>
              <a:spcAft>
                <a:spcPct val="0"/>
              </a:spcAft>
              <a:defRPr sz="2400" b="1">
                <a:solidFill>
                  <a:schemeClr val="tx2"/>
                </a:solidFill>
                <a:latin typeface="Trebuchet MS" pitchFamily="34" charset="0"/>
                <a:cs typeface="Arial" charset="0"/>
              </a:defRPr>
            </a:lvl2pPr>
            <a:lvl3pPr algn="l" defTabSz="889000" rtl="0" eaLnBrk="1" fontAlgn="base" hangingPunct="1">
              <a:spcBef>
                <a:spcPct val="0"/>
              </a:spcBef>
              <a:spcAft>
                <a:spcPct val="0"/>
              </a:spcAft>
              <a:defRPr sz="2400" b="1">
                <a:solidFill>
                  <a:schemeClr val="tx2"/>
                </a:solidFill>
                <a:latin typeface="Trebuchet MS" pitchFamily="34" charset="0"/>
                <a:cs typeface="Arial" charset="0"/>
              </a:defRPr>
            </a:lvl3pPr>
            <a:lvl4pPr algn="l" defTabSz="889000" rtl="0" eaLnBrk="1" fontAlgn="base" hangingPunct="1">
              <a:spcBef>
                <a:spcPct val="0"/>
              </a:spcBef>
              <a:spcAft>
                <a:spcPct val="0"/>
              </a:spcAft>
              <a:defRPr sz="2400" b="1">
                <a:solidFill>
                  <a:schemeClr val="tx2"/>
                </a:solidFill>
                <a:latin typeface="Trebuchet MS" pitchFamily="34" charset="0"/>
                <a:cs typeface="Arial" charset="0"/>
              </a:defRPr>
            </a:lvl4pPr>
            <a:lvl5pPr algn="l" defTabSz="889000" rtl="0" eaLnBrk="1" fontAlgn="base" hangingPunct="1">
              <a:spcBef>
                <a:spcPct val="0"/>
              </a:spcBef>
              <a:spcAft>
                <a:spcPct val="0"/>
              </a:spcAft>
              <a:defRPr sz="2400" b="1">
                <a:solidFill>
                  <a:schemeClr val="tx2"/>
                </a:solidFill>
                <a:latin typeface="Trebuchet MS" pitchFamily="34" charset="0"/>
                <a:cs typeface="Arial" charset="0"/>
              </a:defRPr>
            </a:lvl5pPr>
            <a:lvl6pPr marL="457200" algn="l" defTabSz="889000" rtl="0" eaLnBrk="1" fontAlgn="base" hangingPunct="1">
              <a:spcBef>
                <a:spcPct val="0"/>
              </a:spcBef>
              <a:spcAft>
                <a:spcPct val="0"/>
              </a:spcAft>
              <a:defRPr sz="2400" b="1">
                <a:solidFill>
                  <a:schemeClr val="tx2"/>
                </a:solidFill>
                <a:latin typeface="Trebuchet MS" pitchFamily="34" charset="0"/>
                <a:cs typeface="Arial" charset="0"/>
              </a:defRPr>
            </a:lvl6pPr>
            <a:lvl7pPr marL="914400" algn="l" defTabSz="889000" rtl="0" eaLnBrk="1" fontAlgn="base" hangingPunct="1">
              <a:spcBef>
                <a:spcPct val="0"/>
              </a:spcBef>
              <a:spcAft>
                <a:spcPct val="0"/>
              </a:spcAft>
              <a:defRPr sz="2400" b="1">
                <a:solidFill>
                  <a:schemeClr val="tx2"/>
                </a:solidFill>
                <a:latin typeface="Trebuchet MS" pitchFamily="34" charset="0"/>
                <a:cs typeface="Arial" charset="0"/>
              </a:defRPr>
            </a:lvl7pPr>
            <a:lvl8pPr marL="1371600" algn="l" defTabSz="889000" rtl="0" eaLnBrk="1" fontAlgn="base" hangingPunct="1">
              <a:spcBef>
                <a:spcPct val="0"/>
              </a:spcBef>
              <a:spcAft>
                <a:spcPct val="0"/>
              </a:spcAft>
              <a:defRPr sz="2400" b="1">
                <a:solidFill>
                  <a:schemeClr val="tx2"/>
                </a:solidFill>
                <a:latin typeface="Trebuchet MS" pitchFamily="34" charset="0"/>
                <a:cs typeface="Arial" charset="0"/>
              </a:defRPr>
            </a:lvl8pPr>
            <a:lvl9pPr marL="1828800" algn="l" defTabSz="889000" rtl="0" eaLnBrk="1" fontAlgn="base" hangingPunct="1">
              <a:spcBef>
                <a:spcPct val="0"/>
              </a:spcBef>
              <a:spcAft>
                <a:spcPct val="0"/>
              </a:spcAft>
              <a:defRPr sz="2400" b="1">
                <a:solidFill>
                  <a:schemeClr val="tx2"/>
                </a:solidFill>
                <a:latin typeface="Trebuchet MS" pitchFamily="34" charset="0"/>
                <a:cs typeface="Arial" charset="0"/>
              </a:defRPr>
            </a:lvl9pPr>
          </a:lstStyle>
          <a:p>
            <a:r>
              <a:rPr lang="en-GB" sz="900" b="0" i="1" kern="0" dirty="0">
                <a:solidFill>
                  <a:schemeClr val="tx1"/>
                </a:solidFill>
              </a:rPr>
              <a:t>*NOTE: Data items may change in year to reflect outcomes of the Clinical Standards Review</a:t>
            </a:r>
          </a:p>
          <a:p>
            <a:r>
              <a:rPr lang="en-GB" sz="900" b="0" i="1" kern="0" dirty="0">
                <a:solidFill>
                  <a:schemeClr val="tx1"/>
                </a:solidFill>
                <a:cs typeface="Arial"/>
              </a:rPr>
              <a:t>***NOTE: </a:t>
            </a:r>
            <a:r>
              <a:rPr lang="en-GB" sz="900" b="0" i="1" dirty="0">
                <a:solidFill>
                  <a:schemeClr val="tx1"/>
                </a:solidFill>
              </a:rPr>
              <a:t>To reflect our renewed focus on time to diagnosis, references to “2WW” referrals throughout have been replaced with “FDS referrals”</a:t>
            </a:r>
            <a:endParaRPr lang="en-GB" sz="900" b="0" i="1" kern="0" dirty="0">
              <a:solidFill>
                <a:schemeClr val="tx1"/>
              </a:solidFill>
              <a:cs typeface="Arial"/>
            </a:endParaRPr>
          </a:p>
        </p:txBody>
      </p:sp>
      <p:pic>
        <p:nvPicPr>
          <p:cNvPr id="7" name="Picture 6" descr="Logo&#10;&#10;Description automatically generated">
            <a:extLst>
              <a:ext uri="{FF2B5EF4-FFF2-40B4-BE49-F238E27FC236}">
                <a16:creationId xmlns:a16="http://schemas.microsoft.com/office/drawing/2014/main" id="{69DEC8F2-B271-42F0-A8FE-DEE0BCA252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7586" y="28415"/>
            <a:ext cx="1611527" cy="848809"/>
          </a:xfrm>
          <a:prstGeom prst="rect">
            <a:avLst/>
          </a:prstGeom>
        </p:spPr>
      </p:pic>
    </p:spTree>
    <p:extLst>
      <p:ext uri="{BB962C8B-B14F-4D97-AF65-F5344CB8AC3E}">
        <p14:creationId xmlns:p14="http://schemas.microsoft.com/office/powerpoint/2010/main" val="2896849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E50BA6-3EE9-4CA8-8285-4A1942FC9076}"/>
              </a:ext>
            </a:extLst>
          </p:cNvPr>
          <p:cNvSpPr/>
          <p:nvPr/>
        </p:nvSpPr>
        <p:spPr bwMode="auto">
          <a:xfrm>
            <a:off x="719191" y="6349293"/>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ctr" defTabSz="889000" rtl="0" eaLnBrk="1" fontAlgn="base" latinLnBrk="0" hangingPunct="1"/>
            <a:r>
              <a:rPr kumimoji="0" lang="en-GB" sz="1050" b="0" i="0" u="none" strike="noStrike" cap="none" normalizeH="0" baseline="0" dirty="0">
                <a:solidFill>
                  <a:schemeClr val="bg1">
                    <a:lumMod val="65000"/>
                  </a:schemeClr>
                </a:solidFill>
                <a:effectLst/>
                <a:latin typeface="+mn-lt"/>
                <a:cs typeface="+mn-cs"/>
              </a:rPr>
              <a:t>Phase 3 response to COVID: system planning for cancer</a:t>
            </a:r>
          </a:p>
        </p:txBody>
      </p:sp>
      <p:sp>
        <p:nvSpPr>
          <p:cNvPr id="2" name="Title 1">
            <a:extLst>
              <a:ext uri="{FF2B5EF4-FFF2-40B4-BE49-F238E27FC236}">
                <a16:creationId xmlns:a16="http://schemas.microsoft.com/office/drawing/2014/main" id="{4562F8F8-4629-4705-9D5B-62326087BD15}"/>
              </a:ext>
            </a:extLst>
          </p:cNvPr>
          <p:cNvSpPr>
            <a:spLocks noGrp="1"/>
          </p:cNvSpPr>
          <p:nvPr>
            <p:ph type="title"/>
          </p:nvPr>
        </p:nvSpPr>
        <p:spPr>
          <a:xfrm>
            <a:off x="273000" y="312500"/>
            <a:ext cx="8100000" cy="1051970"/>
          </a:xfrm>
        </p:spPr>
        <p:txBody>
          <a:bodyPr/>
          <a:lstStyle/>
          <a:p>
            <a:r>
              <a:rPr lang="en-GB" sz="2000" dirty="0">
                <a:solidFill>
                  <a:srgbClr val="0072C6"/>
                </a:solidFill>
              </a:rPr>
              <a:t>Summary: Early Diagnosis (1)</a:t>
            </a:r>
            <a:endParaRPr lang="en-GB" sz="2000" b="0" dirty="0">
              <a:solidFill>
                <a:srgbClr val="0072C6"/>
              </a:solidFill>
              <a:cs typeface="Arial"/>
            </a:endParaRPr>
          </a:p>
        </p:txBody>
      </p:sp>
      <p:sp>
        <p:nvSpPr>
          <p:cNvPr id="5" name="Rectangle 4">
            <a:extLst>
              <a:ext uri="{FF2B5EF4-FFF2-40B4-BE49-F238E27FC236}">
                <a16:creationId xmlns:a16="http://schemas.microsoft.com/office/drawing/2014/main" id="{708B136A-C331-4ED8-B90B-A4EDE12200D6}"/>
              </a:ext>
            </a:extLst>
          </p:cNvPr>
          <p:cNvSpPr/>
          <p:nvPr/>
        </p:nvSpPr>
        <p:spPr bwMode="auto">
          <a:xfrm>
            <a:off x="657547" y="6358794"/>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l" defTabSz="889000" rtl="0" eaLnBrk="1" fontAlgn="base" latinLnBrk="0" hangingPunct="1"/>
            <a:r>
              <a:rPr lang="en-GB" sz="1050" dirty="0">
                <a:solidFill>
                  <a:schemeClr val="bg1">
                    <a:lumMod val="65000"/>
                  </a:schemeClr>
                </a:solidFill>
              </a:rPr>
              <a:t>2022/23</a:t>
            </a:r>
            <a:r>
              <a:rPr kumimoji="0" lang="en-GB" sz="1050" b="0" i="0" u="none" strike="noStrike" cap="none" normalizeH="0" baseline="0" dirty="0">
                <a:solidFill>
                  <a:schemeClr val="bg1">
                    <a:lumMod val="65000"/>
                  </a:schemeClr>
                </a:solidFill>
                <a:effectLst/>
                <a:latin typeface="+mn-lt"/>
                <a:cs typeface="+mn-cs"/>
              </a:rPr>
              <a:t> system planning for cancer</a:t>
            </a:r>
          </a:p>
        </p:txBody>
      </p:sp>
      <p:graphicFrame>
        <p:nvGraphicFramePr>
          <p:cNvPr id="6" name="Table 4">
            <a:extLst>
              <a:ext uri="{FF2B5EF4-FFF2-40B4-BE49-F238E27FC236}">
                <a16:creationId xmlns:a16="http://schemas.microsoft.com/office/drawing/2014/main" id="{5A17DEAE-0983-4685-BF30-FD495BEB3F1F}"/>
              </a:ext>
            </a:extLst>
          </p:cNvPr>
          <p:cNvGraphicFramePr>
            <a:graphicFrameLocks noGrp="1"/>
          </p:cNvGraphicFramePr>
          <p:nvPr>
            <p:extLst>
              <p:ext uri="{D42A27DB-BD31-4B8C-83A1-F6EECF244321}">
                <p14:modId xmlns:p14="http://schemas.microsoft.com/office/powerpoint/2010/main" val="730994804"/>
              </p:ext>
            </p:extLst>
          </p:nvPr>
        </p:nvGraphicFramePr>
        <p:xfrm>
          <a:off x="290564" y="903443"/>
          <a:ext cx="9360000" cy="5699760"/>
        </p:xfrm>
        <a:graphic>
          <a:graphicData uri="http://schemas.openxmlformats.org/drawingml/2006/table">
            <a:tbl>
              <a:tblPr firstRow="1" bandRow="1">
                <a:tableStyleId>{00A15C55-8517-42AA-B614-E9B94910E393}</a:tableStyleId>
              </a:tblPr>
              <a:tblGrid>
                <a:gridCol w="1204968">
                  <a:extLst>
                    <a:ext uri="{9D8B030D-6E8A-4147-A177-3AD203B41FA5}">
                      <a16:colId xmlns:a16="http://schemas.microsoft.com/office/drawing/2014/main" val="3237146613"/>
                    </a:ext>
                  </a:extLst>
                </a:gridCol>
                <a:gridCol w="1566237">
                  <a:extLst>
                    <a:ext uri="{9D8B030D-6E8A-4147-A177-3AD203B41FA5}">
                      <a16:colId xmlns:a16="http://schemas.microsoft.com/office/drawing/2014/main" val="129572176"/>
                    </a:ext>
                  </a:extLst>
                </a:gridCol>
                <a:gridCol w="2442195">
                  <a:extLst>
                    <a:ext uri="{9D8B030D-6E8A-4147-A177-3AD203B41FA5}">
                      <a16:colId xmlns:a16="http://schemas.microsoft.com/office/drawing/2014/main" val="830991576"/>
                    </a:ext>
                  </a:extLst>
                </a:gridCol>
                <a:gridCol w="4146600">
                  <a:extLst>
                    <a:ext uri="{9D8B030D-6E8A-4147-A177-3AD203B41FA5}">
                      <a16:colId xmlns:a16="http://schemas.microsoft.com/office/drawing/2014/main" val="926979610"/>
                    </a:ext>
                  </a:extLst>
                </a:gridCol>
              </a:tblGrid>
              <a:tr h="225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Workstream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Delivery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a:lnSpc>
                          <a:spcPct val="100000"/>
                        </a:lnSpc>
                        <a:spcBef>
                          <a:spcPts val="0"/>
                        </a:spcBef>
                        <a:spcAft>
                          <a:spcPts val="0"/>
                        </a:spcAft>
                        <a:buNone/>
                        <a:tabLst/>
                        <a:defRPr/>
                      </a:pPr>
                      <a:r>
                        <a:rPr lang="en-GB" sz="1200" dirty="0"/>
                        <a:t>Deliverables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a:lnSpc>
                          <a:spcPct val="100000"/>
                        </a:lnSpc>
                        <a:spcBef>
                          <a:spcPts val="0"/>
                        </a:spcBef>
                        <a:spcAft>
                          <a:spcPts val="0"/>
                        </a:spcAft>
                        <a:buNone/>
                        <a:tabLst/>
                        <a:defRPr/>
                      </a:pPr>
                      <a:r>
                        <a:rPr lang="en-GB" sz="1200" dirty="0"/>
                        <a:t>Success Metrics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9744629"/>
                  </a:ext>
                </a:extLst>
              </a:tr>
              <a:tr h="181165">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chemeClr val="dk1"/>
                          </a:solidFill>
                          <a:effectLst/>
                          <a:latin typeface="+mn-lt"/>
                          <a:ea typeface="+mn-ea"/>
                          <a:cs typeface="Arial"/>
                        </a:rPr>
                        <a:t>Early Diagnosis</a:t>
                      </a:r>
                    </a:p>
                    <a:p>
                      <a:pPr marL="0" marR="0" lvl="0" indent="0" algn="l">
                        <a:lnSpc>
                          <a:spcPct val="100000"/>
                        </a:lnSpc>
                        <a:spcBef>
                          <a:spcPts val="0"/>
                        </a:spcBef>
                        <a:spcAft>
                          <a:spcPts val="0"/>
                        </a:spcAft>
                        <a:buClrTx/>
                        <a:buSzTx/>
                        <a:buFontTx/>
                        <a:buNone/>
                      </a:pPr>
                      <a:endParaRPr lang="en-GB" sz="1000" b="1" i="0" kern="1200" dirty="0">
                        <a:solidFill>
                          <a:schemeClr val="dk1"/>
                        </a:solidFill>
                        <a:effectLst/>
                        <a:latin typeface="+mn-lt"/>
                        <a:ea typeface="+mn-ea"/>
                        <a:cs typeface="Arial"/>
                      </a:endParaRPr>
                    </a:p>
                    <a:p>
                      <a:pPr marL="0" marR="0" lvl="0" indent="0" algn="l">
                        <a:lnSpc>
                          <a:spcPct val="100000"/>
                        </a:lnSpc>
                        <a:spcBef>
                          <a:spcPts val="0"/>
                        </a:spcBef>
                        <a:spcAft>
                          <a:spcPts val="0"/>
                        </a:spcAft>
                        <a:buNone/>
                      </a:pPr>
                      <a:r>
                        <a:rPr lang="en-GB" sz="1000" b="1" i="0" u="none" strike="noStrike" kern="1200" noProof="0" dirty="0">
                          <a:solidFill>
                            <a:schemeClr val="tx1"/>
                          </a:solidFill>
                          <a:effectLst/>
                          <a:latin typeface="Arial"/>
                        </a:rPr>
                        <a:t>National aim</a:t>
                      </a:r>
                      <a:r>
                        <a:rPr lang="en-GB" sz="1000" b="0" i="0" u="none" strike="noStrike" kern="1200" noProof="0" dirty="0">
                          <a:solidFill>
                            <a:schemeClr val="tx1"/>
                          </a:solidFill>
                          <a:effectLst/>
                          <a:latin typeface="Arial"/>
                        </a:rPr>
                        <a:t>: to continue to make progress in delivering improvements in early diagnosis  to support delivery of the LTP ambitions</a:t>
                      </a:r>
                      <a:endParaRPr lang="en-GB" sz="1000" dirty="0"/>
                    </a:p>
                    <a:p>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chemeClr val="dk1"/>
                          </a:solidFill>
                          <a:effectLst/>
                          <a:latin typeface="+mn-lt"/>
                          <a:ea typeface="+mn-ea"/>
                          <a:cs typeface="+mn-cs"/>
                        </a:rPr>
                        <a:t>Getting people into the system: Timely presentation </a:t>
                      </a: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000" b="0" i="0" kern="1200" dirty="0">
                          <a:solidFill>
                            <a:schemeClr val="dk1"/>
                          </a:solidFill>
                          <a:effectLst/>
                          <a:latin typeface="+mn-lt"/>
                          <a:ea typeface="+mn-ea"/>
                          <a:cs typeface="+mn-cs"/>
                        </a:rPr>
                        <a:t>Increase public awareness of cancer symptoms and early presentation.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lvl="0" indent="-171450" algn="l">
                        <a:lnSpc>
                          <a:spcPct val="100000"/>
                        </a:lnSpc>
                        <a:spcBef>
                          <a:spcPts val="0"/>
                        </a:spcBef>
                        <a:spcAft>
                          <a:spcPts val="0"/>
                        </a:spcAft>
                        <a:buFont typeface="Arial"/>
                        <a:buChar char="•"/>
                      </a:pPr>
                      <a:r>
                        <a:rPr lang="en-GB" sz="1000" b="0" i="0" u="none" strike="noStrike" noProof="0" dirty="0">
                          <a:latin typeface="+mn-lt"/>
                        </a:rPr>
                        <a:t>Percentage of people surveyed who correctly identify a symptom as being a possible sign of cancer (after vs before campaign)</a:t>
                      </a:r>
                      <a:endParaRPr lang="en-US" sz="1000" dirty="0">
                        <a:solidFill>
                          <a:schemeClr val="tx1"/>
                        </a:solidFill>
                      </a:endParaRPr>
                    </a:p>
                    <a:p>
                      <a:pPr marL="171450" lvl="0" indent="-171450" algn="l">
                        <a:lnSpc>
                          <a:spcPct val="100000"/>
                        </a:lnSpc>
                        <a:spcBef>
                          <a:spcPts val="0"/>
                        </a:spcBef>
                        <a:spcAft>
                          <a:spcPts val="0"/>
                        </a:spcAft>
                        <a:buFont typeface="Arial"/>
                        <a:buChar char="•"/>
                      </a:pPr>
                      <a:r>
                        <a:rPr lang="en-US" sz="1000" b="0" i="0" u="none" strike="noStrike" noProof="0" dirty="0"/>
                        <a:t>Percentage of people surveyed who would intend to seek medical advice on a symptom</a:t>
                      </a:r>
                      <a:r>
                        <a:rPr lang="en-US" sz="1000" b="0" i="0" u="none" strike="noStrike" noProof="0" dirty="0">
                          <a:latin typeface="+mn-lt"/>
                        </a:rPr>
                        <a:t> (after vs before campaign)</a:t>
                      </a:r>
                      <a:endParaRPr lang="en-US" sz="1000" dirty="0">
                        <a:solidFill>
                          <a:schemeClr val="tx1"/>
                        </a:solidFill>
                      </a:endParaRPr>
                    </a:p>
                    <a:p>
                      <a:pPr marL="171450" lvl="0" indent="-171450" algn="l">
                        <a:lnSpc>
                          <a:spcPct val="100000"/>
                        </a:lnSpc>
                        <a:spcBef>
                          <a:spcPts val="0"/>
                        </a:spcBef>
                        <a:spcAft>
                          <a:spcPts val="0"/>
                        </a:spcAft>
                        <a:buFont typeface="Arial"/>
                        <a:buChar char="•"/>
                      </a:pPr>
                      <a:r>
                        <a:rPr lang="en-GB" sz="1000" b="0" dirty="0">
                          <a:solidFill>
                            <a:schemeClr val="tx1"/>
                          </a:solidFill>
                        </a:rPr>
                        <a:t>Referral, diagnosis, treatment and staging data at a national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1191938"/>
                  </a:ext>
                </a:extLst>
              </a:tr>
              <a:tr h="401400">
                <a:tc v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GB" sz="1000" b="1" i="0" kern="1200" dirty="0">
                          <a:solidFill>
                            <a:schemeClr val="dk1"/>
                          </a:solidFill>
                          <a:effectLst/>
                          <a:latin typeface="+mn-lt"/>
                          <a:ea typeface="+mn-ea"/>
                          <a:cs typeface="+mn-cs"/>
                        </a:rPr>
                        <a:t>Getting people into the system:</a:t>
                      </a:r>
                    </a:p>
                    <a:p>
                      <a:r>
                        <a:rPr lang="en-GB" sz="1000" b="1" i="0" kern="1200" dirty="0">
                          <a:solidFill>
                            <a:schemeClr val="dk1"/>
                          </a:solidFill>
                          <a:effectLst/>
                          <a:latin typeface="+mn-lt"/>
                          <a:ea typeface="+mn-ea"/>
                          <a:cs typeface="+mn-cs"/>
                        </a:rPr>
                        <a:t>Effective primary care pathways</a:t>
                      </a: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lvl="0" indent="-171450">
                        <a:buFont typeface="Arial"/>
                        <a:buChar char="•"/>
                      </a:pPr>
                      <a:r>
                        <a:rPr lang="en-GB" sz="1000" b="0" dirty="0">
                          <a:solidFill>
                            <a:schemeClr val="tx1"/>
                          </a:solidFill>
                        </a:rPr>
                        <a:t>Support implementation of the Network contract Direct Enhanced Service (DES).</a:t>
                      </a:r>
                    </a:p>
                    <a:p>
                      <a:pPr marL="171450" lvl="0" indent="-171450">
                        <a:buFont typeface="Arial"/>
                        <a:buChar char="•"/>
                      </a:pPr>
                      <a:r>
                        <a:rPr lang="en-GB" sz="1000" b="0" dirty="0">
                          <a:solidFill>
                            <a:schemeClr val="tx1"/>
                          </a:solidFill>
                        </a:rPr>
                        <a:t>Targeted prostate cancer case finding (where pilots are in place).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dirty="0"/>
                        <a:t>Metrics will be set as part of pilot establishment</a:t>
                      </a:r>
                    </a:p>
                    <a:p>
                      <a:pPr marL="171450" marR="0" lvl="0" indent="-171450" algn="l" defTabSz="914400">
                        <a:lnSpc>
                          <a:spcPct val="100000"/>
                        </a:lnSpc>
                        <a:spcBef>
                          <a:spcPts val="0"/>
                        </a:spcBef>
                        <a:spcAft>
                          <a:spcPts val="0"/>
                        </a:spcAft>
                        <a:buClrTx/>
                        <a:buSzTx/>
                        <a:buFont typeface="Arial" panose="020B0604020202020204" pitchFamily="34" charset="0"/>
                        <a:buChar char="•"/>
                        <a:tabLst/>
                        <a:defRPr/>
                      </a:pPr>
                      <a:r>
                        <a:rPr lang="en-GB" sz="1000" b="0" dirty="0"/>
                        <a:t>Recovery of urological cancer referrals and prostate first treatments by age and ethnicity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solidFill>
                            <a:schemeClr val="tx1"/>
                          </a:solidFill>
                        </a:rPr>
                        <a:t>Referral, diagnosis, treatment and staging data</a:t>
                      </a:r>
                      <a:endParaRPr lang="en-GB" sz="10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3103996"/>
                  </a:ext>
                </a:extLst>
              </a:tr>
              <a:tr h="365760">
                <a:tc vMerge="1">
                  <a:txBody>
                    <a:bodyPr/>
                    <a:lstStyle/>
                    <a:p>
                      <a:endParaRPr lang="en-GB" sz="1200" b="1" i="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lvl="0">
                        <a:buNone/>
                      </a:pPr>
                      <a:r>
                        <a:rPr lang="en-GB" sz="1000" b="1" i="0" u="none" strike="noStrike" kern="1200" noProof="0" dirty="0">
                          <a:solidFill>
                            <a:schemeClr val="tx1"/>
                          </a:solidFill>
                          <a:latin typeface="Arial"/>
                        </a:rPr>
                        <a:t>NHS Cancer</a:t>
                      </a:r>
                      <a:r>
                        <a:rPr lang="en-GB" sz="1000" b="0" i="0" u="none" strike="noStrike" kern="1200" noProof="0" dirty="0">
                          <a:solidFill>
                            <a:schemeClr val="tx1"/>
                          </a:solidFill>
                          <a:latin typeface="Arial"/>
                        </a:rPr>
                        <a:t> </a:t>
                      </a:r>
                      <a:r>
                        <a:rPr lang="en-GB" sz="1000" b="1" kern="1200" dirty="0">
                          <a:solidFill>
                            <a:schemeClr val="tx1"/>
                          </a:solidFill>
                        </a:rPr>
                        <a:t>Screening, targeted case finding and surveillance: </a:t>
                      </a:r>
                    </a:p>
                    <a:p>
                      <a:pPr marL="0" marR="0" lvl="0" indent="0" algn="l" rtl="0" eaLnBrk="1" fontAlgn="auto" latinLnBrk="0" hangingPunct="1">
                        <a:lnSpc>
                          <a:spcPct val="100000"/>
                        </a:lnSpc>
                        <a:spcBef>
                          <a:spcPts val="0"/>
                        </a:spcBef>
                        <a:spcAft>
                          <a:spcPts val="0"/>
                        </a:spcAft>
                        <a:buClrTx/>
                        <a:buSzTx/>
                        <a:buFontTx/>
                        <a:buNone/>
                      </a:pPr>
                      <a:r>
                        <a:rPr lang="en-GB" sz="1000" b="1" i="0" kern="1200" dirty="0">
                          <a:solidFill>
                            <a:schemeClr val="dk1"/>
                          </a:solidFill>
                          <a:effectLst/>
                          <a:latin typeface="+mn-lt"/>
                          <a:ea typeface="+mn-ea"/>
                          <a:cs typeface="+mn-cs"/>
                        </a:rPr>
                        <a:t>NHS Cancer Screening </a:t>
                      </a: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i="0" kern="1200" dirty="0">
                          <a:solidFill>
                            <a:schemeClr val="dk1"/>
                          </a:solidFill>
                          <a:effectLst/>
                          <a:latin typeface="+mn-lt"/>
                          <a:ea typeface="+mn-ea"/>
                          <a:cs typeface="+mn-cs"/>
                        </a:rPr>
                        <a:t>C</a:t>
                      </a:r>
                      <a:r>
                        <a:rPr lang="en-GB" sz="1000" b="0" i="0" kern="1200" dirty="0">
                          <a:solidFill>
                            <a:schemeClr val="dk1"/>
                          </a:solidFill>
                          <a:effectLst/>
                          <a:latin typeface="+mn-lt"/>
                          <a:ea typeface="+mn-ea"/>
                          <a:cs typeface="+mn-cs"/>
                        </a:rPr>
                        <a:t>ompliance with three-year cycle in Breast screening.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kern="1200" noProof="0" dirty="0">
                          <a:effectLst/>
                          <a:latin typeface="+mn-lt"/>
                        </a:rPr>
                        <a:t>Restoration of Bowel Screening in order to ensure roll out of age extension.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kern="1200" dirty="0">
                          <a:solidFill>
                            <a:schemeClr val="dk1"/>
                          </a:solidFill>
                          <a:effectLst/>
                          <a:latin typeface="+mn-lt"/>
                          <a:ea typeface="+mn-ea"/>
                          <a:cs typeface="+mn-cs"/>
                        </a:rPr>
                        <a:t>Maximise engagement with three cancer screening programmes.</a:t>
                      </a:r>
                      <a:endParaRPr lang="en-GB"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Breast screening coverage and uptake</a:t>
                      </a: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Bowel screening coverage and uptake</a:t>
                      </a: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Cervical screening coverage and uptake</a:t>
                      </a: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Compliance with breast screening three-year screening cycle</a:t>
                      </a:r>
                      <a:endParaRPr lang="en-GB" sz="10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7412297"/>
                  </a:ext>
                </a:extLst>
              </a:tr>
              <a:tr h="365760">
                <a:tc vMerge="1">
                  <a:txBody>
                    <a:bodyPr/>
                    <a:lstStyle/>
                    <a:p>
                      <a:endParaRPr lang="en-GB"/>
                    </a:p>
                  </a:txBody>
                  <a:tcPr/>
                </a:tc>
                <a:tc>
                  <a:txBody>
                    <a:bodyPr/>
                    <a:lstStyle/>
                    <a:p>
                      <a:pPr marL="0" marR="0" lvl="0" indent="0" algn="l">
                        <a:lnSpc>
                          <a:spcPct val="100000"/>
                        </a:lnSpc>
                        <a:spcBef>
                          <a:spcPts val="0"/>
                        </a:spcBef>
                        <a:spcAft>
                          <a:spcPts val="0"/>
                        </a:spcAft>
                        <a:buNone/>
                      </a:pPr>
                      <a:r>
                        <a:rPr lang="en-GB" sz="1000" b="1" i="0" u="none" strike="noStrike" kern="1200" noProof="0" dirty="0">
                          <a:solidFill>
                            <a:schemeClr val="tx1"/>
                          </a:solidFill>
                          <a:latin typeface="Arial"/>
                        </a:rPr>
                        <a:t>NHS Cancer</a:t>
                      </a:r>
                      <a:r>
                        <a:rPr lang="en-GB" sz="1000" b="0" i="0" u="none" strike="noStrike" kern="1200" noProof="0" dirty="0">
                          <a:solidFill>
                            <a:schemeClr val="tx1"/>
                          </a:solidFill>
                          <a:latin typeface="Arial"/>
                        </a:rPr>
                        <a:t> </a:t>
                      </a:r>
                      <a:r>
                        <a:rPr lang="en-GB" sz="1000" b="1" kern="1200" dirty="0">
                          <a:solidFill>
                            <a:schemeClr val="tx1"/>
                          </a:solidFill>
                        </a:rPr>
                        <a:t>Screening, targeted case finding and surveillance: TLHCs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latinLnBrk="0" hangingPunct="1">
                        <a:lnSpc>
                          <a:spcPct val="100000"/>
                        </a:lnSpc>
                        <a:spcBef>
                          <a:spcPts val="0"/>
                        </a:spcBef>
                        <a:spcAft>
                          <a:spcPts val="0"/>
                        </a:spcAft>
                        <a:buFont typeface="Arial" panose="020B0604020202020204" pitchFamily="34" charset="0"/>
                        <a:buNone/>
                      </a:pPr>
                      <a:r>
                        <a:rPr lang="en-GB" sz="1000" b="0" i="0" kern="1200" dirty="0">
                          <a:solidFill>
                            <a:schemeClr val="dk1"/>
                          </a:solidFill>
                          <a:effectLst/>
                          <a:latin typeface="+mn-lt"/>
                          <a:ea typeface="+mn-ea"/>
                          <a:cs typeface="+mn-cs"/>
                        </a:rPr>
                        <a:t>Deliver agreed expansion of Targeted Lung Health Checks.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a:lnSpc>
                          <a:spcPct val="100000"/>
                        </a:lnSpc>
                        <a:spcBef>
                          <a:spcPts val="0"/>
                        </a:spcBef>
                        <a:spcAft>
                          <a:spcPts val="0"/>
                        </a:spcAft>
                        <a:buClr>
                          <a:srgbClr val="000000"/>
                        </a:buClr>
                        <a:buSzTx/>
                        <a:buFont typeface="Arial"/>
                        <a:buChar char="•"/>
                      </a:pPr>
                      <a:r>
                        <a:rPr lang="en-GB" sz="1000" b="0" i="0" u="none" strike="noStrike" kern="1200" noProof="0" dirty="0">
                          <a:solidFill>
                            <a:schemeClr val="dk1"/>
                          </a:solidFill>
                          <a:effectLst/>
                          <a:latin typeface="+mn-lt"/>
                        </a:rPr>
                        <a:t>Number/proportion of TLHC sites live (inviting new patients to lung health checks (LHCs) and undertaking LDCT scans)</a:t>
                      </a:r>
                      <a:endParaRPr lang="en-GB" sz="1000" dirty="0"/>
                    </a:p>
                    <a:p>
                      <a:pPr marL="171450" marR="0" lvl="0" indent="-171450" algn="l">
                        <a:lnSpc>
                          <a:spcPct val="100000"/>
                        </a:lnSpc>
                        <a:spcBef>
                          <a:spcPts val="0"/>
                        </a:spcBef>
                        <a:spcAft>
                          <a:spcPts val="0"/>
                        </a:spcAft>
                        <a:buClr>
                          <a:srgbClr val="000000"/>
                        </a:buClr>
                        <a:buSzTx/>
                        <a:buFont typeface="Arial"/>
                        <a:buChar char="•"/>
                      </a:pPr>
                      <a:r>
                        <a:rPr lang="en-GB" sz="1000" b="0" i="0" u="none" strike="noStrike" kern="1200" noProof="0" dirty="0">
                          <a:solidFill>
                            <a:schemeClr val="dk1"/>
                          </a:solidFill>
                          <a:effectLst/>
                          <a:latin typeface="+mn-lt"/>
                        </a:rPr>
                        <a:t>Number of invitations sent vs trajectory</a:t>
                      </a:r>
                    </a:p>
                    <a:p>
                      <a:pPr marL="171450" marR="0" lvl="0" indent="-171450" algn="l">
                        <a:lnSpc>
                          <a:spcPct val="100000"/>
                        </a:lnSpc>
                        <a:spcBef>
                          <a:spcPts val="0"/>
                        </a:spcBef>
                        <a:spcAft>
                          <a:spcPts val="0"/>
                        </a:spcAft>
                        <a:buClr>
                          <a:srgbClr val="000000"/>
                        </a:buClr>
                        <a:buSzTx/>
                        <a:buFont typeface="Arial"/>
                        <a:buChar char="•"/>
                      </a:pPr>
                      <a:r>
                        <a:rPr lang="en-GB" sz="1000" b="0" i="0" u="none" strike="noStrike" kern="1200" noProof="0" dirty="0">
                          <a:solidFill>
                            <a:schemeClr val="dk1"/>
                          </a:solidFill>
                          <a:effectLst/>
                          <a:latin typeface="+mn-lt"/>
                        </a:rPr>
                        <a:t>Number of Lung Health Checks undertaken vs trajectory</a:t>
                      </a:r>
                      <a:endParaRPr lang="en-GB" sz="1000" dirty="0"/>
                    </a:p>
                    <a:p>
                      <a:pPr marL="171450" marR="0" lvl="0" indent="-171450" algn="l">
                        <a:lnSpc>
                          <a:spcPct val="100000"/>
                        </a:lnSpc>
                        <a:spcBef>
                          <a:spcPts val="0"/>
                        </a:spcBef>
                        <a:spcAft>
                          <a:spcPts val="0"/>
                        </a:spcAft>
                        <a:buClr>
                          <a:srgbClr val="000000"/>
                        </a:buClr>
                        <a:buSzTx/>
                        <a:buFont typeface="Arial"/>
                        <a:buChar char="•"/>
                      </a:pPr>
                      <a:r>
                        <a:rPr lang="en-GB" sz="1000" b="0" i="0" u="none" strike="noStrike" kern="1200" noProof="0" dirty="0">
                          <a:solidFill>
                            <a:schemeClr val="dk1"/>
                          </a:solidFill>
                          <a:effectLst/>
                          <a:latin typeface="+mn-lt"/>
                        </a:rPr>
                        <a:t>Uptake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kern="1200" dirty="0">
                          <a:solidFill>
                            <a:schemeClr val="dk1"/>
                          </a:solidFill>
                          <a:effectLst/>
                          <a:latin typeface="+mn-lt"/>
                          <a:ea typeface="+mn-ea"/>
                          <a:cs typeface="+mn-cs"/>
                        </a:rPr>
                        <a:t>Number of CT scans undertaken vs trajectory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0582641"/>
                  </a:ext>
                </a:extLst>
              </a:tr>
              <a:tr h="1219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a:lnSpc>
                          <a:spcPct val="100000"/>
                        </a:lnSpc>
                        <a:spcBef>
                          <a:spcPts val="0"/>
                        </a:spcBef>
                        <a:spcAft>
                          <a:spcPts val="0"/>
                        </a:spcAft>
                        <a:buNone/>
                      </a:pPr>
                      <a:r>
                        <a:rPr lang="en-GB" sz="1000" b="1" i="0" u="none" strike="noStrike" kern="1200" noProof="0" dirty="0">
                          <a:solidFill>
                            <a:schemeClr val="tx1"/>
                          </a:solidFill>
                          <a:effectLst/>
                          <a:latin typeface="Arial"/>
                        </a:rPr>
                        <a:t>NHS Cancer </a:t>
                      </a:r>
                      <a:r>
                        <a:rPr lang="en-GB" sz="1000" b="1" i="0" kern="1200" dirty="0">
                          <a:solidFill>
                            <a:schemeClr val="dk1"/>
                          </a:solidFill>
                          <a:effectLst/>
                          <a:latin typeface="+mn-lt"/>
                          <a:ea typeface="+mn-ea"/>
                          <a:cs typeface="+mn-cs"/>
                        </a:rPr>
                        <a:t>Screening, targeted case finding and surveillance: Lynch</a:t>
                      </a:r>
                      <a:endParaRPr lang="en-GB" sz="10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kern="1200" dirty="0">
                          <a:solidFill>
                            <a:schemeClr val="dk1"/>
                          </a:solidFill>
                          <a:effectLst/>
                          <a:latin typeface="+mn-lt"/>
                          <a:ea typeface="+mn-ea"/>
                          <a:cs typeface="+mn-cs"/>
                        </a:rPr>
                        <a:t>Ensure Lynch Syndrome testing in place for colorectal and endometrial cancer.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kern="1200" dirty="0">
                          <a:solidFill>
                            <a:schemeClr val="dk1"/>
                          </a:solidFill>
                          <a:effectLst/>
                          <a:latin typeface="+mn-lt"/>
                          <a:ea typeface="+mn-ea"/>
                          <a:cs typeface="+mn-cs"/>
                        </a:rPr>
                        <a:t>Percentage of colorectal and endometrial tumours receiving germline testing for Lynch syndrome (expected 8%)</a:t>
                      </a:r>
                      <a:endParaRPr lang="en-GB" sz="1000" b="0" i="0" u="none" strike="noStrike" kern="1200" noProof="0" dirty="0">
                        <a:effectLst/>
                      </a:endParaRPr>
                    </a:p>
                    <a:p>
                      <a:pPr marL="171450" marR="0" lvl="0" indent="-171450" algn="l" rtl="0" eaLnBrk="1" latinLnBrk="0" hangingPunct="1">
                        <a:lnSpc>
                          <a:spcPct val="100000"/>
                        </a:lnSpc>
                        <a:spcBef>
                          <a:spcPts val="0"/>
                        </a:spcBef>
                        <a:spcAft>
                          <a:spcPts val="0"/>
                        </a:spcAft>
                        <a:buFont typeface="Arial" panose="020B0604020202020204" pitchFamily="34" charset="0"/>
                        <a:buChar char="•"/>
                      </a:pPr>
                      <a:r>
                        <a:rPr lang="en-GB" sz="1000" kern="1200" dirty="0">
                          <a:solidFill>
                            <a:schemeClr val="dk1"/>
                          </a:solidFill>
                          <a:latin typeface="+mn-lt"/>
                          <a:ea typeface="+mn-ea"/>
                          <a:cs typeface="+mn-cs"/>
                        </a:rPr>
                        <a:t>The number of providers delivering an initial tumour test in line with NICE guidance (IHC or MSI for colorectal and IHC only for endometrial)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587004"/>
                  </a:ext>
                </a:extLst>
              </a:tr>
              <a:tr h="0">
                <a:tc vMerge="1">
                  <a:txBody>
                    <a:bodyPr/>
                    <a:lstStyle/>
                    <a:p>
                      <a:endParaRPr lang="en-GB"/>
                    </a:p>
                  </a:txBody>
                  <a:tcPr/>
                </a:tc>
                <a:tc>
                  <a:txBody>
                    <a:bodyPr/>
                    <a:lstStyle/>
                    <a:p>
                      <a:pPr marL="0" marR="0" lvl="0" indent="0" algn="l">
                        <a:lnSpc>
                          <a:spcPct val="100000"/>
                        </a:lnSpc>
                        <a:spcBef>
                          <a:spcPts val="0"/>
                        </a:spcBef>
                        <a:spcAft>
                          <a:spcPts val="0"/>
                        </a:spcAft>
                        <a:buNone/>
                      </a:pPr>
                      <a:r>
                        <a:rPr lang="en-GB" sz="1000" b="1" i="0" u="none" strike="noStrike" kern="1200" noProof="0" dirty="0">
                          <a:solidFill>
                            <a:schemeClr val="tx1"/>
                          </a:solidFill>
                          <a:effectLst/>
                          <a:latin typeface="Arial"/>
                        </a:rPr>
                        <a:t>NHS Cancer</a:t>
                      </a:r>
                      <a:r>
                        <a:rPr lang="en-GB" sz="1000" b="0" i="0" u="none" strike="noStrike" kern="1200" noProof="0" dirty="0">
                          <a:solidFill>
                            <a:schemeClr val="tx1"/>
                          </a:solidFill>
                          <a:effectLst/>
                          <a:latin typeface="Arial"/>
                        </a:rPr>
                        <a:t> </a:t>
                      </a:r>
                      <a:r>
                        <a:rPr lang="en-GB" sz="1000" b="1" i="0" kern="1200" dirty="0">
                          <a:solidFill>
                            <a:schemeClr val="dk1"/>
                          </a:solidFill>
                          <a:effectLst/>
                          <a:latin typeface="+mn-lt"/>
                          <a:ea typeface="+mn-ea"/>
                          <a:cs typeface="+mn-cs"/>
                        </a:rPr>
                        <a:t>Screening, targeted case finding and surveillance: Liver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kern="1200" dirty="0">
                          <a:solidFill>
                            <a:schemeClr val="dk1"/>
                          </a:solidFill>
                          <a:effectLst/>
                          <a:latin typeface="+mn-lt"/>
                          <a:ea typeface="+mn-ea"/>
                          <a:cs typeface="+mn-cs"/>
                        </a:rPr>
                        <a:t>Deliver liver surveillance projects.</a:t>
                      </a: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endParaRPr lang="en-GB"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a:lnSpc>
                          <a:spcPct val="100000"/>
                        </a:lnSpc>
                        <a:spcBef>
                          <a:spcPts val="0"/>
                        </a:spcBef>
                        <a:spcAft>
                          <a:spcPts val="0"/>
                        </a:spcAft>
                        <a:buClr>
                          <a:srgbClr val="000000"/>
                        </a:buClr>
                        <a:buFont typeface="Arial"/>
                        <a:buChar char="•"/>
                      </a:pPr>
                      <a:r>
                        <a:rPr lang="en-GB" sz="1000" b="0" i="0" u="none" strike="noStrike" noProof="0" dirty="0">
                          <a:solidFill>
                            <a:schemeClr val="dk1"/>
                          </a:solidFill>
                          <a:latin typeface="+mn-lt"/>
                        </a:rPr>
                        <a:t>Number of people identified as at high risk of liver cancer</a:t>
                      </a:r>
                      <a:endParaRPr lang="en-US" sz="1000" b="0" i="0" u="none" strike="noStrike" noProof="0" dirty="0"/>
                    </a:p>
                    <a:p>
                      <a:pPr marL="171450" marR="0" lvl="0" indent="-171450" algn="l">
                        <a:lnSpc>
                          <a:spcPct val="100000"/>
                        </a:lnSpc>
                        <a:spcBef>
                          <a:spcPts val="0"/>
                        </a:spcBef>
                        <a:spcAft>
                          <a:spcPts val="0"/>
                        </a:spcAft>
                        <a:buClr>
                          <a:srgbClr val="000000"/>
                        </a:buClr>
                        <a:buFont typeface="Arial"/>
                        <a:buChar char="•"/>
                      </a:pPr>
                      <a:r>
                        <a:rPr lang="en-GB" sz="1000" b="0" i="0" u="none" strike="noStrike" noProof="0" dirty="0">
                          <a:solidFill>
                            <a:schemeClr val="dk1"/>
                          </a:solidFill>
                          <a:latin typeface="+mn-lt"/>
                        </a:rPr>
                        <a:t>Percentage of people identified at high risk of liver cancer invited to 6 monthly surveillance</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7713597"/>
                  </a:ext>
                </a:extLst>
              </a:tr>
            </a:tbl>
          </a:graphicData>
        </a:graphic>
      </p:graphicFrame>
      <p:pic>
        <p:nvPicPr>
          <p:cNvPr id="7" name="Picture 6" descr="Logo&#10;&#10;Description automatically generated">
            <a:extLst>
              <a:ext uri="{FF2B5EF4-FFF2-40B4-BE49-F238E27FC236}">
                <a16:creationId xmlns:a16="http://schemas.microsoft.com/office/drawing/2014/main" id="{BF0A6F62-6316-4F72-B7EB-D7B4C08A73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7586" y="28415"/>
            <a:ext cx="1611527" cy="848809"/>
          </a:xfrm>
          <a:prstGeom prst="rect">
            <a:avLst/>
          </a:prstGeom>
        </p:spPr>
      </p:pic>
    </p:spTree>
    <p:extLst>
      <p:ext uri="{BB962C8B-B14F-4D97-AF65-F5344CB8AC3E}">
        <p14:creationId xmlns:p14="http://schemas.microsoft.com/office/powerpoint/2010/main" val="146734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E50BA6-3EE9-4CA8-8285-4A1942FC9076}"/>
              </a:ext>
            </a:extLst>
          </p:cNvPr>
          <p:cNvSpPr/>
          <p:nvPr/>
        </p:nvSpPr>
        <p:spPr bwMode="auto">
          <a:xfrm>
            <a:off x="719191" y="6349293"/>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ctr" defTabSz="889000" rtl="0" eaLnBrk="1" fontAlgn="base" latinLnBrk="0" hangingPunct="1"/>
            <a:r>
              <a:rPr kumimoji="0" lang="en-GB" sz="1050" b="0" i="0" u="none" strike="noStrike" cap="none" normalizeH="0" baseline="0" dirty="0">
                <a:solidFill>
                  <a:schemeClr val="bg1">
                    <a:lumMod val="65000"/>
                  </a:schemeClr>
                </a:solidFill>
                <a:effectLst/>
                <a:latin typeface="+mn-lt"/>
                <a:cs typeface="+mn-cs"/>
              </a:rPr>
              <a:t>Phase 3 response to COVID: system planning for cancer</a:t>
            </a:r>
          </a:p>
        </p:txBody>
      </p:sp>
      <p:sp>
        <p:nvSpPr>
          <p:cNvPr id="2" name="Title 1">
            <a:extLst>
              <a:ext uri="{FF2B5EF4-FFF2-40B4-BE49-F238E27FC236}">
                <a16:creationId xmlns:a16="http://schemas.microsoft.com/office/drawing/2014/main" id="{4562F8F8-4629-4705-9D5B-62326087BD15}"/>
              </a:ext>
            </a:extLst>
          </p:cNvPr>
          <p:cNvSpPr>
            <a:spLocks noGrp="1"/>
          </p:cNvSpPr>
          <p:nvPr>
            <p:ph type="title"/>
          </p:nvPr>
        </p:nvSpPr>
        <p:spPr>
          <a:xfrm>
            <a:off x="273000" y="312500"/>
            <a:ext cx="8100000" cy="1051970"/>
          </a:xfrm>
        </p:spPr>
        <p:txBody>
          <a:bodyPr/>
          <a:lstStyle/>
          <a:p>
            <a:r>
              <a:rPr lang="en-GB" sz="2000" dirty="0">
                <a:solidFill>
                  <a:srgbClr val="0072C6"/>
                </a:solidFill>
              </a:rPr>
              <a:t>Summary: Early Diagnosis (2)</a:t>
            </a:r>
            <a:endParaRPr lang="en-GB" sz="2000" b="0" dirty="0">
              <a:solidFill>
                <a:srgbClr val="0072C6"/>
              </a:solidFill>
              <a:cs typeface="Arial"/>
            </a:endParaRPr>
          </a:p>
        </p:txBody>
      </p:sp>
      <p:sp>
        <p:nvSpPr>
          <p:cNvPr id="5" name="Rectangle 4">
            <a:extLst>
              <a:ext uri="{FF2B5EF4-FFF2-40B4-BE49-F238E27FC236}">
                <a16:creationId xmlns:a16="http://schemas.microsoft.com/office/drawing/2014/main" id="{708B136A-C331-4ED8-B90B-A4EDE12200D6}"/>
              </a:ext>
            </a:extLst>
          </p:cNvPr>
          <p:cNvSpPr/>
          <p:nvPr/>
        </p:nvSpPr>
        <p:spPr bwMode="auto">
          <a:xfrm>
            <a:off x="657547" y="6358794"/>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l" defTabSz="889000" rtl="0" eaLnBrk="1" fontAlgn="base" latinLnBrk="0" hangingPunct="1"/>
            <a:r>
              <a:rPr lang="en-GB" sz="1050" dirty="0">
                <a:solidFill>
                  <a:schemeClr val="bg1">
                    <a:lumMod val="65000"/>
                  </a:schemeClr>
                </a:solidFill>
              </a:rPr>
              <a:t>2022/23</a:t>
            </a:r>
            <a:r>
              <a:rPr kumimoji="0" lang="en-GB" sz="1050" b="0" i="0" u="none" strike="noStrike" cap="none" normalizeH="0" baseline="0" dirty="0">
                <a:solidFill>
                  <a:schemeClr val="bg1">
                    <a:lumMod val="65000"/>
                  </a:schemeClr>
                </a:solidFill>
                <a:effectLst/>
                <a:latin typeface="+mn-lt"/>
                <a:cs typeface="+mn-cs"/>
              </a:rPr>
              <a:t> system planning for cancer</a:t>
            </a:r>
          </a:p>
        </p:txBody>
      </p:sp>
      <p:graphicFrame>
        <p:nvGraphicFramePr>
          <p:cNvPr id="6" name="Table 4">
            <a:extLst>
              <a:ext uri="{FF2B5EF4-FFF2-40B4-BE49-F238E27FC236}">
                <a16:creationId xmlns:a16="http://schemas.microsoft.com/office/drawing/2014/main" id="{5A17DEAE-0983-4685-BF30-FD495BEB3F1F}"/>
              </a:ext>
            </a:extLst>
          </p:cNvPr>
          <p:cNvGraphicFramePr>
            <a:graphicFrameLocks noGrp="1"/>
          </p:cNvGraphicFramePr>
          <p:nvPr>
            <p:extLst>
              <p:ext uri="{D42A27DB-BD31-4B8C-83A1-F6EECF244321}">
                <p14:modId xmlns:p14="http://schemas.microsoft.com/office/powerpoint/2010/main" val="648244094"/>
              </p:ext>
            </p:extLst>
          </p:nvPr>
        </p:nvGraphicFramePr>
        <p:xfrm>
          <a:off x="244778" y="1199000"/>
          <a:ext cx="9360000" cy="4754880"/>
        </p:xfrm>
        <a:graphic>
          <a:graphicData uri="http://schemas.openxmlformats.org/drawingml/2006/table">
            <a:tbl>
              <a:tblPr firstRow="1" bandRow="1">
                <a:tableStyleId>{00A15C55-8517-42AA-B614-E9B94910E393}</a:tableStyleId>
              </a:tblPr>
              <a:tblGrid>
                <a:gridCol w="1204968">
                  <a:extLst>
                    <a:ext uri="{9D8B030D-6E8A-4147-A177-3AD203B41FA5}">
                      <a16:colId xmlns:a16="http://schemas.microsoft.com/office/drawing/2014/main" val="3237146613"/>
                    </a:ext>
                  </a:extLst>
                </a:gridCol>
                <a:gridCol w="1566237">
                  <a:extLst>
                    <a:ext uri="{9D8B030D-6E8A-4147-A177-3AD203B41FA5}">
                      <a16:colId xmlns:a16="http://schemas.microsoft.com/office/drawing/2014/main" val="129572176"/>
                    </a:ext>
                  </a:extLst>
                </a:gridCol>
                <a:gridCol w="2442195">
                  <a:extLst>
                    <a:ext uri="{9D8B030D-6E8A-4147-A177-3AD203B41FA5}">
                      <a16:colId xmlns:a16="http://schemas.microsoft.com/office/drawing/2014/main" val="830991576"/>
                    </a:ext>
                  </a:extLst>
                </a:gridCol>
                <a:gridCol w="4146600">
                  <a:extLst>
                    <a:ext uri="{9D8B030D-6E8A-4147-A177-3AD203B41FA5}">
                      <a16:colId xmlns:a16="http://schemas.microsoft.com/office/drawing/2014/main" val="926979610"/>
                    </a:ext>
                  </a:extLst>
                </a:gridCol>
              </a:tblGrid>
              <a:tr h="225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Workstream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Delivery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a:lnSpc>
                          <a:spcPct val="100000"/>
                        </a:lnSpc>
                        <a:spcBef>
                          <a:spcPts val="0"/>
                        </a:spcBef>
                        <a:spcAft>
                          <a:spcPts val="0"/>
                        </a:spcAft>
                        <a:buNone/>
                        <a:tabLst/>
                        <a:defRPr/>
                      </a:pPr>
                      <a:r>
                        <a:rPr lang="en-GB" sz="1200" dirty="0"/>
                        <a:t>Deliverables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a:lnSpc>
                          <a:spcPct val="100000"/>
                        </a:lnSpc>
                        <a:spcBef>
                          <a:spcPts val="0"/>
                        </a:spcBef>
                        <a:spcAft>
                          <a:spcPts val="0"/>
                        </a:spcAft>
                        <a:buNone/>
                        <a:tabLst/>
                        <a:defRPr/>
                      </a:pPr>
                      <a:r>
                        <a:rPr lang="en-GB" sz="1200" dirty="0"/>
                        <a:t>Success Metrics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9744629"/>
                  </a:ext>
                </a:extLst>
              </a:tr>
              <a:tr h="12192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chemeClr val="dk1"/>
                          </a:solidFill>
                          <a:effectLst/>
                          <a:latin typeface="+mn-lt"/>
                          <a:ea typeface="+mn-ea"/>
                          <a:cs typeface="Arial"/>
                        </a:rPr>
                        <a:t>Early Diagnosis</a:t>
                      </a:r>
                    </a:p>
                    <a:p>
                      <a:pPr marL="0" marR="0" lvl="0" indent="0" algn="l">
                        <a:lnSpc>
                          <a:spcPct val="100000"/>
                        </a:lnSpc>
                        <a:spcBef>
                          <a:spcPts val="0"/>
                        </a:spcBef>
                        <a:spcAft>
                          <a:spcPts val="0"/>
                        </a:spcAft>
                        <a:buClrTx/>
                        <a:buSzTx/>
                        <a:buFontTx/>
                        <a:buNone/>
                      </a:pPr>
                      <a:endParaRPr lang="en-GB" sz="1000" b="1" i="0" kern="1200" dirty="0">
                        <a:solidFill>
                          <a:schemeClr val="dk1"/>
                        </a:solidFill>
                        <a:effectLst/>
                        <a:latin typeface="+mn-lt"/>
                        <a:ea typeface="+mn-ea"/>
                        <a:cs typeface="Arial"/>
                      </a:endParaRPr>
                    </a:p>
                    <a:p>
                      <a:pPr marL="0" marR="0" lvl="0" indent="0" algn="l">
                        <a:lnSpc>
                          <a:spcPct val="100000"/>
                        </a:lnSpc>
                        <a:spcBef>
                          <a:spcPts val="0"/>
                        </a:spcBef>
                        <a:spcAft>
                          <a:spcPts val="0"/>
                        </a:spcAft>
                        <a:buNone/>
                      </a:pPr>
                      <a:r>
                        <a:rPr lang="en-GB" sz="1000" b="1" i="0" u="none" strike="noStrike" kern="1200" noProof="0" dirty="0">
                          <a:solidFill>
                            <a:schemeClr val="tx1"/>
                          </a:solidFill>
                          <a:effectLst/>
                          <a:latin typeface="+mn-lt"/>
                        </a:rPr>
                        <a:t>National aim</a:t>
                      </a:r>
                      <a:r>
                        <a:rPr lang="en-GB" sz="1000" b="0" i="0" u="none" strike="noStrike" kern="1200" noProof="0" dirty="0">
                          <a:solidFill>
                            <a:schemeClr val="tx1"/>
                          </a:solidFill>
                          <a:effectLst/>
                          <a:latin typeface="+mn-lt"/>
                        </a:rPr>
                        <a:t>: to continue to make progress in delivering improvements in early diagnosis to support delivery of the LTP ambitions</a:t>
                      </a: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b="1" i="0" dirty="0"/>
                        <a:t>Innovation: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t>Cytosponge</a:t>
                      </a: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latinLnBrk="0" hangingPunct="1">
                        <a:lnSpc>
                          <a:spcPct val="100000"/>
                        </a:lnSpc>
                        <a:spcBef>
                          <a:spcPts val="0"/>
                        </a:spcBef>
                        <a:spcAft>
                          <a:spcPts val="0"/>
                        </a:spcAft>
                        <a:buFont typeface="Arial" panose="020B0604020202020204" pitchFamily="34" charset="0"/>
                        <a:buNone/>
                      </a:pPr>
                      <a:r>
                        <a:rPr lang="en-GB" sz="1000" b="0" i="0" kern="1200" noProof="0" dirty="0">
                          <a:solidFill>
                            <a:schemeClr val="dk1"/>
                          </a:solidFill>
                          <a:effectLst/>
                          <a:latin typeface="+mn-lt"/>
                          <a:ea typeface="+mn-ea"/>
                          <a:cs typeface="+mn-cs"/>
                        </a:rPr>
                        <a:t>Deliver </a:t>
                      </a:r>
                      <a:r>
                        <a:rPr lang="en-GB" sz="1000" b="0" i="0" kern="1200" dirty="0">
                          <a:solidFill>
                            <a:schemeClr val="dk1"/>
                          </a:solidFill>
                          <a:effectLst/>
                          <a:latin typeface="+mn-lt"/>
                          <a:ea typeface="+mn-ea"/>
                          <a:cs typeface="+mn-cs"/>
                        </a:rPr>
                        <a:t>Cytosponge projects.</a:t>
                      </a:r>
                      <a:endParaRPr lang="en-GB"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a:buChar char="•"/>
                      </a:pPr>
                      <a:r>
                        <a:rPr lang="en-GB" sz="1000" kern="1200" dirty="0">
                          <a:solidFill>
                            <a:schemeClr val="dk1"/>
                          </a:solidFill>
                          <a:effectLst/>
                          <a:latin typeface="+mn-lt"/>
                          <a:ea typeface="+mn-ea"/>
                          <a:cs typeface="+mn-cs"/>
                        </a:rPr>
                        <a:t>Number of cytosponge capsules per week per site (and average)</a:t>
                      </a:r>
                    </a:p>
                    <a:p>
                      <a:pPr marL="171450" lvl="0" indent="-171450">
                        <a:buFont typeface="Arial"/>
                        <a:buChar char="•"/>
                      </a:pPr>
                      <a:r>
                        <a:rPr lang="en-GB" sz="1000" kern="1200" dirty="0">
                          <a:solidFill>
                            <a:schemeClr val="dk1"/>
                          </a:solidFill>
                          <a:effectLst/>
                          <a:latin typeface="+mn-lt"/>
                          <a:ea typeface="+mn-ea"/>
                          <a:cs typeface="+mn-cs"/>
                        </a:rPr>
                        <a:t>% patients discharged following cytosponge</a:t>
                      </a:r>
                    </a:p>
                    <a:p>
                      <a:pPr marL="171450" lvl="0" indent="-171450">
                        <a:buFont typeface="Arial"/>
                        <a:buChar char="•"/>
                      </a:pPr>
                      <a:r>
                        <a:rPr lang="en-GB" sz="1000" kern="1200" dirty="0">
                          <a:solidFill>
                            <a:schemeClr val="dk1"/>
                          </a:solidFill>
                          <a:effectLst/>
                          <a:latin typeface="+mn-lt"/>
                          <a:ea typeface="+mn-ea"/>
                          <a:cs typeface="+mn-cs"/>
                        </a:rPr>
                        <a:t>% patients referred for endoscopy following cytosponge</a:t>
                      </a:r>
                    </a:p>
                    <a:p>
                      <a:pPr marL="171450" lvl="0" indent="-171450">
                        <a:buFont typeface="Arial"/>
                        <a:buChar char="•"/>
                      </a:pPr>
                      <a:r>
                        <a:rPr lang="en-GB" sz="1000" kern="1200" dirty="0">
                          <a:solidFill>
                            <a:schemeClr val="dk1"/>
                          </a:solidFill>
                          <a:effectLst/>
                          <a:latin typeface="+mn-lt"/>
                          <a:ea typeface="+mn-ea"/>
                          <a:cs typeface="+mn-cs"/>
                        </a:rPr>
                        <a:t>% patients with clinical diagnosis</a:t>
                      </a:r>
                    </a:p>
                    <a:p>
                      <a:pPr marL="171450" lvl="0" indent="-171450">
                        <a:buFont typeface="Arial"/>
                        <a:buChar char="•"/>
                      </a:pPr>
                      <a:r>
                        <a:rPr lang="en-GB" sz="1000" kern="1200" dirty="0">
                          <a:solidFill>
                            <a:schemeClr val="dk1"/>
                          </a:solidFill>
                          <a:effectLst/>
                          <a:latin typeface="+mn-lt"/>
                          <a:ea typeface="+mn-ea"/>
                          <a:cs typeface="+mn-cs"/>
                        </a:rPr>
                        <a:t>% cytosponge results in each risk category</a:t>
                      </a:r>
                    </a:p>
                    <a:p>
                      <a:pPr marL="0" lvl="0" indent="0">
                        <a:buNone/>
                      </a:pPr>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6204433"/>
                  </a:ext>
                </a:extLst>
              </a:tr>
              <a:tr h="2518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chemeClr val="dk1"/>
                          </a:solidFill>
                          <a:effectLst/>
                          <a:latin typeface="+mn-lt"/>
                          <a:ea typeface="+mn-ea"/>
                          <a:cs typeface="+mn-cs"/>
                        </a:rPr>
                        <a:t>Innovation: CCE</a:t>
                      </a: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1000" b="0" i="0" u="none" strike="noStrike" kern="1200" noProof="0" dirty="0">
                          <a:solidFill>
                            <a:schemeClr val="tx1"/>
                          </a:solidFill>
                          <a:effectLst/>
                        </a:rPr>
                        <a:t>Enable the roll out of Colon Capsule Endoscopy in the Lower GI pathway.</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noProof="0" dirty="0"/>
                        <a:t>Number of CCE capsules swallowed per week per site for both symptomatic and surveillance pathways vs plan (and average)</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t>% of completed CCE investigations resulting in follow-up colonoscopy</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t>% of CCE procedures which are complete</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noProof="0" dirty="0"/>
                        <a:t>% of data returns not submitted within 30 days of a CCE procedure or follow up procedure where one is required</a:t>
                      </a:r>
                    </a:p>
                    <a:p>
                      <a:pPr marL="0" marR="0" lvl="0" indent="0" algn="l">
                        <a:lnSpc>
                          <a:spcPct val="100000"/>
                        </a:lnSpc>
                        <a:spcBef>
                          <a:spcPts val="0"/>
                        </a:spcBef>
                        <a:spcAft>
                          <a:spcPts val="0"/>
                        </a:spcAft>
                        <a:buClrTx/>
                        <a:buSzTx/>
                        <a:buNone/>
                      </a:pPr>
                      <a:endParaRPr lang="en-GB" sz="1000" b="0" i="0" u="none" strike="noStrik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4176575"/>
                  </a:ext>
                </a:extLst>
              </a:tr>
              <a:tr h="195517">
                <a:tc v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GB" sz="1000" b="1" i="0" kern="1200" dirty="0">
                          <a:solidFill>
                            <a:schemeClr val="dk1"/>
                          </a:solidFill>
                          <a:effectLst/>
                          <a:latin typeface="+mn-lt"/>
                          <a:ea typeface="+mn-ea"/>
                          <a:cs typeface="+mn-cs"/>
                        </a:rPr>
                        <a:t>Innovation: FIT</a:t>
                      </a: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kern="1200" dirty="0">
                          <a:solidFill>
                            <a:schemeClr val="dk1"/>
                          </a:solidFill>
                          <a:effectLst/>
                          <a:latin typeface="+mn-lt"/>
                          <a:ea typeface="+mn-ea"/>
                          <a:cs typeface="+mn-cs"/>
                        </a:rPr>
                        <a:t>Ensure all lower GI FDS referrals are accompanied by a FIT result, where clinically appropriate.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none" strike="noStrike" kern="1200" noProof="0" dirty="0">
                          <a:solidFill>
                            <a:schemeClr val="dk1"/>
                          </a:solidFill>
                          <a:effectLst/>
                          <a:latin typeface="+mn-lt"/>
                        </a:rPr>
                        <a:t>Proportion of people with a lower GI FDS referral accompanied by a FIT</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kern="1200" noProof="0" dirty="0">
                          <a:solidFill>
                            <a:schemeClr val="dk1"/>
                          </a:solidFill>
                          <a:effectLst/>
                          <a:latin typeface="+mn-lt"/>
                        </a:rPr>
                        <a:t>The number/proportion of patients with the following FIT results who received a colonoscopy: &lt;10ug/g. 10-100ug/g, &gt;100ug/g</a:t>
                      </a:r>
                    </a:p>
                    <a:p>
                      <a:pPr marL="171450" marR="0" lvl="0" indent="-171450" algn="l">
                        <a:lnSpc>
                          <a:spcPct val="100000"/>
                        </a:lnSpc>
                        <a:spcBef>
                          <a:spcPts val="0"/>
                        </a:spcBef>
                        <a:spcAft>
                          <a:spcPts val="0"/>
                        </a:spcAft>
                        <a:buClrTx/>
                        <a:buSzTx/>
                        <a:buFont typeface="Arial" panose="020B0604020202020204" pitchFamily="34" charset="0"/>
                        <a:buChar char="•"/>
                      </a:pPr>
                      <a:r>
                        <a:rPr lang="en-GB" sz="1000" b="0" i="0" u="none" strike="noStrike" kern="1200" noProof="0" dirty="0">
                          <a:solidFill>
                            <a:schemeClr val="dk1"/>
                          </a:solidFill>
                          <a:effectLst/>
                          <a:latin typeface="+mn-lt"/>
                        </a:rPr>
                        <a:t>The number/proportion of patients with the following FIT results who received a non-colonoscopy investigation (eg colon capsule endoscopy (CCE) or a CT colonography): &lt;10ug/g, 10-100 ug/g, &gt;100ug/g</a:t>
                      </a:r>
                    </a:p>
                    <a:p>
                      <a:pPr marL="0" marR="0" lvl="0" indent="0" algn="l">
                        <a:lnSpc>
                          <a:spcPct val="100000"/>
                        </a:lnSpc>
                        <a:spcBef>
                          <a:spcPts val="0"/>
                        </a:spcBef>
                        <a:spcAft>
                          <a:spcPts val="0"/>
                        </a:spcAft>
                        <a:buClrTx/>
                        <a:buSzTx/>
                        <a:buNone/>
                      </a:pPr>
                      <a:endParaRPr lang="en-GB" sz="1000" b="0" i="0" u="none" strike="noStrike" kern="1200" noProof="0" dirty="0">
                        <a:solidFill>
                          <a:schemeClr val="dk1"/>
                        </a:solidFill>
                        <a:effectLs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59937"/>
                  </a:ext>
                </a:extLst>
              </a:tr>
              <a:tr h="19551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GB" sz="1000" b="1" i="0" kern="1200" dirty="0">
                          <a:solidFill>
                            <a:schemeClr val="dk1"/>
                          </a:solidFill>
                          <a:effectLst/>
                          <a:latin typeface="+mn-lt"/>
                          <a:ea typeface="+mn-ea"/>
                          <a:cs typeface="+mn-cs"/>
                        </a:rPr>
                        <a:t>Innovation: National and local projects</a:t>
                      </a:r>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kern="1200" dirty="0">
                          <a:solidFill>
                            <a:schemeClr val="dk1"/>
                          </a:solidFill>
                          <a:effectLst/>
                          <a:latin typeface="+mn-lt"/>
                          <a:ea typeface="+mn-ea"/>
                          <a:cs typeface="+mn-cs"/>
                        </a:rPr>
                        <a:t>Support the testing and adoption of innovations to improve cancer diagnostics.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noProof="0" dirty="0">
                          <a:effectLst/>
                        </a:rPr>
                        <a:t>Number of participants recruited to GRAIL trials</a:t>
                      </a:r>
                    </a:p>
                    <a:p>
                      <a:pPr marL="171450" marR="0" lvl="0" indent="-171450" algn="l" defTabSz="914400">
                        <a:lnSpc>
                          <a:spcPct val="100000"/>
                        </a:lnSpc>
                        <a:spcBef>
                          <a:spcPts val="0"/>
                        </a:spcBef>
                        <a:spcAft>
                          <a:spcPts val="0"/>
                        </a:spcAft>
                        <a:buClrTx/>
                        <a:buSzTx/>
                        <a:buFont typeface="Arial" panose="020B0604020202020204" pitchFamily="34" charset="0"/>
                        <a:buChar char="•"/>
                        <a:tabLst/>
                        <a:defRPr/>
                      </a:pPr>
                      <a:r>
                        <a:rPr lang="en-GB" sz="1000" b="0" i="0" u="none" strike="noStrike" noProof="0" dirty="0">
                          <a:effectLst/>
                        </a:rPr>
                        <a:t>Delivery of local innovations vs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6652229"/>
                  </a:ext>
                </a:extLst>
              </a:tr>
            </a:tbl>
          </a:graphicData>
        </a:graphic>
      </p:graphicFrame>
      <p:pic>
        <p:nvPicPr>
          <p:cNvPr id="7" name="Picture 6" descr="Logo&#10;&#10;Description automatically generated">
            <a:extLst>
              <a:ext uri="{FF2B5EF4-FFF2-40B4-BE49-F238E27FC236}">
                <a16:creationId xmlns:a16="http://schemas.microsoft.com/office/drawing/2014/main" id="{892935E1-CC66-4A49-B6B0-0C75828A01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7586" y="28415"/>
            <a:ext cx="1611527" cy="848809"/>
          </a:xfrm>
          <a:prstGeom prst="rect">
            <a:avLst/>
          </a:prstGeom>
        </p:spPr>
      </p:pic>
    </p:spTree>
    <p:extLst>
      <p:ext uri="{BB962C8B-B14F-4D97-AF65-F5344CB8AC3E}">
        <p14:creationId xmlns:p14="http://schemas.microsoft.com/office/powerpoint/2010/main" val="3628023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E50BA6-3EE9-4CA8-8285-4A1942FC9076}"/>
              </a:ext>
            </a:extLst>
          </p:cNvPr>
          <p:cNvSpPr/>
          <p:nvPr/>
        </p:nvSpPr>
        <p:spPr bwMode="auto">
          <a:xfrm>
            <a:off x="719191" y="6349293"/>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ctr" defTabSz="889000" rtl="0" eaLnBrk="1" fontAlgn="base" latinLnBrk="0" hangingPunct="1"/>
            <a:r>
              <a:rPr kumimoji="0" lang="en-GB" sz="1050" b="0" i="0" u="none" strike="noStrike" cap="none" normalizeH="0" baseline="0" dirty="0">
                <a:solidFill>
                  <a:schemeClr val="bg1">
                    <a:lumMod val="65000"/>
                  </a:schemeClr>
                </a:solidFill>
                <a:effectLst/>
                <a:latin typeface="+mn-lt"/>
                <a:cs typeface="+mn-cs"/>
              </a:rPr>
              <a:t>Phase 3 response to COVID: system planning for cancer</a:t>
            </a:r>
          </a:p>
        </p:txBody>
      </p:sp>
      <p:sp>
        <p:nvSpPr>
          <p:cNvPr id="2" name="Title 1">
            <a:extLst>
              <a:ext uri="{FF2B5EF4-FFF2-40B4-BE49-F238E27FC236}">
                <a16:creationId xmlns:a16="http://schemas.microsoft.com/office/drawing/2014/main" id="{4562F8F8-4629-4705-9D5B-62326087BD15}"/>
              </a:ext>
            </a:extLst>
          </p:cNvPr>
          <p:cNvSpPr>
            <a:spLocks noGrp="1"/>
          </p:cNvSpPr>
          <p:nvPr>
            <p:ph type="title"/>
          </p:nvPr>
        </p:nvSpPr>
        <p:spPr>
          <a:xfrm>
            <a:off x="273000" y="312500"/>
            <a:ext cx="8100000" cy="1051970"/>
          </a:xfrm>
        </p:spPr>
        <p:txBody>
          <a:bodyPr/>
          <a:lstStyle/>
          <a:p>
            <a:r>
              <a:rPr lang="en-GB" sz="2000" dirty="0">
                <a:solidFill>
                  <a:srgbClr val="0072C6"/>
                </a:solidFill>
              </a:rPr>
              <a:t>Summary: Treatments and personalised care</a:t>
            </a:r>
            <a:endParaRPr lang="en-GB" sz="2000" b="0" dirty="0">
              <a:solidFill>
                <a:srgbClr val="0072C6"/>
              </a:solidFill>
              <a:cs typeface="Arial"/>
            </a:endParaRPr>
          </a:p>
        </p:txBody>
      </p:sp>
      <p:sp>
        <p:nvSpPr>
          <p:cNvPr id="5" name="Rectangle 4">
            <a:extLst>
              <a:ext uri="{FF2B5EF4-FFF2-40B4-BE49-F238E27FC236}">
                <a16:creationId xmlns:a16="http://schemas.microsoft.com/office/drawing/2014/main" id="{708B136A-C331-4ED8-B90B-A4EDE12200D6}"/>
              </a:ext>
            </a:extLst>
          </p:cNvPr>
          <p:cNvSpPr/>
          <p:nvPr/>
        </p:nvSpPr>
        <p:spPr bwMode="auto">
          <a:xfrm>
            <a:off x="657547" y="6358794"/>
            <a:ext cx="3647326" cy="31849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marL="0" marR="0" indent="0" algn="l" defTabSz="889000" rtl="0" eaLnBrk="1" fontAlgn="base" latinLnBrk="0" hangingPunct="1"/>
            <a:r>
              <a:rPr lang="en-GB" sz="1050" dirty="0">
                <a:solidFill>
                  <a:schemeClr val="bg1">
                    <a:lumMod val="65000"/>
                  </a:schemeClr>
                </a:solidFill>
              </a:rPr>
              <a:t>2022/23</a:t>
            </a:r>
            <a:r>
              <a:rPr kumimoji="0" lang="en-GB" sz="1050" b="0" i="0" u="none" strike="noStrike" cap="none" normalizeH="0" baseline="0" dirty="0">
                <a:solidFill>
                  <a:schemeClr val="bg1">
                    <a:lumMod val="65000"/>
                  </a:schemeClr>
                </a:solidFill>
                <a:effectLst/>
                <a:latin typeface="+mn-lt"/>
                <a:cs typeface="+mn-cs"/>
              </a:rPr>
              <a:t> system planning for cancer</a:t>
            </a:r>
          </a:p>
        </p:txBody>
      </p:sp>
      <p:graphicFrame>
        <p:nvGraphicFramePr>
          <p:cNvPr id="6" name="Table 4">
            <a:extLst>
              <a:ext uri="{FF2B5EF4-FFF2-40B4-BE49-F238E27FC236}">
                <a16:creationId xmlns:a16="http://schemas.microsoft.com/office/drawing/2014/main" id="{5A17DEAE-0983-4685-BF30-FD495BEB3F1F}"/>
              </a:ext>
            </a:extLst>
          </p:cNvPr>
          <p:cNvGraphicFramePr>
            <a:graphicFrameLocks noGrp="1"/>
          </p:cNvGraphicFramePr>
          <p:nvPr>
            <p:extLst>
              <p:ext uri="{D42A27DB-BD31-4B8C-83A1-F6EECF244321}">
                <p14:modId xmlns:p14="http://schemas.microsoft.com/office/powerpoint/2010/main" val="703148079"/>
              </p:ext>
            </p:extLst>
          </p:nvPr>
        </p:nvGraphicFramePr>
        <p:xfrm>
          <a:off x="273000" y="1253447"/>
          <a:ext cx="9360000" cy="4703470"/>
        </p:xfrm>
        <a:graphic>
          <a:graphicData uri="http://schemas.openxmlformats.org/drawingml/2006/table">
            <a:tbl>
              <a:tblPr firstRow="1" bandRow="1">
                <a:tableStyleId>{00A15C55-8517-42AA-B614-E9B94910E393}</a:tableStyleId>
              </a:tblPr>
              <a:tblGrid>
                <a:gridCol w="1204968">
                  <a:extLst>
                    <a:ext uri="{9D8B030D-6E8A-4147-A177-3AD203B41FA5}">
                      <a16:colId xmlns:a16="http://schemas.microsoft.com/office/drawing/2014/main" val="3237146613"/>
                    </a:ext>
                  </a:extLst>
                </a:gridCol>
                <a:gridCol w="1566237">
                  <a:extLst>
                    <a:ext uri="{9D8B030D-6E8A-4147-A177-3AD203B41FA5}">
                      <a16:colId xmlns:a16="http://schemas.microsoft.com/office/drawing/2014/main" val="129572176"/>
                    </a:ext>
                  </a:extLst>
                </a:gridCol>
                <a:gridCol w="2442195">
                  <a:extLst>
                    <a:ext uri="{9D8B030D-6E8A-4147-A177-3AD203B41FA5}">
                      <a16:colId xmlns:a16="http://schemas.microsoft.com/office/drawing/2014/main" val="830991576"/>
                    </a:ext>
                  </a:extLst>
                </a:gridCol>
                <a:gridCol w="4146600">
                  <a:extLst>
                    <a:ext uri="{9D8B030D-6E8A-4147-A177-3AD203B41FA5}">
                      <a16:colId xmlns:a16="http://schemas.microsoft.com/office/drawing/2014/main" val="926979610"/>
                    </a:ext>
                  </a:extLst>
                </a:gridCol>
              </a:tblGrid>
              <a:tr h="3441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Workstream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Delivery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400">
                        <a:lnSpc>
                          <a:spcPct val="100000"/>
                        </a:lnSpc>
                        <a:spcBef>
                          <a:spcPts val="0"/>
                        </a:spcBef>
                        <a:spcAft>
                          <a:spcPts val="0"/>
                        </a:spcAft>
                        <a:buNone/>
                        <a:tabLst/>
                        <a:defRPr/>
                      </a:pPr>
                      <a:r>
                        <a:rPr lang="en-GB" sz="1200" dirty="0"/>
                        <a:t>Deliverables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a:lnSpc>
                          <a:spcPct val="100000"/>
                        </a:lnSpc>
                        <a:spcBef>
                          <a:spcPts val="0"/>
                        </a:spcBef>
                        <a:spcAft>
                          <a:spcPts val="0"/>
                        </a:spcAft>
                        <a:buNone/>
                        <a:tabLst/>
                        <a:defRPr/>
                      </a:pPr>
                      <a:r>
                        <a:rPr lang="en-GB" sz="1200" dirty="0"/>
                        <a:t>Success Metrics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9744629"/>
                  </a:ext>
                </a:extLst>
              </a:tr>
              <a:tr h="183550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t>Treatments and Personalised care</a:t>
                      </a:r>
                    </a:p>
                    <a:p>
                      <a:pPr marL="0" marR="0" lvl="0" indent="0" algn="l">
                        <a:lnSpc>
                          <a:spcPct val="100000"/>
                        </a:lnSpc>
                        <a:spcBef>
                          <a:spcPts val="0"/>
                        </a:spcBef>
                        <a:spcAft>
                          <a:spcPts val="0"/>
                        </a:spcAft>
                        <a:buClrTx/>
                        <a:buSzTx/>
                        <a:buFontTx/>
                        <a:buNone/>
                      </a:pPr>
                      <a:endParaRPr lang="en-GB" sz="1000" b="1" i="0" dirty="0">
                        <a:solidFill>
                          <a:schemeClr val="tx1"/>
                        </a:solidFill>
                      </a:endParaRPr>
                    </a:p>
                    <a:p>
                      <a:pPr marL="0" marR="0" lvl="0" indent="0" algn="l">
                        <a:lnSpc>
                          <a:spcPct val="100000"/>
                        </a:lnSpc>
                        <a:spcBef>
                          <a:spcPts val="0"/>
                        </a:spcBef>
                        <a:spcAft>
                          <a:spcPts val="0"/>
                        </a:spcAft>
                        <a:buNone/>
                      </a:pPr>
                      <a:r>
                        <a:rPr lang="en-GB" sz="1000" b="1" i="0" u="none" strike="noStrike" noProof="0" dirty="0">
                          <a:solidFill>
                            <a:schemeClr val="tx1"/>
                          </a:solidFill>
                          <a:latin typeface="Arial"/>
                        </a:rPr>
                        <a:t>National aim</a:t>
                      </a:r>
                      <a:r>
                        <a:rPr lang="en-GB" sz="1000" b="0" i="0" u="none" strike="noStrike" noProof="0" dirty="0">
                          <a:solidFill>
                            <a:schemeClr val="tx1"/>
                          </a:solidFill>
                          <a:latin typeface="Arial"/>
                        </a:rPr>
                        <a:t>: to continue to make progress in delivering improvements in survival to support delivery of the LTP ambitions</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t>Treatments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latinLnBrk="0" hangingPunct="1">
                        <a:lnSpc>
                          <a:spcPct val="100000"/>
                        </a:lnSpc>
                        <a:spcBef>
                          <a:spcPts val="0"/>
                        </a:spcBef>
                        <a:spcAft>
                          <a:spcPts val="0"/>
                        </a:spcAft>
                        <a:buFont typeface="Arial" panose="020B0604020202020204" pitchFamily="34" charset="0"/>
                        <a:buNone/>
                      </a:pPr>
                      <a:r>
                        <a:rPr lang="en-GB" sz="1000" b="0" i="0" u="none" strike="noStrike" noProof="0" dirty="0">
                          <a:solidFill>
                            <a:schemeClr val="tx1"/>
                          </a:solidFill>
                          <a:latin typeface="+mn-lt"/>
                        </a:rPr>
                        <a:t>Reduce variation across the cancer treatment pathway.</a:t>
                      </a:r>
                      <a:endParaRPr lang="en-GB" sz="1000" b="0" i="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GB" sz="1000" b="0" dirty="0">
                          <a:latin typeface="+mn-lt"/>
                        </a:rPr>
                        <a:t>Proportion of patients with NSCLC (stages I/II, PS 0-2) receiving radical-intent treatment </a:t>
                      </a:r>
                      <a:r>
                        <a:rPr lang="en-GB" sz="1000" b="0" i="0" kern="1200" dirty="0">
                          <a:solidFill>
                            <a:schemeClr val="dk1"/>
                          </a:solidFill>
                          <a:effectLst/>
                          <a:latin typeface="+mn-lt"/>
                          <a:ea typeface="+mn-ea"/>
                          <a:cs typeface="+mn-cs"/>
                        </a:rPr>
                        <a:t> </a:t>
                      </a:r>
                      <a:endParaRPr lang="en-GB" sz="1000" b="0" dirty="0">
                        <a:latin typeface="+mn-lt"/>
                      </a:endParaRPr>
                    </a:p>
                    <a:p>
                      <a:pPr marL="171450" marR="0" lvl="0" indent="-171450" algn="l">
                        <a:lnSpc>
                          <a:spcPct val="100000"/>
                        </a:lnSpc>
                        <a:spcBef>
                          <a:spcPts val="0"/>
                        </a:spcBef>
                        <a:spcAft>
                          <a:spcPts val="0"/>
                        </a:spcAft>
                        <a:buClrTx/>
                        <a:buSzTx/>
                        <a:buFont typeface="Arial"/>
                        <a:buChar char="•"/>
                      </a:pPr>
                      <a:r>
                        <a:rPr lang="en-GB" sz="1000" b="0" i="0" kern="1200" dirty="0">
                          <a:solidFill>
                            <a:schemeClr val="dk1"/>
                          </a:solidFill>
                          <a:effectLst/>
                          <a:latin typeface="+mn-lt"/>
                          <a:ea typeface="+mn-ea"/>
                          <a:cs typeface="+mn-cs"/>
                        </a:rPr>
                        <a:t>Surgical resection rate for patients with NSCLC</a:t>
                      </a:r>
                    </a:p>
                    <a:p>
                      <a:pPr marL="171450" marR="0" lvl="0" indent="-171450" algn="l">
                        <a:lnSpc>
                          <a:spcPct val="100000"/>
                        </a:lnSpc>
                        <a:spcBef>
                          <a:spcPts val="0"/>
                        </a:spcBef>
                        <a:spcAft>
                          <a:spcPts val="0"/>
                        </a:spcAft>
                        <a:buClrTx/>
                        <a:buSzTx/>
                        <a:buFont typeface="Arial"/>
                        <a:buChar char="•"/>
                      </a:pPr>
                      <a:r>
                        <a:rPr lang="en-GB" sz="1000" b="0" i="0" kern="1200" dirty="0">
                          <a:solidFill>
                            <a:schemeClr val="dk1"/>
                          </a:solidFill>
                          <a:effectLst/>
                          <a:latin typeface="+mn-lt"/>
                          <a:ea typeface="+mn-ea"/>
                          <a:cs typeface="+mn-cs"/>
                        </a:rPr>
                        <a:t>Proportion of patients with NSCLC (stage IIIB/IV, PS 0-1) receiving chemotherapy</a:t>
                      </a:r>
                    </a:p>
                    <a:p>
                      <a:pPr marL="171450" marR="0" lvl="0" indent="-171450" algn="l">
                        <a:lnSpc>
                          <a:spcPct val="100000"/>
                        </a:lnSpc>
                        <a:spcBef>
                          <a:spcPts val="0"/>
                        </a:spcBef>
                        <a:spcAft>
                          <a:spcPts val="0"/>
                        </a:spcAft>
                        <a:buClrTx/>
                        <a:buSzTx/>
                        <a:buFont typeface="Arial"/>
                        <a:buChar char="•"/>
                      </a:pPr>
                      <a:r>
                        <a:rPr lang="en-GB" sz="1000" b="0" i="0" kern="1200" dirty="0">
                          <a:solidFill>
                            <a:schemeClr val="dk1"/>
                          </a:solidFill>
                          <a:effectLst/>
                          <a:latin typeface="+mn-lt"/>
                          <a:ea typeface="+mn-ea"/>
                          <a:cs typeface="+mn-cs"/>
                        </a:rPr>
                        <a:t>Proportion of SCLC patients receiving chemotherapy</a:t>
                      </a:r>
                    </a:p>
                    <a:p>
                      <a:pPr marL="171450" marR="0" lvl="0" indent="-171450" algn="l">
                        <a:lnSpc>
                          <a:spcPct val="100000"/>
                        </a:lnSpc>
                        <a:spcBef>
                          <a:spcPts val="0"/>
                        </a:spcBef>
                        <a:spcAft>
                          <a:spcPts val="0"/>
                        </a:spcAft>
                        <a:buClrTx/>
                        <a:buSzTx/>
                        <a:buFont typeface="Arial"/>
                        <a:buChar char="•"/>
                      </a:pPr>
                      <a:r>
                        <a:rPr lang="en-GB" sz="1000" b="0" i="0" kern="1200" dirty="0">
                          <a:solidFill>
                            <a:schemeClr val="dk1"/>
                          </a:solidFill>
                          <a:effectLst/>
                          <a:latin typeface="+mn-lt"/>
                          <a:ea typeface="+mn-ea"/>
                          <a:cs typeface="+mn-cs"/>
                        </a:rPr>
                        <a:t>Day which radical intent treatment commences on NOLCP pathway</a:t>
                      </a:r>
                    </a:p>
                    <a:p>
                      <a:pPr marL="171450" marR="0" lvl="0" indent="-171450" algn="l" rtl="0" eaLnBrk="1" fontAlgn="auto" latinLnBrk="0" hangingPunct="1">
                        <a:lnSpc>
                          <a:spcPct val="100000"/>
                        </a:lnSpc>
                        <a:spcBef>
                          <a:spcPts val="0"/>
                        </a:spcBef>
                        <a:spcAft>
                          <a:spcPts val="0"/>
                        </a:spcAft>
                        <a:buClrTx/>
                        <a:buSzTx/>
                        <a:buFont typeface="Arial"/>
                        <a:buChar char="•"/>
                      </a:pPr>
                      <a:r>
                        <a:rPr lang="en-GB" sz="1000" kern="1200" dirty="0">
                          <a:solidFill>
                            <a:schemeClr val="dk1"/>
                          </a:solidFill>
                          <a:effectLst/>
                          <a:latin typeface="+mn-lt"/>
                          <a:ea typeface="+mn-ea"/>
                          <a:cs typeface="+mn-cs"/>
                        </a:rPr>
                        <a:t>Day which thermoblation/radiotherapy treatment commences after the decision to treat on NOLCP pathway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1265034"/>
                  </a:ext>
                </a:extLst>
              </a:tr>
              <a:tr h="879511">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t>Quality Of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Promote Cancer Quality of Life Survey to improve completion rates.</a:t>
                      </a: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Development plans for two Quality of Life priority areas.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a:lnSpc>
                          <a:spcPct val="100000"/>
                        </a:lnSpc>
                        <a:spcBef>
                          <a:spcPts val="0"/>
                        </a:spcBef>
                        <a:spcAft>
                          <a:spcPts val="0"/>
                        </a:spcAft>
                        <a:buClrTx/>
                        <a:buSzTx/>
                        <a:buFont typeface="Arial" panose="020B0604020202020204" pitchFamily="34" charset="0"/>
                        <a:buNone/>
                        <a:tabLst/>
                        <a:defRPr/>
                      </a:pPr>
                      <a:r>
                        <a:rPr lang="en-GB" sz="1000" kern="1200" dirty="0">
                          <a:solidFill>
                            <a:schemeClr val="tx1"/>
                          </a:solidFill>
                          <a:effectLst/>
                          <a:latin typeface="+mn-lt"/>
                          <a:ea typeface="+mn-ea"/>
                          <a:cs typeface="+mn-cs"/>
                        </a:rPr>
                        <a:t>Percentage of patient responses to the QoL survey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4139248"/>
                  </a:ext>
                </a:extLst>
              </a:tr>
              <a:tr h="1644303">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000" b="1" i="0" kern="1200" dirty="0">
                          <a:solidFill>
                            <a:schemeClr val="dk1"/>
                          </a:solidFill>
                          <a:effectLst/>
                          <a:latin typeface="+mn-lt"/>
                          <a:ea typeface="+mn-ea"/>
                          <a:cs typeface="+mn-cs"/>
                        </a:rPr>
                        <a:t>Personalised Care </a:t>
                      </a:r>
                      <a:endParaRPr lang="en-GB" sz="10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Stratified follow up pathways in place for breast, prostate, colorectal and one other cancer by Q1.</a:t>
                      </a: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kern="1200" dirty="0">
                          <a:solidFill>
                            <a:schemeClr val="dk1"/>
                          </a:solidFill>
                          <a:effectLst/>
                          <a:latin typeface="+mn-lt"/>
                          <a:ea typeface="+mn-ea"/>
                          <a:cs typeface="+mn-cs"/>
                        </a:rPr>
                        <a:t>Roll out stratified follow up for two further cancers by 2023.</a:t>
                      </a: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r>
                        <a:rPr lang="en-GB" sz="1000" b="0" i="0" u="none" strike="noStrike" noProof="0" dirty="0">
                          <a:solidFill>
                            <a:srgbClr val="000000"/>
                          </a:solidFill>
                          <a:effectLst/>
                          <a:latin typeface="+mn-lt"/>
                        </a:rPr>
                        <a:t>Ensure four main personalised care interventions are available for all cancer patients.</a:t>
                      </a: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2" indent="-171450" algn="l" rtl="0" eaLnBrk="1" fontAlgn="auto" latinLnBrk="0" hangingPunct="1">
                        <a:buClr>
                          <a:srgbClr val="000000"/>
                        </a:buClr>
                        <a:buSzTx/>
                        <a:buFont typeface="Arial" panose="020B0604020202020204" pitchFamily="34" charset="0"/>
                        <a:buChar char="•"/>
                      </a:pPr>
                      <a:r>
                        <a:rPr lang="en-US" sz="1000" b="0" i="0" u="none" strike="noStrike" kern="1200" noProof="0" dirty="0">
                          <a:effectLst/>
                          <a:latin typeface="Arial"/>
                        </a:rPr>
                        <a:t>Percentage of trusts with live PSFU pathways vs plan</a:t>
                      </a:r>
                    </a:p>
                    <a:p>
                      <a:pPr marL="171450" marR="0" lvl="2"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000" kern="1200" dirty="0">
                          <a:solidFill>
                            <a:schemeClr val="tx1"/>
                          </a:solidFill>
                          <a:effectLst/>
                          <a:latin typeface="+mn-lt"/>
                          <a:ea typeface="+mn-ea"/>
                          <a:cs typeface="+mn-cs"/>
                        </a:rPr>
                        <a:t>Percentage and actual number of patients offered HNA, PCSP, EOTS</a:t>
                      </a:r>
                    </a:p>
                    <a:p>
                      <a:pPr marL="0" marR="0" lvl="2" indent="0" algn="l" rtl="0" eaLnBrk="1" fontAlgn="auto" latinLnBrk="0" hangingPunct="1">
                        <a:buClr>
                          <a:srgbClr val="000000"/>
                        </a:buClr>
                        <a:buSzTx/>
                        <a:buFont typeface="Arial,Sans-Serif" panose="020B0604020202020204" pitchFamily="34" charset="0"/>
                        <a:buNone/>
                      </a:pPr>
                      <a:endParaRPr lang="en-US" sz="1000" b="0" i="0" u="none" strike="noStrike" kern="1200" noProof="0" dirty="0">
                        <a:effectLst/>
                      </a:endParaRPr>
                    </a:p>
                    <a:p>
                      <a:pPr marL="171450" marR="0" lvl="0" indent="-171450" algn="l" defTabSz="914400" rtl="0" eaLnBrk="1" latinLnBrk="0" hangingPunct="1">
                        <a:lnSpc>
                          <a:spcPct val="100000"/>
                        </a:lnSpc>
                        <a:spcBef>
                          <a:spcPts val="0"/>
                        </a:spcBef>
                        <a:spcAft>
                          <a:spcPts val="0"/>
                        </a:spcAft>
                        <a:buFont typeface="Arial" panose="020B0604020202020204" pitchFamily="34" charset="0"/>
                        <a:buChar char="•"/>
                      </a:pPr>
                      <a:endParaRPr lang="en-GB"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0800155"/>
                  </a:ext>
                </a:extLst>
              </a:tr>
            </a:tbl>
          </a:graphicData>
        </a:graphic>
      </p:graphicFrame>
      <p:pic>
        <p:nvPicPr>
          <p:cNvPr id="7" name="Picture 6" descr="Logo&#10;&#10;Description automatically generated">
            <a:extLst>
              <a:ext uri="{FF2B5EF4-FFF2-40B4-BE49-F238E27FC236}">
                <a16:creationId xmlns:a16="http://schemas.microsoft.com/office/drawing/2014/main" id="{0CFD3AB6-34AD-4F79-B8FA-702D4E6F0A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7586" y="28415"/>
            <a:ext cx="1611527" cy="848809"/>
          </a:xfrm>
          <a:prstGeom prst="rect">
            <a:avLst/>
          </a:prstGeom>
        </p:spPr>
      </p:pic>
    </p:spTree>
    <p:extLst>
      <p:ext uri="{BB962C8B-B14F-4D97-AF65-F5344CB8AC3E}">
        <p14:creationId xmlns:p14="http://schemas.microsoft.com/office/powerpoint/2010/main" val="392326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22551638-841D-4897-82DB-00F14E16E4F1}"/>
              </a:ext>
            </a:extLst>
          </p:cNvPr>
          <p:cNvSpPr txBox="1"/>
          <p:nvPr/>
        </p:nvSpPr>
        <p:spPr>
          <a:xfrm>
            <a:off x="669383" y="3810024"/>
            <a:ext cx="3854748" cy="21352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74295" tIns="37148" rIns="74295" bIns="37148" rtlCol="0" anchor="t">
            <a:spAutoFit/>
          </a:bodyPr>
          <a:lstStyle/>
          <a:p>
            <a:endParaRPr lang="en-GB" sz="900" b="1" dirty="0">
              <a:solidFill>
                <a:srgbClr val="005EB8"/>
              </a:solidFill>
              <a:latin typeface="Arial" panose="020B0604020202020204" pitchFamily="34" charset="0"/>
              <a:ea typeface="+mj-ea"/>
              <a:cs typeface="Arial" panose="020B0604020202020204" pitchFamily="34" charset="0"/>
            </a:endParaRPr>
          </a:p>
        </p:txBody>
      </p:sp>
      <p:sp>
        <p:nvSpPr>
          <p:cNvPr id="4" name="Footer Placeholder 3"/>
          <p:cNvSpPr>
            <a:spLocks noGrp="1"/>
          </p:cNvSpPr>
          <p:nvPr>
            <p:ph type="ftr" sz="quarter" idx="3"/>
          </p:nvPr>
        </p:nvSpPr>
        <p:spPr>
          <a:xfrm>
            <a:off x="1722108" y="5717204"/>
            <a:ext cx="4650071" cy="296664"/>
          </a:xfrm>
        </p:spPr>
        <p:txBody>
          <a:bodyPr/>
          <a:lstStyle/>
          <a:p>
            <a:pPr defTabSz="742950">
              <a:defRPr/>
            </a:pPr>
            <a:r>
              <a:rPr lang="en-GB" dirty="0">
                <a:solidFill>
                  <a:srgbClr val="0072CE">
                    <a:lumMod val="60000"/>
                    <a:lumOff val="40000"/>
                  </a:srgbClr>
                </a:solidFill>
                <a:latin typeface="Arial" panose="020B0604020202020204" pitchFamily="34" charset="0"/>
                <a:cs typeface="Arial" panose="020B0604020202020204" pitchFamily="34" charset="0"/>
              </a:rPr>
              <a:t>The Cancer Programme</a:t>
            </a:r>
            <a:endParaRPr lang="en-US" dirty="0">
              <a:solidFill>
                <a:srgbClr val="0072CE">
                  <a:lumMod val="60000"/>
                  <a:lumOff val="40000"/>
                </a:srgbClr>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03A28310-3C53-4BD2-AA1B-D0F0DF0E5640}"/>
              </a:ext>
            </a:extLst>
          </p:cNvPr>
          <p:cNvSpPr txBox="1">
            <a:spLocks/>
          </p:cNvSpPr>
          <p:nvPr/>
        </p:nvSpPr>
        <p:spPr>
          <a:xfrm>
            <a:off x="128823" y="151680"/>
            <a:ext cx="8444622" cy="560252"/>
          </a:xfrm>
          <a:prstGeom prst="rect">
            <a:avLst/>
          </a:prstGeom>
        </p:spPr>
        <p:txBody>
          <a:bodyPr lIns="74295" tIns="37148" rIns="74295" bIns="37148"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defRPr/>
            </a:pPr>
            <a:r>
              <a:rPr lang="en-GB" sz="2000" b="1" dirty="0">
                <a:latin typeface="Arial"/>
                <a:cs typeface="Arial"/>
              </a:rPr>
              <a:t>NHS Cancer Programme Delivery Principles</a:t>
            </a:r>
          </a:p>
        </p:txBody>
      </p:sp>
      <p:sp>
        <p:nvSpPr>
          <p:cNvPr id="5" name="Rectangle 4">
            <a:extLst>
              <a:ext uri="{FF2B5EF4-FFF2-40B4-BE49-F238E27FC236}">
                <a16:creationId xmlns:a16="http://schemas.microsoft.com/office/drawing/2014/main" id="{2BB374F5-8103-4358-B41D-F8263A767074}"/>
              </a:ext>
            </a:extLst>
          </p:cNvPr>
          <p:cNvSpPr/>
          <p:nvPr/>
        </p:nvSpPr>
        <p:spPr>
          <a:xfrm>
            <a:off x="189556" y="1034016"/>
            <a:ext cx="9628453" cy="281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0A0936D-E9E0-4417-A865-5CC8F9EE596D}"/>
              </a:ext>
            </a:extLst>
          </p:cNvPr>
          <p:cNvSpPr txBox="1"/>
          <p:nvPr/>
        </p:nvSpPr>
        <p:spPr>
          <a:xfrm>
            <a:off x="715125" y="1116761"/>
            <a:ext cx="4159533" cy="21352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74295" tIns="37148" rIns="74295" bIns="37148" rtlCol="0" anchor="t">
            <a:spAutoFit/>
          </a:bodyPr>
          <a:lstStyle/>
          <a:p>
            <a:r>
              <a:rPr lang="en-GB" sz="900" b="1" dirty="0">
                <a:solidFill>
                  <a:schemeClr val="accent1"/>
                </a:solidFill>
              </a:rPr>
              <a:t>Identifying, monitoring and reducing health inequalities</a:t>
            </a:r>
            <a:endParaRPr lang="en-GB" sz="900" b="1" dirty="0">
              <a:solidFill>
                <a:schemeClr val="accent1"/>
              </a:solidFill>
              <a:latin typeface="Arial"/>
              <a:ea typeface="+mj-ea"/>
              <a:cs typeface="Arial"/>
            </a:endParaRPr>
          </a:p>
        </p:txBody>
      </p:sp>
      <p:sp>
        <p:nvSpPr>
          <p:cNvPr id="10" name="Rectangle 9">
            <a:extLst>
              <a:ext uri="{FF2B5EF4-FFF2-40B4-BE49-F238E27FC236}">
                <a16:creationId xmlns:a16="http://schemas.microsoft.com/office/drawing/2014/main" id="{D37CBFD9-617B-42DE-917B-958439CD0298}"/>
              </a:ext>
            </a:extLst>
          </p:cNvPr>
          <p:cNvSpPr/>
          <p:nvPr/>
        </p:nvSpPr>
        <p:spPr>
          <a:xfrm>
            <a:off x="189556" y="3644271"/>
            <a:ext cx="9623246" cy="23744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9303" indent="-139303"/>
            <a:r>
              <a:rPr lang="en-GB" dirty="0">
                <a:ea typeface="ヒラギノ角ゴ Pro W3"/>
              </a:rPr>
              <a:t>It’s not currently possible to isolate the impact of our activity, however:</a:t>
            </a:r>
          </a:p>
          <a:p>
            <a:pPr marL="510778" lvl="1" indent="-139303"/>
            <a:r>
              <a:rPr lang="en-GB" dirty="0">
                <a:ea typeface="ヒラギノ角ゴ Pro W3"/>
              </a:rPr>
              <a:t>Overall cancer referrals continue to rise when campaign activity went live correlating with our campaign activity (when we may have expected a drop due to rising Covid-19 cases &amp; restrictions)</a:t>
            </a:r>
          </a:p>
          <a:p>
            <a:pPr marL="510778" lvl="1" indent="-139303"/>
            <a:r>
              <a:rPr lang="en-GB" dirty="0">
                <a:ea typeface="ヒラギノ角ゴ Pro W3"/>
              </a:rPr>
              <a:t>Increases can be seen in the key cancers that the campaign symptoms indicate (breast, gynaecological, lower GI and lung)</a:t>
            </a:r>
          </a:p>
        </p:txBody>
      </p:sp>
      <p:sp>
        <p:nvSpPr>
          <p:cNvPr id="17" name="Rectangle 16">
            <a:extLst>
              <a:ext uri="{FF2B5EF4-FFF2-40B4-BE49-F238E27FC236}">
                <a16:creationId xmlns:a16="http://schemas.microsoft.com/office/drawing/2014/main" id="{F50A2082-3742-460D-965E-25EA9D827858}"/>
              </a:ext>
            </a:extLst>
          </p:cNvPr>
          <p:cNvSpPr/>
          <p:nvPr/>
        </p:nvSpPr>
        <p:spPr>
          <a:xfrm>
            <a:off x="5174064" y="1115202"/>
            <a:ext cx="4590257" cy="369332"/>
          </a:xfrm>
          <a:prstGeom prst="rect">
            <a:avLst/>
          </a:prstGeom>
        </p:spPr>
        <p:txBody>
          <a:bodyPr wrap="square">
            <a:spAutoFit/>
          </a:bodyPr>
          <a:lstStyle/>
          <a:p>
            <a:pPr>
              <a:defRPr/>
            </a:pPr>
            <a:r>
              <a:rPr lang="en-GB" sz="900" b="1" dirty="0">
                <a:solidFill>
                  <a:srgbClr val="005EB8"/>
                </a:solidFill>
                <a:cs typeface="Arial"/>
              </a:rPr>
              <a:t>Understanding and improving experience of care by embedding patient, carer and public voices in policy and service development and delivery</a:t>
            </a:r>
          </a:p>
        </p:txBody>
      </p:sp>
      <p:sp>
        <p:nvSpPr>
          <p:cNvPr id="24" name="Oval 23">
            <a:extLst>
              <a:ext uri="{FF2B5EF4-FFF2-40B4-BE49-F238E27FC236}">
                <a16:creationId xmlns:a16="http://schemas.microsoft.com/office/drawing/2014/main" id="{74D1EFA4-1488-4148-9AFF-73EAF109DB7B}"/>
              </a:ext>
            </a:extLst>
          </p:cNvPr>
          <p:cNvSpPr/>
          <p:nvPr/>
        </p:nvSpPr>
        <p:spPr>
          <a:xfrm>
            <a:off x="328093" y="1070320"/>
            <a:ext cx="245571" cy="2269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cxnSp>
        <p:nvCxnSpPr>
          <p:cNvPr id="25" name="Straight Connector 24">
            <a:extLst>
              <a:ext uri="{FF2B5EF4-FFF2-40B4-BE49-F238E27FC236}">
                <a16:creationId xmlns:a16="http://schemas.microsoft.com/office/drawing/2014/main" id="{4C8D17FC-194D-4007-83D1-60A5B2E4F08F}"/>
              </a:ext>
            </a:extLst>
          </p:cNvPr>
          <p:cNvCxnSpPr>
            <a:cxnSpLocks/>
          </p:cNvCxnSpPr>
          <p:nvPr/>
        </p:nvCxnSpPr>
        <p:spPr>
          <a:xfrm>
            <a:off x="4865876" y="3477927"/>
            <a:ext cx="8781" cy="2446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FC43FE0-4829-4898-80B7-2D04754D8F8F}"/>
              </a:ext>
            </a:extLst>
          </p:cNvPr>
          <p:cNvCxnSpPr>
            <a:cxnSpLocks/>
          </p:cNvCxnSpPr>
          <p:nvPr/>
        </p:nvCxnSpPr>
        <p:spPr>
          <a:xfrm flipH="1">
            <a:off x="4865876" y="1034016"/>
            <a:ext cx="8582" cy="2538169"/>
          </a:xfrm>
          <a:prstGeom prst="line">
            <a:avLst/>
          </a:prstGeom>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E436154-0252-4844-AD14-E58E0A4B9091}"/>
              </a:ext>
            </a:extLst>
          </p:cNvPr>
          <p:cNvSpPr/>
          <p:nvPr/>
        </p:nvSpPr>
        <p:spPr>
          <a:xfrm>
            <a:off x="570589" y="3675510"/>
            <a:ext cx="3935978" cy="230832"/>
          </a:xfrm>
          <a:prstGeom prst="rect">
            <a:avLst/>
          </a:prstGeom>
          <a:noFill/>
        </p:spPr>
        <p:txBody>
          <a:bodyPr wrap="square">
            <a:spAutoFit/>
          </a:bodyPr>
          <a:lstStyle/>
          <a:p>
            <a:pPr>
              <a:defRPr/>
            </a:pPr>
            <a:r>
              <a:rPr lang="en-GB" sz="900" b="1" dirty="0">
                <a:solidFill>
                  <a:srgbClr val="005EB8"/>
                </a:solidFill>
                <a:cs typeface="Arial"/>
              </a:rPr>
              <a:t>Working in partnership to maintain the cancer workforce</a:t>
            </a:r>
          </a:p>
        </p:txBody>
      </p:sp>
      <p:sp>
        <p:nvSpPr>
          <p:cNvPr id="47" name="TextBox 46">
            <a:extLst>
              <a:ext uri="{FF2B5EF4-FFF2-40B4-BE49-F238E27FC236}">
                <a16:creationId xmlns:a16="http://schemas.microsoft.com/office/drawing/2014/main" id="{642F0119-2A9A-4960-8A04-DD41EE99942F}"/>
              </a:ext>
            </a:extLst>
          </p:cNvPr>
          <p:cNvSpPr txBox="1"/>
          <p:nvPr/>
        </p:nvSpPr>
        <p:spPr>
          <a:xfrm>
            <a:off x="5306052" y="3694071"/>
            <a:ext cx="4327873" cy="21352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4295" tIns="37148" rIns="74295" bIns="37148" rtlCol="0" anchor="t">
            <a:spAutoFit/>
          </a:bodyPr>
          <a:lstStyle/>
          <a:p>
            <a:r>
              <a:rPr lang="en-GB" sz="900" b="1" dirty="0">
                <a:solidFill>
                  <a:srgbClr val="005EB8"/>
                </a:solidFill>
              </a:rPr>
              <a:t>Taking a data-driven approach to transforming cancer outcomes</a:t>
            </a:r>
          </a:p>
        </p:txBody>
      </p:sp>
      <p:sp>
        <p:nvSpPr>
          <p:cNvPr id="31" name="Oval 30">
            <a:extLst>
              <a:ext uri="{FF2B5EF4-FFF2-40B4-BE49-F238E27FC236}">
                <a16:creationId xmlns:a16="http://schemas.microsoft.com/office/drawing/2014/main" id="{07E21ACE-2756-4CD6-B6F4-4A5FEF7588B4}"/>
              </a:ext>
            </a:extLst>
          </p:cNvPr>
          <p:cNvSpPr/>
          <p:nvPr/>
        </p:nvSpPr>
        <p:spPr>
          <a:xfrm>
            <a:off x="4953751" y="1179596"/>
            <a:ext cx="231030" cy="233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33" name="Oval 32">
            <a:extLst>
              <a:ext uri="{FF2B5EF4-FFF2-40B4-BE49-F238E27FC236}">
                <a16:creationId xmlns:a16="http://schemas.microsoft.com/office/drawing/2014/main" id="{F8269105-A8C6-42CB-BCE2-F3880A1CF27F}"/>
              </a:ext>
            </a:extLst>
          </p:cNvPr>
          <p:cNvSpPr/>
          <p:nvPr/>
        </p:nvSpPr>
        <p:spPr>
          <a:xfrm>
            <a:off x="260714" y="3665009"/>
            <a:ext cx="245571" cy="2269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35" name="Oval 34">
            <a:extLst>
              <a:ext uri="{FF2B5EF4-FFF2-40B4-BE49-F238E27FC236}">
                <a16:creationId xmlns:a16="http://schemas.microsoft.com/office/drawing/2014/main" id="{3F68CE7F-62AA-439F-90F0-05E0890C94E6}"/>
              </a:ext>
            </a:extLst>
          </p:cNvPr>
          <p:cNvSpPr/>
          <p:nvPr/>
        </p:nvSpPr>
        <p:spPr>
          <a:xfrm>
            <a:off x="4961785" y="3682856"/>
            <a:ext cx="245571" cy="2269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graphicFrame>
        <p:nvGraphicFramePr>
          <p:cNvPr id="37" name="Table 36">
            <a:extLst>
              <a:ext uri="{FF2B5EF4-FFF2-40B4-BE49-F238E27FC236}">
                <a16:creationId xmlns:a16="http://schemas.microsoft.com/office/drawing/2014/main" id="{1B040248-8001-4506-9141-ECE0312F5BB9}"/>
              </a:ext>
            </a:extLst>
          </p:cNvPr>
          <p:cNvGraphicFramePr>
            <a:graphicFrameLocks noGrp="1"/>
          </p:cNvGraphicFramePr>
          <p:nvPr>
            <p:extLst>
              <p:ext uri="{D42A27DB-BD31-4B8C-83A1-F6EECF244321}">
                <p14:modId xmlns:p14="http://schemas.microsoft.com/office/powerpoint/2010/main" val="1257922946"/>
              </p:ext>
            </p:extLst>
          </p:nvPr>
        </p:nvGraphicFramePr>
        <p:xfrm>
          <a:off x="4934993" y="1505158"/>
          <a:ext cx="4831878" cy="1919288"/>
        </p:xfrm>
        <a:graphic>
          <a:graphicData uri="http://schemas.openxmlformats.org/drawingml/2006/table">
            <a:tbl>
              <a:tblPr firstRow="1" bandRow="1">
                <a:tableStyleId>{00A15C55-8517-42AA-B614-E9B94910E393}</a:tableStyleId>
              </a:tblPr>
              <a:tblGrid>
                <a:gridCol w="4831878">
                  <a:extLst>
                    <a:ext uri="{9D8B030D-6E8A-4147-A177-3AD203B41FA5}">
                      <a16:colId xmlns:a16="http://schemas.microsoft.com/office/drawing/2014/main" val="4266069003"/>
                    </a:ext>
                  </a:extLst>
                </a:gridCol>
              </a:tblGrid>
              <a:tr h="445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dk1"/>
                          </a:solidFill>
                          <a:effectLst/>
                          <a:latin typeface="+mn-lt"/>
                          <a:ea typeface="+mn-ea"/>
                          <a:cs typeface="+mn-cs"/>
                        </a:rPr>
                        <a:t>Background</a:t>
                      </a:r>
                    </a:p>
                    <a:p>
                      <a:pPr marL="0" marR="0" lvl="0" indent="0" algn="l" rtl="0" eaLnBrk="1" fontAlgn="auto" latinLnBrk="0" hangingPunct="1">
                        <a:lnSpc>
                          <a:spcPct val="100000"/>
                        </a:lnSpc>
                        <a:spcBef>
                          <a:spcPts val="0"/>
                        </a:spcBef>
                        <a:spcAft>
                          <a:spcPts val="0"/>
                        </a:spcAft>
                        <a:buClrTx/>
                        <a:buSzTx/>
                        <a:buFontTx/>
                        <a:buNone/>
                      </a:pPr>
                      <a:r>
                        <a:rPr lang="en-GB" sz="800" b="0" i="0" kern="1200" dirty="0">
                          <a:solidFill>
                            <a:schemeClr val="dk1"/>
                          </a:solidFill>
                          <a:effectLst/>
                          <a:latin typeface="+mn-lt"/>
                          <a:ea typeface="+mn-ea"/>
                          <a:cs typeface="+mn-cs"/>
                        </a:rPr>
                        <a:t>NHSE/I has a legal duty to involve patients and the public in work to improve services. Co-production is recognised as a critical change ingredient for COVID recovery by NHSE/I Beneficial Changes Network.</a:t>
                      </a:r>
                      <a:endParaRPr lang="en-GB" sz="800" dirty="0">
                        <a:effectLst/>
                        <a:latin typeface="+mn-lt"/>
                        <a:ea typeface="Times New Roman" panose="02020603050405020304" pitchFamily="18" charset="0"/>
                        <a:cs typeface="Times New Roman"/>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465357"/>
                  </a:ext>
                </a:extLst>
              </a:tr>
              <a:tr h="941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00"/>
                          </a:solidFill>
                          <a:effectLst/>
                          <a:latin typeface="+mn-lt"/>
                          <a:ea typeface="Calibri" panose="020F0502020204030204" pitchFamily="34" charset="0"/>
                        </a:rPr>
                        <a:t>Priorities</a:t>
                      </a:r>
                    </a:p>
                    <a:p>
                      <a:pPr algn="l" rtl="0" fontAlgn="base"/>
                      <a:r>
                        <a:rPr lang="en-GB" sz="800" b="0" i="0" dirty="0">
                          <a:solidFill>
                            <a:schemeClr val="tx1"/>
                          </a:solidFill>
                          <a:effectLst/>
                          <a:latin typeface="+mn-lt"/>
                        </a:rPr>
                        <a:t>Cancer Alliances should take specific action to work with people with lived experience by:  </a:t>
                      </a:r>
                    </a:p>
                    <a:p>
                      <a:pPr algn="l" rtl="0" fontAlgn="base"/>
                      <a:r>
                        <a:rPr lang="en-GB" sz="800" b="0" i="0" dirty="0">
                          <a:solidFill>
                            <a:schemeClr val="tx1"/>
                          </a:solidFill>
                          <a:effectLst/>
                          <a:latin typeface="Segoe UI"/>
                        </a:rPr>
                        <a:t>1. </a:t>
                      </a:r>
                      <a:r>
                        <a:rPr lang="en-GB" sz="800" b="0" i="0" dirty="0">
                          <a:solidFill>
                            <a:schemeClr val="tx1"/>
                          </a:solidFill>
                          <a:effectLst/>
                          <a:latin typeface="+mn-lt"/>
                        </a:rPr>
                        <a:t>Ensuring there is a nominated Cancer Alliance Patient Experience Lead and involvement strategy</a:t>
                      </a:r>
                    </a:p>
                    <a:p>
                      <a:pPr marL="0" indent="0" rtl="0" fontAlgn="base">
                        <a:buFont typeface="Arial" panose="020B0604020202020204" pitchFamily="34" charset="0"/>
                        <a:buNone/>
                      </a:pPr>
                      <a:r>
                        <a:rPr lang="en-GB" sz="800" b="0" i="0" dirty="0">
                          <a:solidFill>
                            <a:schemeClr val="tx1"/>
                          </a:solidFill>
                          <a:effectLst/>
                          <a:latin typeface="+mn-lt"/>
                        </a:rPr>
                        <a:t>2. </a:t>
                      </a:r>
                      <a:r>
                        <a:rPr lang="en-GB" sz="800" b="0" i="0" kern="1200" dirty="0">
                          <a:solidFill>
                            <a:schemeClr val="dk1"/>
                          </a:solidFill>
                          <a:effectLst/>
                          <a:latin typeface="+mn-lt"/>
                          <a:ea typeface="+mn-ea"/>
                          <a:cs typeface="+mn-cs"/>
                        </a:rPr>
                        <a:t>Promoting the uptake of Cancer Patient Experience Survey (CPES)/Under 16 CPES </a:t>
                      </a:r>
                    </a:p>
                    <a:p>
                      <a:pPr marL="0" indent="0" rtl="0" fontAlgn="base">
                        <a:buFont typeface="Arial" panose="020B0604020202020204" pitchFamily="34" charset="0"/>
                        <a:buNone/>
                      </a:pPr>
                      <a:r>
                        <a:rPr lang="en-GB" sz="800" b="0" i="0" kern="1200" dirty="0">
                          <a:solidFill>
                            <a:schemeClr val="dk1"/>
                          </a:solidFill>
                          <a:effectLst/>
                          <a:latin typeface="+mn-lt"/>
                          <a:ea typeface="+mn-ea"/>
                          <a:cs typeface="+mn-cs"/>
                        </a:rPr>
                        <a:t>3. Using patient insights to reduce variation in experience of care.</a:t>
                      </a:r>
                    </a:p>
                    <a:p>
                      <a:pPr marL="0" indent="0" rtl="0" fontAlgn="base">
                        <a:buFont typeface="Arial" panose="020B0604020202020204" pitchFamily="34" charset="0"/>
                        <a:buNone/>
                      </a:pPr>
                      <a:r>
                        <a:rPr lang="en-GB" sz="800" b="0" i="0" u="none" strike="noStrike" kern="1200" dirty="0">
                          <a:solidFill>
                            <a:schemeClr val="tx1"/>
                          </a:solidFill>
                          <a:effectLst/>
                          <a:latin typeface="+mn-lt"/>
                          <a:ea typeface="+mn-ea"/>
                          <a:cs typeface="+mn-cs"/>
                        </a:rPr>
                        <a:t>4. E</a:t>
                      </a:r>
                      <a:r>
                        <a:rPr lang="en-GB" sz="800" b="0" i="0" u="none" strike="noStrike" kern="1200" dirty="0">
                          <a:solidFill>
                            <a:schemeClr val="dk1"/>
                          </a:solidFill>
                          <a:effectLst/>
                          <a:latin typeface="+mn-lt"/>
                          <a:ea typeface="+mn-ea"/>
                          <a:cs typeface="+mn-cs"/>
                        </a:rPr>
                        <a:t>mbedding relevant Cancer Experience of Care Improvement Collaborative projects across the Cancer Alliance</a:t>
                      </a:r>
                      <a:endParaRPr lang="en-GB" sz="800" b="0" i="0" dirty="0">
                        <a:solidFill>
                          <a:schemeClr val="tx1"/>
                        </a:solidFill>
                        <a:effectLst/>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4614489"/>
                  </a:ext>
                </a:extLst>
              </a:tr>
              <a:tr h="532448">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dirty="0">
                          <a:solidFill>
                            <a:srgbClr val="000000"/>
                          </a:solidFill>
                          <a:effectLst/>
                          <a:latin typeface="+mn-lt"/>
                          <a:ea typeface="Calibri" panose="020F0502020204030204" pitchFamily="34" charset="0"/>
                        </a:rPr>
                        <a:t>Supporting Information</a:t>
                      </a:r>
                    </a:p>
                    <a:p>
                      <a:pPr marL="171450" indent="-171450" fontAlgn="base">
                        <a:buFont typeface="Arial" panose="020B0604020202020204" pitchFamily="34" charset="0"/>
                        <a:buChar char="•"/>
                      </a:pPr>
                      <a:r>
                        <a:rPr lang="en-GB" sz="700" b="0" i="0" kern="1200" dirty="0">
                          <a:solidFill>
                            <a:schemeClr val="dk1"/>
                          </a:solidFill>
                          <a:effectLst/>
                          <a:latin typeface="+mn-lt"/>
                          <a:ea typeface="+mn-ea"/>
                          <a:cs typeface="+mn-cs"/>
                        </a:rPr>
                        <a:t>NHS England and NHS Improvement Resource Hub</a:t>
                      </a:r>
                      <a:r>
                        <a:rPr lang="en-GB" sz="700" b="1" i="0" kern="1200" dirty="0">
                          <a:solidFill>
                            <a:schemeClr val="dk1"/>
                          </a:solidFill>
                          <a:effectLst/>
                          <a:latin typeface="+mn-lt"/>
                          <a:ea typeface="+mn-ea"/>
                          <a:cs typeface="+mn-cs"/>
                        </a:rPr>
                        <a:t>: </a:t>
                      </a:r>
                      <a:r>
                        <a:rPr lang="en-GB" sz="700" b="0" i="0" u="sng" kern="1200" dirty="0">
                          <a:solidFill>
                            <a:schemeClr val="dk1"/>
                          </a:solidFill>
                          <a:effectLst/>
                          <a:latin typeface="+mn-lt"/>
                          <a:ea typeface="+mn-ea"/>
                          <a:cs typeface="+mn-cs"/>
                          <a:hlinkClick r:id="rId3"/>
                        </a:rPr>
                        <a:t>NHS England Involvement Hub</a:t>
                      </a:r>
                      <a:endParaRPr lang="en-GB" sz="700" b="0" i="0" u="sng" kern="1200" dirty="0">
                        <a:solidFill>
                          <a:schemeClr val="dk1"/>
                        </a:solidFill>
                        <a:effectLst/>
                        <a:latin typeface="+mn-lt"/>
                        <a:ea typeface="+mn-ea"/>
                        <a:cs typeface="+mn-cs"/>
                      </a:endParaRPr>
                    </a:p>
                    <a:p>
                      <a:pPr marL="171450" indent="-171450" fontAlgn="base">
                        <a:buFont typeface="Arial" panose="020B0604020202020204" pitchFamily="34" charset="0"/>
                        <a:buChar char="•"/>
                      </a:pPr>
                      <a:r>
                        <a:rPr lang="en-GB" sz="700" b="0" i="0" u="none" kern="1200" dirty="0">
                          <a:solidFill>
                            <a:schemeClr val="dk1"/>
                          </a:solidFill>
                          <a:effectLst/>
                          <a:latin typeface="+mn-lt"/>
                          <a:ea typeface="+mn-ea"/>
                          <a:cs typeface="+mn-cs"/>
                        </a:rPr>
                        <a:t>St</a:t>
                      </a:r>
                      <a:r>
                        <a:rPr lang="en-GB" sz="700" b="0" i="0" kern="1200" dirty="0">
                          <a:solidFill>
                            <a:schemeClr val="dk1"/>
                          </a:solidFill>
                          <a:effectLst/>
                          <a:latin typeface="+mn-lt"/>
                          <a:ea typeface="+mn-ea"/>
                          <a:cs typeface="+mn-cs"/>
                        </a:rPr>
                        <a:t>atutory guidance for CCGs and NHS England: </a:t>
                      </a:r>
                      <a:r>
                        <a:rPr lang="en-GB" sz="700" dirty="0">
                          <a:hlinkClick r:id="rId4"/>
                        </a:rPr>
                        <a:t>guidance</a:t>
                      </a:r>
                      <a:endParaRPr lang="en-GB" sz="700" b="0" i="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700" b="0" i="0" kern="1200" dirty="0">
                          <a:solidFill>
                            <a:schemeClr val="dk1"/>
                          </a:solidFill>
                          <a:effectLst/>
                          <a:latin typeface="+mn-lt"/>
                          <a:ea typeface="+mn-ea"/>
                          <a:cs typeface="+mn-cs"/>
                        </a:rPr>
                        <a:t>NIHR: </a:t>
                      </a:r>
                      <a:r>
                        <a:rPr lang="en-GB" sz="700" b="0" i="0" u="sng" kern="1200" dirty="0">
                          <a:solidFill>
                            <a:schemeClr val="dk1"/>
                          </a:solidFill>
                          <a:effectLst/>
                          <a:latin typeface="+mn-lt"/>
                          <a:ea typeface="+mn-ea"/>
                          <a:cs typeface="+mn-cs"/>
                          <a:hlinkClick r:id="rId5"/>
                        </a:rPr>
                        <a:t>UK Standards for Public Involvement</a:t>
                      </a:r>
                      <a:r>
                        <a:rPr lang="en-GB" sz="700" b="0" i="0" u="sng" kern="1200" dirty="0">
                          <a:solidFill>
                            <a:schemeClr val="dk1"/>
                          </a:solidFill>
                          <a:effectLst/>
                          <a:latin typeface="+mn-lt"/>
                          <a:ea typeface="+mn-ea"/>
                          <a:cs typeface="+mn-cs"/>
                        </a:rPr>
                        <a:t>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8008013"/>
                  </a:ext>
                </a:extLst>
              </a:tr>
            </a:tbl>
          </a:graphicData>
        </a:graphic>
      </p:graphicFrame>
      <p:graphicFrame>
        <p:nvGraphicFramePr>
          <p:cNvPr id="38" name="Table 37">
            <a:extLst>
              <a:ext uri="{FF2B5EF4-FFF2-40B4-BE49-F238E27FC236}">
                <a16:creationId xmlns:a16="http://schemas.microsoft.com/office/drawing/2014/main" id="{9C6E6F95-101C-40FC-98E4-5D9010BFB82F}"/>
              </a:ext>
            </a:extLst>
          </p:cNvPr>
          <p:cNvGraphicFramePr>
            <a:graphicFrameLocks noGrp="1"/>
          </p:cNvGraphicFramePr>
          <p:nvPr>
            <p:extLst>
              <p:ext uri="{D42A27DB-BD31-4B8C-83A1-F6EECF244321}">
                <p14:modId xmlns:p14="http://schemas.microsoft.com/office/powerpoint/2010/main" val="3706636248"/>
              </p:ext>
            </p:extLst>
          </p:nvPr>
        </p:nvGraphicFramePr>
        <p:xfrm>
          <a:off x="280396" y="3939176"/>
          <a:ext cx="4516363" cy="2021817"/>
        </p:xfrm>
        <a:graphic>
          <a:graphicData uri="http://schemas.openxmlformats.org/drawingml/2006/table">
            <a:tbl>
              <a:tblPr firstRow="1" bandRow="1">
                <a:tableStyleId>{00A15C55-8517-42AA-B614-E9B94910E393}</a:tableStyleId>
              </a:tblPr>
              <a:tblGrid>
                <a:gridCol w="4516363">
                  <a:extLst>
                    <a:ext uri="{9D8B030D-6E8A-4147-A177-3AD203B41FA5}">
                      <a16:colId xmlns:a16="http://schemas.microsoft.com/office/drawing/2014/main" val="4266069003"/>
                    </a:ext>
                  </a:extLst>
                </a:gridCol>
              </a:tblGrid>
              <a:tr h="445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dk1"/>
                          </a:solidFill>
                          <a:effectLst/>
                          <a:latin typeface="+mn-lt"/>
                          <a:ea typeface="+mn-ea"/>
                          <a:cs typeface="+mn-cs"/>
                        </a:rPr>
                        <a:t>Background</a:t>
                      </a:r>
                    </a:p>
                    <a:p>
                      <a:pPr marL="0" marR="0" lvl="0" indent="0" algn="l" rtl="0" eaLnBrk="1" fontAlgn="auto" latinLnBrk="0" hangingPunct="1">
                        <a:lnSpc>
                          <a:spcPct val="100000"/>
                        </a:lnSpc>
                        <a:spcBef>
                          <a:spcPts val="0"/>
                        </a:spcBef>
                        <a:spcAft>
                          <a:spcPts val="0"/>
                        </a:spcAft>
                        <a:buClrTx/>
                        <a:buSzTx/>
                        <a:buFontTx/>
                        <a:buNone/>
                      </a:pPr>
                      <a:r>
                        <a:rPr lang="en-GB" sz="800" b="0" i="0" u="none" strike="noStrike" kern="1200" dirty="0">
                          <a:solidFill>
                            <a:schemeClr val="dk1"/>
                          </a:solidFill>
                          <a:effectLst/>
                          <a:latin typeface="+mn-lt"/>
                          <a:ea typeface="+mn-ea"/>
                          <a:cs typeface="+mn-cs"/>
                        </a:rPr>
                        <a:t>Achieving the Long Term Plan objectives requires enough people with the right skills and experience. Leadership at a local and national level is needed to deliver this.</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465357"/>
                  </a:ext>
                </a:extLst>
              </a:tr>
              <a:tr h="1192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00"/>
                          </a:solidFill>
                          <a:effectLst/>
                          <a:latin typeface="+mn-lt"/>
                          <a:ea typeface="Calibri" panose="020F0502020204030204" pitchFamily="34" charset="0"/>
                        </a:rPr>
                        <a:t>Priorities</a:t>
                      </a:r>
                    </a:p>
                    <a:p>
                      <a:pPr algn="l" rtl="0" fontAlgn="base"/>
                      <a:r>
                        <a:rPr lang="en-GB" sz="800" b="0" i="0" dirty="0">
                          <a:solidFill>
                            <a:schemeClr val="tx1"/>
                          </a:solidFill>
                          <a:effectLst/>
                          <a:latin typeface="+mn-lt"/>
                        </a:rPr>
                        <a:t>As a minimum, Cancer Alliances should take a leading role in working with partners to deliver the following actions:  </a:t>
                      </a:r>
                    </a:p>
                    <a:p>
                      <a:pPr algn="l" rtl="0" fontAlgn="base"/>
                      <a:r>
                        <a:rPr lang="en-GB" sz="800" b="0" i="0" dirty="0">
                          <a:solidFill>
                            <a:schemeClr val="tx1"/>
                          </a:solidFill>
                          <a:effectLst/>
                          <a:latin typeface="Segoe UI"/>
                        </a:rPr>
                        <a:t>1. </a:t>
                      </a:r>
                      <a:r>
                        <a:rPr lang="en-GB" sz="800" b="0" i="0" dirty="0">
                          <a:solidFill>
                            <a:schemeClr val="tx1"/>
                          </a:solidFill>
                          <a:effectLst/>
                          <a:latin typeface="+mn-lt"/>
                        </a:rPr>
                        <a:t>Promote and enable take up of available training opportunities for the cancer workforce.</a:t>
                      </a:r>
                    </a:p>
                    <a:p>
                      <a:pPr algn="l" rtl="0" fontAlgn="base">
                        <a:buFont typeface="Arial" panose="020B0604020202020204" pitchFamily="34" charset="0"/>
                        <a:buNone/>
                      </a:pPr>
                      <a:r>
                        <a:rPr lang="en-GB" sz="800" b="0" i="0" dirty="0">
                          <a:solidFill>
                            <a:schemeClr val="tx1"/>
                          </a:solidFill>
                          <a:effectLst/>
                          <a:latin typeface="+mn-lt"/>
                        </a:rPr>
                        <a:t>2. </a:t>
                      </a:r>
                      <a:r>
                        <a:rPr lang="en-GB" sz="800" b="0" i="0" u="none" strike="noStrike" noProof="0" dirty="0">
                          <a:effectLst/>
                        </a:rPr>
                        <a:t>Implement innovative approaches to enable skill mix and maximise the productivity of the current workforce.</a:t>
                      </a:r>
                    </a:p>
                    <a:p>
                      <a:pPr lvl="0" algn="l">
                        <a:buFont typeface="Arial" panose="020B0604020202020204" pitchFamily="34" charset="0"/>
                        <a:buNone/>
                      </a:pPr>
                      <a:r>
                        <a:rPr lang="en-GB" sz="800" b="0" i="0" u="none" strike="noStrike" kern="1200" noProof="0" dirty="0">
                          <a:solidFill>
                            <a:schemeClr val="tx1"/>
                          </a:solidFill>
                          <a:effectLst/>
                          <a:latin typeface="+mn-lt"/>
                        </a:rPr>
                        <a:t>3. Ensure that an appropriate workforce is in place to deliver the Long Term Plan programmes. </a:t>
                      </a:r>
                    </a:p>
                    <a:p>
                      <a:pPr lvl="0" algn="l">
                        <a:buFont typeface="Arial" panose="020B0604020202020204" pitchFamily="34" charset="0"/>
                        <a:buNone/>
                      </a:pPr>
                      <a:r>
                        <a:rPr lang="en-GB" sz="800" b="0" i="0" u="none" strike="noStrike" kern="1200" dirty="0">
                          <a:solidFill>
                            <a:schemeClr val="dk1"/>
                          </a:solidFill>
                          <a:effectLst/>
                          <a:latin typeface="+mn-lt"/>
                          <a:ea typeface="+mn-ea"/>
                          <a:cs typeface="+mn-cs"/>
                        </a:rPr>
                        <a:t>This includes using relevant funding to ensure the allocation of pathway navigators to Rapid Diagnostic Centre pathways.</a:t>
                      </a:r>
                      <a:endParaRPr lang="en-GB" sz="800" dirty="0">
                        <a:highlight>
                          <a:srgbClr val="FFFF00"/>
                        </a:highligh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4614489"/>
                  </a:ext>
                </a:extLst>
              </a:tr>
              <a:tr h="383489">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dirty="0">
                          <a:solidFill>
                            <a:srgbClr val="000000"/>
                          </a:solidFill>
                          <a:effectLst/>
                          <a:latin typeface="+mn-lt"/>
                          <a:ea typeface="Calibri" panose="020F0502020204030204" pitchFamily="34" charset="0"/>
                        </a:rPr>
                        <a:t>Supporting Information</a:t>
                      </a:r>
                    </a:p>
                    <a:p>
                      <a:pPr marL="171450" indent="-171450">
                        <a:buFont typeface="Arial" panose="020B0604020202020204" pitchFamily="34" charset="0"/>
                        <a:buChar char="•"/>
                      </a:pPr>
                      <a:r>
                        <a:rPr lang="en-GB" sz="700" b="0" dirty="0">
                          <a:hlinkClick r:id="rId6"/>
                        </a:rPr>
                        <a:t>Workforce section of Cancer Alliance Workspace</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8008013"/>
                  </a:ext>
                </a:extLst>
              </a:tr>
            </a:tbl>
          </a:graphicData>
        </a:graphic>
      </p:graphicFrame>
      <p:graphicFrame>
        <p:nvGraphicFramePr>
          <p:cNvPr id="39" name="Table 38">
            <a:extLst>
              <a:ext uri="{FF2B5EF4-FFF2-40B4-BE49-F238E27FC236}">
                <a16:creationId xmlns:a16="http://schemas.microsoft.com/office/drawing/2014/main" id="{5F1D0C93-2838-4242-8348-DFF1DFA2BCA3}"/>
              </a:ext>
            </a:extLst>
          </p:cNvPr>
          <p:cNvGraphicFramePr>
            <a:graphicFrameLocks noGrp="1"/>
          </p:cNvGraphicFramePr>
          <p:nvPr>
            <p:extLst>
              <p:ext uri="{D42A27DB-BD31-4B8C-83A1-F6EECF244321}">
                <p14:modId xmlns:p14="http://schemas.microsoft.com/office/powerpoint/2010/main" val="3073108465"/>
              </p:ext>
            </p:extLst>
          </p:nvPr>
        </p:nvGraphicFramePr>
        <p:xfrm>
          <a:off x="4970251" y="3930926"/>
          <a:ext cx="4721541" cy="2047414"/>
        </p:xfrm>
        <a:graphic>
          <a:graphicData uri="http://schemas.openxmlformats.org/drawingml/2006/table">
            <a:tbl>
              <a:tblPr firstRow="1" bandRow="1">
                <a:tableStyleId>{00A15C55-8517-42AA-B614-E9B94910E393}</a:tableStyleId>
              </a:tblPr>
              <a:tblGrid>
                <a:gridCol w="4721541">
                  <a:extLst>
                    <a:ext uri="{9D8B030D-6E8A-4147-A177-3AD203B41FA5}">
                      <a16:colId xmlns:a16="http://schemas.microsoft.com/office/drawing/2014/main" val="4266069003"/>
                    </a:ext>
                  </a:extLst>
                </a:gridCol>
              </a:tblGrid>
              <a:tr h="5695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dk1"/>
                          </a:solidFill>
                          <a:effectLst/>
                          <a:latin typeface="+mn-lt"/>
                          <a:ea typeface="+mn-ea"/>
                          <a:cs typeface="+mn-cs"/>
                        </a:rPr>
                        <a:t>Background</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800" b="0" kern="1200" dirty="0">
                          <a:solidFill>
                            <a:schemeClr val="dk1"/>
                          </a:solidFill>
                          <a:effectLst/>
                          <a:latin typeface="+mn-lt"/>
                          <a:ea typeface="+mn-ea"/>
                          <a:cs typeface="+mn-cs"/>
                        </a:rPr>
                        <a:t>Data is fundamental to providing system-wide oversight and transforming cancer services and outcomes. During the pandemic and subsequent recovery period, high quailty data has been instrumental in enabling the system to manage and monitor recovery. </a:t>
                      </a:r>
                      <a:endParaRPr lang="en-GB" sz="800" dirty="0">
                        <a:effectLst/>
                        <a:latin typeface="+mn-lt"/>
                        <a:ea typeface="Times New Roman" panose="02020603050405020304" pitchFamily="18" charset="0"/>
                        <a:cs typeface="Times New Roman"/>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465357"/>
                  </a:ext>
                </a:extLst>
              </a:tr>
              <a:tr h="1064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00"/>
                          </a:solidFill>
                          <a:effectLst/>
                          <a:latin typeface="+mn-lt"/>
                          <a:ea typeface="Calibri" panose="020F0502020204030204" pitchFamily="34" charset="0"/>
                        </a:rPr>
                        <a:t>Priorities</a:t>
                      </a:r>
                    </a:p>
                    <a:p>
                      <a:pPr algn="l" rtl="0" fontAlgn="base"/>
                      <a:r>
                        <a:rPr lang="en-GB" sz="800" b="0" i="0" dirty="0">
                          <a:solidFill>
                            <a:schemeClr val="tx1"/>
                          </a:solidFill>
                          <a:effectLst/>
                          <a:latin typeface="+mn-lt"/>
                        </a:rPr>
                        <a:t>Cancer Alliances should:  </a:t>
                      </a:r>
                    </a:p>
                    <a:p>
                      <a:pPr marL="228600" marR="0" lvl="0" indent="-228600" algn="l" rtl="0" eaLnBrk="1" fontAlgn="auto" latinLnBrk="0" hangingPunct="1">
                        <a:lnSpc>
                          <a:spcPct val="100000"/>
                        </a:lnSpc>
                        <a:spcBef>
                          <a:spcPts val="0"/>
                        </a:spcBef>
                        <a:spcAft>
                          <a:spcPts val="0"/>
                        </a:spcAft>
                        <a:buClrTx/>
                        <a:buSzTx/>
                        <a:buFont typeface="+mj-lt"/>
                        <a:buAutoNum type="arabicPeriod"/>
                      </a:pPr>
                      <a:r>
                        <a:rPr lang="en-GB" sz="800" b="0" dirty="0">
                          <a:solidFill>
                            <a:srgbClr val="000000"/>
                          </a:solidFill>
                          <a:effectLst/>
                          <a:latin typeface="+mn-lt"/>
                          <a:ea typeface="Calibri" panose="020F0502020204030204" pitchFamily="34" charset="0"/>
                        </a:rPr>
                        <a:t>Use a wide range of data and analysis to inform plans to improve performance, with a focus on pathways which will have the greatest impact on performance and outcomes.</a:t>
                      </a:r>
                      <a:endParaRPr lang="en-GB" sz="800" b="1" dirty="0">
                        <a:solidFill>
                          <a:srgbClr val="000000"/>
                        </a:solidFill>
                        <a:effectLst/>
                        <a:latin typeface="+mn-lt"/>
                        <a:ea typeface="Calibri" panose="020F0502020204030204" pitchFamily="34" charset="0"/>
                      </a:endParaRPr>
                    </a:p>
                    <a:p>
                      <a:pPr marL="228600" marR="0" lvl="0" indent="-228600" algn="l" rtl="0" eaLnBrk="1" fontAlgn="auto" latinLnBrk="0" hangingPunct="1">
                        <a:lnSpc>
                          <a:spcPct val="100000"/>
                        </a:lnSpc>
                        <a:spcBef>
                          <a:spcPts val="0"/>
                        </a:spcBef>
                        <a:spcAft>
                          <a:spcPts val="0"/>
                        </a:spcAft>
                        <a:buClrTx/>
                        <a:buSzTx/>
                        <a:buFont typeface="+mj-lt"/>
                        <a:buAutoNum type="arabicPeriod"/>
                      </a:pPr>
                      <a:r>
                        <a:rPr lang="en-GB" sz="800" b="0" dirty="0">
                          <a:solidFill>
                            <a:srgbClr val="000000"/>
                          </a:solidFill>
                          <a:effectLst/>
                          <a:latin typeface="+mn-lt"/>
                          <a:ea typeface="Calibri" panose="020F0502020204030204" pitchFamily="34" charset="0"/>
                        </a:rPr>
                        <a:t>Use data to track delivery and pinpoint areas of emerging concern.</a:t>
                      </a:r>
                    </a:p>
                    <a:p>
                      <a:pPr marL="228600" marR="0" lvl="0" indent="-228600" algn="l" rtl="0" eaLnBrk="1" fontAlgn="auto" latinLnBrk="0" hangingPunct="1">
                        <a:lnSpc>
                          <a:spcPct val="100000"/>
                        </a:lnSpc>
                        <a:spcBef>
                          <a:spcPts val="0"/>
                        </a:spcBef>
                        <a:spcAft>
                          <a:spcPts val="0"/>
                        </a:spcAft>
                        <a:buClrTx/>
                        <a:buSzTx/>
                        <a:buFont typeface="+mj-lt"/>
                        <a:buAutoNum type="arabicPeriod"/>
                      </a:pPr>
                      <a:r>
                        <a:rPr lang="en-GB" sz="800" b="0" dirty="0">
                          <a:solidFill>
                            <a:srgbClr val="000000"/>
                          </a:solidFill>
                          <a:effectLst/>
                          <a:latin typeface="+mn-lt"/>
                          <a:ea typeface="Calibri" panose="020F0502020204030204" pitchFamily="34" charset="0"/>
                        </a:rPr>
                        <a:t>Undertake local evaluations to develop evidence and best practice that can be shared across all Cancer Alliances and the National Cancer Programme.</a:t>
                      </a:r>
                    </a:p>
                    <a:p>
                      <a:pPr marL="228600" marR="0" lvl="0" indent="-228600" algn="l" rtl="0" eaLnBrk="1" fontAlgn="auto" latinLnBrk="0" hangingPunct="1">
                        <a:lnSpc>
                          <a:spcPct val="100000"/>
                        </a:lnSpc>
                        <a:spcBef>
                          <a:spcPts val="0"/>
                        </a:spcBef>
                        <a:spcAft>
                          <a:spcPts val="0"/>
                        </a:spcAft>
                        <a:buClrTx/>
                        <a:buSzTx/>
                        <a:buFont typeface="+mj-lt"/>
                        <a:buAutoNum type="arabicPeriod"/>
                      </a:pPr>
                      <a:r>
                        <a:rPr lang="en-GB" sz="800" kern="1200" dirty="0">
                          <a:solidFill>
                            <a:schemeClr val="dk1"/>
                          </a:solidFill>
                          <a:effectLst/>
                          <a:latin typeface="+mn-lt"/>
                          <a:ea typeface="+mn-ea"/>
                          <a:cs typeface="+mn-cs"/>
                        </a:rPr>
                        <a:t>Monitor and support improvements in the completeness of staging data.</a:t>
                      </a:r>
                      <a:endParaRPr lang="en-GB" sz="800" b="0" dirty="0">
                        <a:solidFill>
                          <a:srgbClr val="000000"/>
                        </a:solidFill>
                        <a:effectLst/>
                        <a:latin typeface="+mn-lt"/>
                        <a:ea typeface="Calibri" panose="020F0502020204030204" pitchFamily="34"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4614489"/>
                  </a:ext>
                </a:extLst>
              </a:tr>
              <a:tr h="412924">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dirty="0">
                          <a:solidFill>
                            <a:srgbClr val="000000"/>
                          </a:solidFill>
                          <a:effectLst/>
                          <a:latin typeface="+mn-lt"/>
                          <a:ea typeface="Calibri" panose="020F0502020204030204" pitchFamily="34" charset="0"/>
                        </a:rPr>
                        <a:t>Supporting Information</a:t>
                      </a:r>
                    </a:p>
                    <a:p>
                      <a:pPr marL="171450" lvl="0" indent="-171450">
                        <a:buFont typeface="Arial"/>
                        <a:buChar char="•"/>
                      </a:pPr>
                      <a:r>
                        <a:rPr lang="en-GB" sz="700" b="0" u="none" dirty="0"/>
                        <a:t>CADEAS Products and Publications : </a:t>
                      </a:r>
                      <a:r>
                        <a:rPr lang="en-GB" sz="700" b="0" u="none" dirty="0">
                          <a:hlinkClick r:id="rId7"/>
                        </a:rPr>
                        <a:t>CADEAS area on Cancer Alliance Workspace</a:t>
                      </a:r>
                      <a:r>
                        <a:rPr lang="en-GB" sz="700" b="0" u="none" dirty="0"/>
                        <a:t>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8008013"/>
                  </a:ext>
                </a:extLst>
              </a:tr>
            </a:tbl>
          </a:graphicData>
        </a:graphic>
      </p:graphicFrame>
      <p:graphicFrame>
        <p:nvGraphicFramePr>
          <p:cNvPr id="6" name="Table 5">
            <a:extLst>
              <a:ext uri="{FF2B5EF4-FFF2-40B4-BE49-F238E27FC236}">
                <a16:creationId xmlns:a16="http://schemas.microsoft.com/office/drawing/2014/main" id="{E9FF89D3-A843-4A40-8B7E-2B9E1125E491}"/>
              </a:ext>
            </a:extLst>
          </p:cNvPr>
          <p:cNvGraphicFramePr>
            <a:graphicFrameLocks noGrp="1"/>
          </p:cNvGraphicFramePr>
          <p:nvPr>
            <p:extLst>
              <p:ext uri="{D42A27DB-BD31-4B8C-83A1-F6EECF244321}">
                <p14:modId xmlns:p14="http://schemas.microsoft.com/office/powerpoint/2010/main" val="2884575340"/>
              </p:ext>
            </p:extLst>
          </p:nvPr>
        </p:nvGraphicFramePr>
        <p:xfrm>
          <a:off x="268126" y="1315918"/>
          <a:ext cx="4554979" cy="2290763"/>
        </p:xfrm>
        <a:graphic>
          <a:graphicData uri="http://schemas.openxmlformats.org/drawingml/2006/table">
            <a:tbl>
              <a:tblPr firstRow="1" bandRow="1">
                <a:tableStyleId>{00A15C55-8517-42AA-B614-E9B94910E393}</a:tableStyleId>
              </a:tblPr>
              <a:tblGrid>
                <a:gridCol w="4554979">
                  <a:extLst>
                    <a:ext uri="{9D8B030D-6E8A-4147-A177-3AD203B41FA5}">
                      <a16:colId xmlns:a16="http://schemas.microsoft.com/office/drawing/2014/main" val="4266069003"/>
                    </a:ext>
                  </a:extLst>
                </a:gridCol>
              </a:tblGrid>
              <a:tr h="445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dk1"/>
                          </a:solidFill>
                          <a:effectLst/>
                          <a:latin typeface="+mn-lt"/>
                          <a:ea typeface="+mn-ea"/>
                          <a:cs typeface="+mn-cs"/>
                        </a:rPr>
                        <a:t>Background</a:t>
                      </a:r>
                    </a:p>
                    <a:p>
                      <a:pPr marL="0" marR="0" lvl="0" indent="0" algn="l" rtl="0" eaLnBrk="1" fontAlgn="auto" latinLnBrk="0" hangingPunct="1">
                        <a:lnSpc>
                          <a:spcPct val="100000"/>
                        </a:lnSpc>
                        <a:spcBef>
                          <a:spcPts val="0"/>
                        </a:spcBef>
                        <a:spcAft>
                          <a:spcPts val="0"/>
                        </a:spcAft>
                        <a:buClrTx/>
                        <a:buSzTx/>
                        <a:buFontTx/>
                        <a:buNone/>
                      </a:pPr>
                      <a:r>
                        <a:rPr lang="en-GB" sz="800" b="0" i="0" u="none" strike="noStrike" kern="1200" dirty="0">
                          <a:solidFill>
                            <a:schemeClr val="dk1"/>
                          </a:solidFill>
                          <a:effectLst/>
                          <a:latin typeface="+mn-lt"/>
                          <a:ea typeface="+mn-ea"/>
                          <a:cs typeface="+mn-cs"/>
                        </a:rPr>
                        <a:t>Tackling inequalities in outcomes, experience and access is a key focus of the Long Term Plan and 22/23 Planning Guidance.</a:t>
                      </a:r>
                      <a:endParaRPr lang="en-GB" sz="800" dirty="0">
                        <a:effectLst/>
                        <a:latin typeface="+mn-lt"/>
                        <a:ea typeface="Times New Roman" panose="02020603050405020304" pitchFamily="18" charset="0"/>
                        <a:cs typeface="Times New Roman"/>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465357"/>
                  </a:ext>
                </a:extLst>
              </a:tr>
              <a:tr h="1312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00"/>
                          </a:solidFill>
                          <a:effectLst/>
                          <a:latin typeface="+mn-lt"/>
                          <a:ea typeface="Calibri" panose="020F0502020204030204" pitchFamily="34" charset="0"/>
                        </a:rPr>
                        <a:t>Priorities</a:t>
                      </a:r>
                    </a:p>
                    <a:p>
                      <a:pPr algn="l" rtl="0" fontAlgn="base"/>
                      <a:r>
                        <a:rPr lang="en-GB" sz="700" b="0" i="0" dirty="0">
                          <a:solidFill>
                            <a:schemeClr val="tx1"/>
                          </a:solidFill>
                          <a:effectLst/>
                          <a:latin typeface="+mn-lt"/>
                        </a:rPr>
                        <a:t>As well as continuing to use and respond to local data in delivering programmes of work, Cancer Alliances should take specific action on health inequalities in line with three priorities:  </a:t>
                      </a:r>
                    </a:p>
                    <a:p>
                      <a:pPr marL="0" indent="0" algn="l" rtl="0" fontAlgn="base">
                        <a:buNone/>
                      </a:pPr>
                      <a:r>
                        <a:rPr lang="en-GB" sz="700" b="0" i="0" dirty="0">
                          <a:solidFill>
                            <a:schemeClr val="tx1"/>
                          </a:solidFill>
                          <a:effectLst/>
                          <a:latin typeface="+mn-lt"/>
                        </a:rPr>
                        <a:t>1. Increase early stage diagnosis in areas of high deprivation, in particular through the delivery of existing projects and programmes of work (e.g. Targeted Lung Health Checks, FIT roll out, primary care, etc).</a:t>
                      </a:r>
                    </a:p>
                    <a:p>
                      <a:pPr marL="0" indent="0" algn="l" rtl="0" fontAlgn="base">
                        <a:buNone/>
                      </a:pPr>
                      <a:r>
                        <a:rPr lang="en-GB" sz="700" b="0" i="0" dirty="0">
                          <a:solidFill>
                            <a:schemeClr val="tx1"/>
                          </a:solidFill>
                          <a:effectLst/>
                          <a:latin typeface="+mn-lt"/>
                        </a:rPr>
                        <a:t>2. Improve access to treatment for older people </a:t>
                      </a:r>
                    </a:p>
                    <a:p>
                      <a:pPr algn="l" rtl="0" fontAlgn="base">
                        <a:buFont typeface="Arial" panose="020B0604020202020204" pitchFamily="34" charset="0"/>
                        <a:buNone/>
                      </a:pPr>
                      <a:r>
                        <a:rPr lang="en-GB" sz="700" b="0" i="0" dirty="0">
                          <a:solidFill>
                            <a:schemeClr val="tx1"/>
                          </a:solidFill>
                          <a:effectLst/>
                          <a:latin typeface="+mn-lt"/>
                        </a:rPr>
                        <a:t>3. </a:t>
                      </a:r>
                      <a:r>
                        <a:rPr lang="en-GB" sz="700" b="0" i="0" u="none" strike="noStrike" noProof="0" dirty="0">
                          <a:effectLst/>
                        </a:rPr>
                        <a:t>Improve patient experience and personalised care for all sections of the community, including: using CPES and other relevant data to reduce variation in experience of care, ensuring implementation of PSFU benefits all patient groups, and improving uptake of the Quality of Life Survey in populations with lower response rates. </a:t>
                      </a:r>
                    </a:p>
                    <a:p>
                      <a:pPr algn="l" rtl="0" fontAlgn="base"/>
                      <a:r>
                        <a:rPr lang="en-GB" sz="700" b="0" i="0" dirty="0">
                          <a:solidFill>
                            <a:schemeClr val="tx1"/>
                          </a:solidFill>
                          <a:effectLst/>
                          <a:latin typeface="+mn-lt"/>
                        </a:rPr>
                        <a:t>In addition, Cancer Alliances should continue to take action to ensure that recovery from the pandemic is delivered in an equitable way. </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4614489"/>
                  </a:ext>
                </a:extLst>
              </a:tr>
              <a:tr h="532448">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dirty="0">
                          <a:solidFill>
                            <a:srgbClr val="000000"/>
                          </a:solidFill>
                          <a:effectLst/>
                          <a:latin typeface="+mn-lt"/>
                          <a:ea typeface="Calibri" panose="020F0502020204030204" pitchFamily="34" charset="0"/>
                        </a:rPr>
                        <a:t>Supporting Information</a:t>
                      </a:r>
                    </a:p>
                    <a:p>
                      <a:pPr marL="171450" indent="-171450">
                        <a:buFont typeface="Arial" panose="020B0604020202020204" pitchFamily="34" charset="0"/>
                        <a:buChar char="•"/>
                      </a:pPr>
                      <a:r>
                        <a:rPr lang="en-GB" sz="700" b="0" i="0" u="none" strike="noStrike" noProof="0" dirty="0">
                          <a:latin typeface="+mn-lt"/>
                        </a:rPr>
                        <a:t>Covid-19 Cancer Equity Data for FDS referrals and first treatment activity: available on the dedicated health inequalities page on </a:t>
                      </a:r>
                      <a:r>
                        <a:rPr lang="en-GB" sz="700" b="0" i="0" u="none" strike="noStrike" noProof="0" dirty="0">
                          <a:latin typeface="+mn-lt"/>
                          <a:hlinkClick r:id="rId8"/>
                        </a:rPr>
                        <a:t>the Workspace</a:t>
                      </a:r>
                      <a:r>
                        <a:rPr lang="en-GB" sz="700" b="0" i="0" u="none" strike="noStrike" noProof="0" dirty="0">
                          <a:latin typeface="+mn-lt"/>
                        </a:rPr>
                        <a:t>, and published with greater granularity in </a:t>
                      </a:r>
                      <a:r>
                        <a:rPr lang="en-GB" sz="700" b="0" i="0" u="none" strike="noStrike" noProof="0" dirty="0">
                          <a:latin typeface="+mn-lt"/>
                          <a:hlinkClick r:id="rId9"/>
                        </a:rPr>
                        <a:t>Foundry</a:t>
                      </a:r>
                      <a:endParaRPr lang="en-GB" sz="700" b="0" i="0" u="none" strike="noStrike" noProof="0" dirty="0">
                        <a:latin typeface="+mn-lt"/>
                      </a:endParaRPr>
                    </a:p>
                    <a:p>
                      <a:pPr marL="171450" indent="-171450">
                        <a:buFont typeface="Arial" panose="020B0604020202020204" pitchFamily="34" charset="0"/>
                        <a:buChar char="•"/>
                      </a:pPr>
                      <a:r>
                        <a:rPr lang="en-GB" sz="700" b="0" i="0" u="none" strike="noStrike" noProof="0" dirty="0">
                          <a:latin typeface="+mn-lt"/>
                          <a:hlinkClick r:id="rId10"/>
                        </a:rPr>
                        <a:t>Summary grid of key cancer inequality indicators</a:t>
                      </a:r>
                      <a:endParaRPr lang="en-GB" sz="700" b="0" i="0" u="none" strike="noStrike" noProof="0"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8008013"/>
                  </a:ext>
                </a:extLst>
              </a:tr>
            </a:tbl>
          </a:graphicData>
        </a:graphic>
      </p:graphicFrame>
      <p:sp>
        <p:nvSpPr>
          <p:cNvPr id="21" name="TextBox 20">
            <a:extLst>
              <a:ext uri="{FF2B5EF4-FFF2-40B4-BE49-F238E27FC236}">
                <a16:creationId xmlns:a16="http://schemas.microsoft.com/office/drawing/2014/main" id="{41393EAD-882E-4006-9211-C26BDA6A1BEE}"/>
              </a:ext>
            </a:extLst>
          </p:cNvPr>
          <p:cNvSpPr txBox="1"/>
          <p:nvPr/>
        </p:nvSpPr>
        <p:spPr>
          <a:xfrm>
            <a:off x="191515" y="489368"/>
            <a:ext cx="8083134" cy="25968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74295" tIns="37148" rIns="74295" bIns="37148" rtlCol="0" anchor="t">
            <a:spAutoFit/>
          </a:bodyPr>
          <a:lstStyle/>
          <a:p>
            <a:pPr algn="l"/>
            <a:r>
              <a:rPr lang="en-GB" sz="1200" dirty="0">
                <a:solidFill>
                  <a:schemeClr val="bg2"/>
                </a:solidFill>
                <a:ea typeface="+mn-lt"/>
                <a:cs typeface="+mn-lt"/>
              </a:rPr>
              <a:t>There are four key principles we expect to be embedded and reflected in delivery plans. </a:t>
            </a:r>
            <a:endParaRPr lang="en-GB" sz="1200" dirty="0">
              <a:solidFill>
                <a:schemeClr val="bg2"/>
              </a:solidFill>
              <a:ea typeface="+mj-ea"/>
              <a:cs typeface="Arial"/>
            </a:endParaRPr>
          </a:p>
        </p:txBody>
      </p:sp>
      <p:pic>
        <p:nvPicPr>
          <p:cNvPr id="22" name="Picture 21" descr="Logo&#10;&#10;Description automatically generated">
            <a:extLst>
              <a:ext uri="{FF2B5EF4-FFF2-40B4-BE49-F238E27FC236}">
                <a16:creationId xmlns:a16="http://schemas.microsoft.com/office/drawing/2014/main" id="{3FC551C9-E613-4C04-B442-1E9CDCF0457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207586" y="28415"/>
            <a:ext cx="1611527" cy="848809"/>
          </a:xfrm>
          <a:prstGeom prst="rect">
            <a:avLst/>
          </a:prstGeom>
        </p:spPr>
      </p:pic>
    </p:spTree>
    <p:extLst>
      <p:ext uri="{BB962C8B-B14F-4D97-AF65-F5344CB8AC3E}">
        <p14:creationId xmlns:p14="http://schemas.microsoft.com/office/powerpoint/2010/main" val="4109617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96961" y="1264260"/>
            <a:ext cx="9568412" cy="13843"/>
          </a:xfrm>
          <a:prstGeom prst="line">
            <a:avLst/>
          </a:prstGeom>
          <a:ln w="25400" cap="rnd">
            <a:solidFill>
              <a:schemeClr val="tx2">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72480" y="1347949"/>
            <a:ext cx="5888407" cy="392415"/>
          </a:xfrm>
          <a:prstGeom prst="rect">
            <a:avLst/>
          </a:prstGeom>
          <a:noFill/>
        </p:spPr>
        <p:txBody>
          <a:bodyPr wrap="none" rtlCol="0">
            <a:spAutoFit/>
          </a:bodyPr>
          <a:lstStyle/>
          <a:p>
            <a:pPr algn="l" defTabSz="742950" fontAlgn="auto"/>
            <a:r>
              <a:rPr lang="en-GB" sz="1950" b="1" dirty="0">
                <a:solidFill>
                  <a:prstClr val="black"/>
                </a:solidFill>
                <a:latin typeface="Calibri"/>
              </a:rPr>
              <a:t>Business Planning Process – 2022/23 – Funding Process</a:t>
            </a:r>
          </a:p>
        </p:txBody>
      </p:sp>
      <p:sp>
        <p:nvSpPr>
          <p:cNvPr id="3" name="Rectangle 2"/>
          <p:cNvSpPr/>
          <p:nvPr/>
        </p:nvSpPr>
        <p:spPr>
          <a:xfrm>
            <a:off x="8521897" y="1447747"/>
            <a:ext cx="585065" cy="226476"/>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950" fontAlgn="auto"/>
            <a:endParaRPr lang="en-GB" sz="1463" dirty="0">
              <a:solidFill>
                <a:prstClr val="white"/>
              </a:solidFill>
              <a:latin typeface="Calibri"/>
            </a:endParaRPr>
          </a:p>
        </p:txBody>
      </p:sp>
      <p:sp>
        <p:nvSpPr>
          <p:cNvPr id="8" name="TextBox 7"/>
          <p:cNvSpPr txBox="1"/>
          <p:nvPr/>
        </p:nvSpPr>
        <p:spPr>
          <a:xfrm>
            <a:off x="155467" y="1792897"/>
            <a:ext cx="9568412" cy="3718903"/>
          </a:xfrm>
          <a:prstGeom prst="rect">
            <a:avLst/>
          </a:prstGeom>
          <a:noFill/>
        </p:spPr>
        <p:txBody>
          <a:bodyPr wrap="square" rtlCol="0">
            <a:spAutoFit/>
          </a:bodyPr>
          <a:lstStyle/>
          <a:p>
            <a:pPr algn="l" defTabSz="742950" fontAlgn="auto"/>
            <a:r>
              <a:rPr lang="en-GB" sz="1300" b="1" dirty="0">
                <a:solidFill>
                  <a:prstClr val="black"/>
                </a:solidFill>
                <a:latin typeface="Calibri"/>
              </a:rPr>
              <a:t>We strongly advise that you consult with the relevant lead below before developing your proposal to check that this meets the priorities/criteria. We will not be able to fund all proposals and will prioritise according to national and local cancer priorities, as per any national guidance and the Long Term Plan for cancer.</a:t>
            </a:r>
          </a:p>
          <a:p>
            <a:pPr algn="l" defTabSz="742950" fontAlgn="auto"/>
            <a:endParaRPr lang="en-GB" sz="1300" dirty="0">
              <a:solidFill>
                <a:prstClr val="black"/>
              </a:solidFill>
              <a:latin typeface="Calibri"/>
            </a:endParaRPr>
          </a:p>
          <a:p>
            <a:pPr marL="232172" indent="-232172" algn="l" defTabSz="742950" fontAlgn="auto">
              <a:buFont typeface="Arial" panose="020B0604020202020204" pitchFamily="34" charset="0"/>
              <a:buChar char="•"/>
            </a:pPr>
            <a:r>
              <a:rPr lang="en-GB" sz="1300" dirty="0">
                <a:solidFill>
                  <a:prstClr val="black"/>
                </a:solidFill>
                <a:latin typeface="Calibri"/>
              </a:rPr>
              <a:t>Call for proposals </a:t>
            </a:r>
          </a:p>
          <a:p>
            <a:pPr marL="232172" indent="-232172" algn="l" defTabSz="742950" fontAlgn="auto">
              <a:buFont typeface="Arial" panose="020B0604020202020204" pitchFamily="34" charset="0"/>
              <a:buChar char="•"/>
            </a:pPr>
            <a:r>
              <a:rPr lang="en-GB" sz="1300" b="1" dirty="0">
                <a:solidFill>
                  <a:prstClr val="black"/>
                </a:solidFill>
                <a:latin typeface="Calibri"/>
              </a:rPr>
              <a:t>Current deadline for proposals – 15</a:t>
            </a:r>
            <a:r>
              <a:rPr lang="en-GB" sz="1300" b="1" baseline="30000" dirty="0">
                <a:solidFill>
                  <a:prstClr val="black"/>
                </a:solidFill>
                <a:latin typeface="Calibri"/>
              </a:rPr>
              <a:t>th</a:t>
            </a:r>
            <a:r>
              <a:rPr lang="en-GB" sz="1300" b="1" dirty="0">
                <a:solidFill>
                  <a:prstClr val="black"/>
                </a:solidFill>
                <a:latin typeface="Calibri"/>
              </a:rPr>
              <a:t> April 2022 </a:t>
            </a:r>
            <a:r>
              <a:rPr lang="en-GB" sz="1300" dirty="0">
                <a:solidFill>
                  <a:prstClr val="black"/>
                </a:solidFill>
                <a:latin typeface="Calibri"/>
              </a:rPr>
              <a:t>– please submit proposals to </a:t>
            </a:r>
            <a:r>
              <a:rPr lang="en-GB" sz="1300" b="1" dirty="0">
                <a:solidFill>
                  <a:prstClr val="black"/>
                </a:solidFill>
                <a:latin typeface="Calibri"/>
                <a:hlinkClick r:id="rId3"/>
              </a:rPr>
              <a:t>england.kmcanceralliance@nhs.net</a:t>
            </a:r>
            <a:r>
              <a:rPr lang="en-GB" sz="1300" b="1" dirty="0">
                <a:solidFill>
                  <a:prstClr val="black"/>
                </a:solidFill>
                <a:latin typeface="Calibri"/>
              </a:rPr>
              <a:t> </a:t>
            </a:r>
            <a:r>
              <a:rPr lang="en-GB" sz="1300" dirty="0">
                <a:solidFill>
                  <a:prstClr val="black"/>
                </a:solidFill>
                <a:latin typeface="Calibri"/>
              </a:rPr>
              <a:t>using the template provided .</a:t>
            </a:r>
          </a:p>
          <a:p>
            <a:pPr algn="l" defTabSz="742950" fontAlgn="auto"/>
            <a:endParaRPr lang="en-GB" sz="1300" b="1" dirty="0">
              <a:solidFill>
                <a:prstClr val="black"/>
              </a:solidFill>
              <a:latin typeface="Calibri"/>
            </a:endParaRPr>
          </a:p>
          <a:p>
            <a:pPr algn="l" defTabSz="742950" fontAlgn="auto"/>
            <a:endParaRPr lang="en-GB" sz="1463" b="1" dirty="0">
              <a:solidFill>
                <a:prstClr val="black"/>
              </a:solidFill>
              <a:latin typeface="Calibri"/>
            </a:endParaRPr>
          </a:p>
          <a:p>
            <a:pPr algn="l" defTabSz="742950" fontAlgn="auto"/>
            <a:endParaRPr lang="en-GB" sz="1463" b="1" dirty="0">
              <a:solidFill>
                <a:prstClr val="black"/>
              </a:solidFill>
              <a:latin typeface="Calibri"/>
            </a:endParaRPr>
          </a:p>
          <a:p>
            <a:pPr algn="l" defTabSz="742950" fontAlgn="auto"/>
            <a:endParaRPr lang="en-GB" sz="1463" b="1" dirty="0">
              <a:solidFill>
                <a:prstClr val="black"/>
              </a:solidFill>
              <a:latin typeface="Calibri"/>
            </a:endParaRPr>
          </a:p>
          <a:p>
            <a:pPr algn="l" defTabSz="742950" fontAlgn="auto"/>
            <a:endParaRPr lang="en-GB" sz="1463" b="1" dirty="0">
              <a:solidFill>
                <a:prstClr val="black"/>
              </a:solidFill>
              <a:latin typeface="Calibri"/>
            </a:endParaRPr>
          </a:p>
          <a:p>
            <a:pPr algn="l" defTabSz="742950" fontAlgn="auto"/>
            <a:endParaRPr lang="en-GB" sz="1463" dirty="0">
              <a:solidFill>
                <a:prstClr val="black"/>
              </a:solidFill>
              <a:latin typeface="Calibri"/>
            </a:endParaRPr>
          </a:p>
          <a:p>
            <a:pPr marL="232172" indent="-232172" algn="l" defTabSz="742950" fontAlgn="auto">
              <a:buFont typeface="Arial" panose="020B0604020202020204" pitchFamily="34" charset="0"/>
              <a:buChar char="•"/>
            </a:pPr>
            <a:endParaRPr lang="en-GB" sz="1463" dirty="0">
              <a:solidFill>
                <a:prstClr val="black"/>
              </a:solidFill>
              <a:latin typeface="Calibri"/>
            </a:endParaRPr>
          </a:p>
          <a:p>
            <a:pPr defTabSz="742950" fontAlgn="auto"/>
            <a:endParaRPr lang="en-GB" sz="1463" b="1" dirty="0">
              <a:solidFill>
                <a:srgbClr val="FF0000"/>
              </a:solidFill>
              <a:latin typeface="Calibri"/>
            </a:endParaRPr>
          </a:p>
          <a:p>
            <a:pPr defTabSz="742950" fontAlgn="auto"/>
            <a:endParaRPr lang="en-GB" sz="1463" b="1" dirty="0">
              <a:solidFill>
                <a:srgbClr val="FF0000"/>
              </a:solidFill>
              <a:latin typeface="Calibri"/>
            </a:endParaRPr>
          </a:p>
          <a:p>
            <a:pPr defTabSz="742950" fontAlgn="auto"/>
            <a:endParaRPr lang="en-GB" sz="1463" dirty="0">
              <a:solidFill>
                <a:prstClr val="black"/>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1107832187"/>
              </p:ext>
            </p:extLst>
          </p:nvPr>
        </p:nvGraphicFramePr>
        <p:xfrm>
          <a:off x="389493" y="3429000"/>
          <a:ext cx="9275879" cy="3046523"/>
        </p:xfrm>
        <a:graphic>
          <a:graphicData uri="http://schemas.openxmlformats.org/drawingml/2006/table">
            <a:tbl>
              <a:tblPr firstRow="1" bandRow="1">
                <a:tableStyleId>{5C22544A-7EE6-4342-B048-85BDC9FD1C3A}</a:tableStyleId>
              </a:tblPr>
              <a:tblGrid>
                <a:gridCol w="3013951">
                  <a:extLst>
                    <a:ext uri="{9D8B030D-6E8A-4147-A177-3AD203B41FA5}">
                      <a16:colId xmlns:a16="http://schemas.microsoft.com/office/drawing/2014/main" val="20000"/>
                    </a:ext>
                  </a:extLst>
                </a:gridCol>
                <a:gridCol w="3130964">
                  <a:extLst>
                    <a:ext uri="{9D8B030D-6E8A-4147-A177-3AD203B41FA5}">
                      <a16:colId xmlns:a16="http://schemas.microsoft.com/office/drawing/2014/main" val="20001"/>
                    </a:ext>
                  </a:extLst>
                </a:gridCol>
                <a:gridCol w="3130964">
                  <a:extLst>
                    <a:ext uri="{9D8B030D-6E8A-4147-A177-3AD203B41FA5}">
                      <a16:colId xmlns:a16="http://schemas.microsoft.com/office/drawing/2014/main" val="20002"/>
                    </a:ext>
                  </a:extLst>
                </a:gridCol>
              </a:tblGrid>
              <a:tr h="439151">
                <a:tc>
                  <a:txBody>
                    <a:bodyPr/>
                    <a:lstStyle/>
                    <a:p>
                      <a:r>
                        <a:rPr lang="en-GB" sz="1000" dirty="0"/>
                        <a:t>Programme areas</a:t>
                      </a:r>
                    </a:p>
                  </a:txBody>
                  <a:tcPr marL="74295" marR="74295" marT="37148" marB="37148"/>
                </a:tc>
                <a:tc>
                  <a:txBody>
                    <a:bodyPr/>
                    <a:lstStyle/>
                    <a:p>
                      <a:r>
                        <a:rPr lang="en-GB" sz="1000" dirty="0"/>
                        <a:t>Contact for initial queries</a:t>
                      </a:r>
                    </a:p>
                  </a:txBody>
                  <a:tcPr marL="74295" marR="74295" marT="37148" marB="37148"/>
                </a:tc>
                <a:tc>
                  <a:txBody>
                    <a:bodyPr/>
                    <a:lstStyle/>
                    <a:p>
                      <a:r>
                        <a:rPr lang="en-GB" sz="1000" dirty="0"/>
                        <a:t>Emails</a:t>
                      </a:r>
                    </a:p>
                  </a:txBody>
                  <a:tcPr marL="74295" marR="74295" marT="37148" marB="37148"/>
                </a:tc>
                <a:extLst>
                  <a:ext uri="{0D108BD9-81ED-4DB2-BD59-A6C34878D82A}">
                    <a16:rowId xmlns:a16="http://schemas.microsoft.com/office/drawing/2014/main" val="10000"/>
                  </a:ext>
                </a:extLst>
              </a:tr>
              <a:tr h="310663">
                <a:tc>
                  <a:txBody>
                    <a:bodyPr/>
                    <a:lstStyle/>
                    <a:p>
                      <a:r>
                        <a:rPr lang="en-GB" sz="1000" dirty="0"/>
                        <a:t>Early Diagnosis </a:t>
                      </a:r>
                    </a:p>
                    <a:p>
                      <a:endParaRPr lang="en-GB" sz="1000" dirty="0"/>
                    </a:p>
                  </a:txBody>
                  <a:tcPr marL="74295" marR="74295" marT="37148" marB="37148"/>
                </a:tc>
                <a:tc>
                  <a:txBody>
                    <a:bodyPr/>
                    <a:lstStyle/>
                    <a:p>
                      <a:r>
                        <a:rPr lang="en-GB" sz="1000" dirty="0"/>
                        <a:t>Sarah Barker</a:t>
                      </a:r>
                    </a:p>
                  </a:txBody>
                  <a:tcPr marL="74295" marR="74295" marT="37148" marB="37148"/>
                </a:tc>
                <a:tc>
                  <a:txBody>
                    <a:bodyPr/>
                    <a:lstStyle/>
                    <a:p>
                      <a:r>
                        <a:rPr lang="en-GB" sz="1000" dirty="0">
                          <a:hlinkClick r:id="rId4"/>
                        </a:rPr>
                        <a:t>sarah.barker60@nhs.net</a:t>
                      </a:r>
                      <a:r>
                        <a:rPr lang="en-GB" sz="1000" dirty="0"/>
                        <a:t> </a:t>
                      </a:r>
                      <a:endParaRPr lang="en-US" dirty="0"/>
                    </a:p>
                  </a:txBody>
                  <a:tcPr marL="74295" marR="74295" marT="37148" marB="37148"/>
                </a:tc>
                <a:extLst>
                  <a:ext uri="{0D108BD9-81ED-4DB2-BD59-A6C34878D82A}">
                    <a16:rowId xmlns:a16="http://schemas.microsoft.com/office/drawing/2014/main" val="10001"/>
                  </a:ext>
                </a:extLst>
              </a:tr>
              <a:tr h="517772">
                <a:tc>
                  <a:txBody>
                    <a:bodyPr/>
                    <a:lstStyle/>
                    <a:p>
                      <a:r>
                        <a:rPr lang="en-GB" sz="1000" dirty="0"/>
                        <a:t>Faster Diagnosis &amp; Operational Improvement</a:t>
                      </a:r>
                    </a:p>
                  </a:txBody>
                  <a:tcPr marL="74295" marR="74295" marT="37148" marB="37148"/>
                </a:tc>
                <a:tc>
                  <a:txBody>
                    <a:bodyPr/>
                    <a:lstStyle/>
                    <a:p>
                      <a:r>
                        <a:rPr lang="en-GB" sz="1000" dirty="0"/>
                        <a:t>Serena Gilbert </a:t>
                      </a:r>
                    </a:p>
                  </a:txBody>
                  <a:tcPr marL="74295" marR="74295" marT="37148" marB="37148"/>
                </a:tc>
                <a:tc>
                  <a:txBody>
                    <a:bodyPr/>
                    <a:lstStyle/>
                    <a:p>
                      <a:r>
                        <a:rPr lang="en-GB" sz="1000" dirty="0">
                          <a:hlinkClick r:id="rId5"/>
                        </a:rPr>
                        <a:t>serena.gilbert1@nhs.net</a:t>
                      </a:r>
                      <a:r>
                        <a:rPr lang="en-GB" sz="1000" dirty="0"/>
                        <a:t> </a:t>
                      </a:r>
                    </a:p>
                    <a:p>
                      <a:endParaRPr lang="en-GB" sz="1000" dirty="0"/>
                    </a:p>
                  </a:txBody>
                  <a:tcPr marL="74295" marR="74295" marT="37148" marB="37148"/>
                </a:tc>
                <a:extLst>
                  <a:ext uri="{0D108BD9-81ED-4DB2-BD59-A6C34878D82A}">
                    <a16:rowId xmlns:a16="http://schemas.microsoft.com/office/drawing/2014/main" val="10002"/>
                  </a:ext>
                </a:extLst>
              </a:tr>
              <a:tr h="359310">
                <a:tc>
                  <a:txBody>
                    <a:bodyPr/>
                    <a:lstStyle/>
                    <a:p>
                      <a:r>
                        <a:rPr lang="en-GB" sz="1000" dirty="0"/>
                        <a:t>Treatments &amp; Personalised Care</a:t>
                      </a:r>
                    </a:p>
                  </a:txBody>
                  <a:tcPr marL="74295" marR="74295" marT="37148" marB="37148"/>
                </a:tc>
                <a:tc>
                  <a:txBody>
                    <a:bodyPr/>
                    <a:lstStyle/>
                    <a:p>
                      <a:r>
                        <a:rPr lang="en-GB" sz="1000" dirty="0"/>
                        <a:t>Claire Mallett</a:t>
                      </a:r>
                    </a:p>
                  </a:txBody>
                  <a:tcPr marL="74295" marR="74295" marT="37148" marB="37148"/>
                </a:tc>
                <a:tc>
                  <a:txBody>
                    <a:bodyPr/>
                    <a:lstStyle/>
                    <a:p>
                      <a:r>
                        <a:rPr lang="en-GB" sz="1000" dirty="0">
                          <a:hlinkClick r:id="rId6"/>
                        </a:rPr>
                        <a:t>claire.mallett3@nhs.net</a:t>
                      </a:r>
                      <a:r>
                        <a:rPr lang="en-GB" sz="1000" dirty="0"/>
                        <a:t> </a:t>
                      </a:r>
                    </a:p>
                  </a:txBody>
                  <a:tcPr marL="74295" marR="74295" marT="37148" marB="37148"/>
                </a:tc>
                <a:extLst>
                  <a:ext uri="{0D108BD9-81ED-4DB2-BD59-A6C34878D82A}">
                    <a16:rowId xmlns:a16="http://schemas.microsoft.com/office/drawing/2014/main" val="10003"/>
                  </a:ext>
                </a:extLst>
              </a:tr>
              <a:tr h="454326">
                <a:tc>
                  <a:txBody>
                    <a:bodyPr/>
                    <a:lstStyle/>
                    <a:p>
                      <a:r>
                        <a:rPr lang="en-GB" sz="1000" dirty="0"/>
                        <a:t>Patient experience</a:t>
                      </a:r>
                      <a:r>
                        <a:rPr lang="en-GB" sz="1000" baseline="0" dirty="0"/>
                        <a:t> and involvement</a:t>
                      </a:r>
                    </a:p>
                  </a:txBody>
                  <a:tcPr marL="74295" marR="74295" marT="37148" marB="37148"/>
                </a:tc>
                <a:tc>
                  <a:txBody>
                    <a:bodyPr/>
                    <a:lstStyle/>
                    <a:p>
                      <a:r>
                        <a:rPr lang="en-GB" sz="1000" dirty="0"/>
                        <a:t>Tracey Ryan </a:t>
                      </a:r>
                    </a:p>
                  </a:txBody>
                  <a:tcPr marL="74295" marR="74295" marT="37148" marB="37148"/>
                </a:tc>
                <a:tc>
                  <a:txBody>
                    <a:bodyPr/>
                    <a:lstStyle/>
                    <a:p>
                      <a:r>
                        <a:rPr lang="en-GB" sz="1000" dirty="0">
                          <a:hlinkClick r:id="rId7"/>
                        </a:rPr>
                        <a:t>tracey.ryan1@nhs.net</a:t>
                      </a:r>
                      <a:r>
                        <a:rPr lang="en-GB" sz="1000" dirty="0"/>
                        <a:t> </a:t>
                      </a:r>
                    </a:p>
                  </a:txBody>
                  <a:tcPr marL="74295" marR="74295" marT="37148" marB="37148"/>
                </a:tc>
                <a:extLst>
                  <a:ext uri="{0D108BD9-81ED-4DB2-BD59-A6C34878D82A}">
                    <a16:rowId xmlns:a16="http://schemas.microsoft.com/office/drawing/2014/main" val="10004"/>
                  </a:ext>
                </a:extLst>
              </a:tr>
              <a:tr h="310663">
                <a:tc>
                  <a:txBody>
                    <a:bodyPr/>
                    <a:lstStyle/>
                    <a:p>
                      <a:r>
                        <a:rPr lang="en-GB" sz="1000" dirty="0"/>
                        <a:t>Health</a:t>
                      </a:r>
                      <a:r>
                        <a:rPr lang="en-GB" sz="1000" baseline="0" dirty="0"/>
                        <a:t> inequalities in cancer</a:t>
                      </a:r>
                    </a:p>
                    <a:p>
                      <a:endParaRPr lang="en-GB" sz="1000" dirty="0"/>
                    </a:p>
                  </a:txBody>
                  <a:tcPr marL="74295" marR="74295" marT="37148" marB="37148"/>
                </a:tc>
                <a:tc>
                  <a:txBody>
                    <a:bodyPr/>
                    <a:lstStyle/>
                    <a:p>
                      <a:r>
                        <a:rPr lang="en-GB" sz="1000" dirty="0"/>
                        <a:t>Cathy Finnis</a:t>
                      </a:r>
                    </a:p>
                  </a:txBody>
                  <a:tcPr marL="74295" marR="74295" marT="37148" marB="37148"/>
                </a:tc>
                <a:tc>
                  <a:txBody>
                    <a:bodyPr/>
                    <a:lstStyle/>
                    <a:p>
                      <a:r>
                        <a:rPr lang="en-GB" sz="1000" dirty="0">
                          <a:hlinkClick r:id="rId8"/>
                        </a:rPr>
                        <a:t>cathy.finnis@nhs.net</a:t>
                      </a:r>
                      <a:r>
                        <a:rPr lang="en-GB" sz="1000" dirty="0"/>
                        <a:t> </a:t>
                      </a:r>
                    </a:p>
                  </a:txBody>
                  <a:tcPr marL="74295" marR="74295" marT="37148" marB="37148"/>
                </a:tc>
                <a:extLst>
                  <a:ext uri="{0D108BD9-81ED-4DB2-BD59-A6C34878D82A}">
                    <a16:rowId xmlns:a16="http://schemas.microsoft.com/office/drawing/2014/main" val="10005"/>
                  </a:ext>
                </a:extLst>
              </a:tr>
              <a:tr h="517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t>Cancer Workforce </a:t>
                      </a:r>
                      <a:endParaRPr lang="en-GB"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Ian Vousden </a:t>
                      </a:r>
                    </a:p>
                    <a:p>
                      <a:endParaRPr lang="en-GB" sz="1000" dirty="0"/>
                    </a:p>
                  </a:txBody>
                  <a:tcPr marL="74295" marR="74295" marT="37148" marB="37148"/>
                </a:tc>
                <a:tc>
                  <a:txBody>
                    <a:bodyPr/>
                    <a:lstStyle/>
                    <a:p>
                      <a:r>
                        <a:rPr lang="en-GB" sz="1000" dirty="0">
                          <a:hlinkClick r:id="rId9"/>
                        </a:rPr>
                        <a:t>ian.vousden@nhs.net</a:t>
                      </a:r>
                      <a:r>
                        <a:rPr lang="en-GB" sz="1000" dirty="0"/>
                        <a:t> </a:t>
                      </a:r>
                    </a:p>
                    <a:p>
                      <a:endParaRPr lang="en-GB" sz="1000" dirty="0"/>
                    </a:p>
                  </a:txBody>
                  <a:tcPr marL="74295" marR="74295" marT="37148" marB="37148"/>
                </a:tc>
                <a:extLst>
                  <a:ext uri="{0D108BD9-81ED-4DB2-BD59-A6C34878D82A}">
                    <a16:rowId xmlns:a16="http://schemas.microsoft.com/office/drawing/2014/main" val="10006"/>
                  </a:ext>
                </a:extLst>
              </a:tr>
            </a:tbl>
          </a:graphicData>
        </a:graphic>
      </p:graphicFrame>
      <p:pic>
        <p:nvPicPr>
          <p:cNvPr id="11" name="Picture 10" descr="Logo&#10;&#10;Description automatically generated">
            <a:extLst>
              <a:ext uri="{FF2B5EF4-FFF2-40B4-BE49-F238E27FC236}">
                <a16:creationId xmlns:a16="http://schemas.microsoft.com/office/drawing/2014/main" id="{95C73529-A123-4C2B-9624-F5E11697482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53845" y="231782"/>
            <a:ext cx="1611527" cy="862834"/>
          </a:xfrm>
          <a:prstGeom prst="rect">
            <a:avLst/>
          </a:prstGeom>
        </p:spPr>
      </p:pic>
    </p:spTree>
    <p:extLst>
      <p:ext uri="{BB962C8B-B14F-4D97-AF65-F5344CB8AC3E}">
        <p14:creationId xmlns:p14="http://schemas.microsoft.com/office/powerpoint/2010/main" val="35958773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HS_England_Nov15">
  <a:themeElements>
    <a:clrScheme name="NHS England 2014 v2">
      <a:dk1>
        <a:srgbClr val="000000"/>
      </a:dk1>
      <a:lt1>
        <a:srgbClr val="FFFFFF"/>
      </a:lt1>
      <a:dk2>
        <a:srgbClr val="0072C6"/>
      </a:dk2>
      <a:lt2>
        <a:srgbClr val="808080"/>
      </a:lt2>
      <a:accent1>
        <a:srgbClr val="E2E2E2"/>
      </a:accent1>
      <a:accent2>
        <a:srgbClr val="C5DCDF"/>
      </a:accent2>
      <a:accent3>
        <a:srgbClr val="FFFFFF"/>
      </a:accent3>
      <a:accent4>
        <a:srgbClr val="0072C6"/>
      </a:accent4>
      <a:accent5>
        <a:srgbClr val="003893"/>
      </a:accent5>
      <a:accent6>
        <a:srgbClr val="B2C7CA"/>
      </a:accent6>
      <a:hlink>
        <a:srgbClr val="0072C6"/>
      </a:hlink>
      <a:folHlink>
        <a:srgbClr val="9CBDC8"/>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round/>
          <a:headEnd type="none" w="med" len="med"/>
          <a:tailEnd type="none" w="med" len="med"/>
        </a:ln>
        <a:effectLst/>
      </a:spPr>
      <a:bodyPr vert="horz" wrap="square" lIns="91440" tIns="91440" rIns="91440" bIns="91440" numCol="1" rtlCol="0" anchor="t" anchorCtr="0" compatLnSpc="1">
        <a:prstTxWarp prst="textNoShape">
          <a:avLst/>
        </a:prstTxWarp>
        <a:noAutofit/>
      </a:bodyPr>
      <a:lstStyle>
        <a:defPPr marL="0" marR="0" indent="0" algn="ctr" defTabSz="889000" rtl="0" eaLnBrk="1" fontAlgn="base" latinLnBrk="0" hangingPunct="1">
          <a:defRPr kumimoji="0" sz="1400" b="0" i="0" u="none" strike="noStrike" cap="none" normalizeH="0" baseline="0" dirty="0" err="1" smtClean="0">
            <a:solidFill>
              <a:schemeClr val="tx1"/>
            </a:solidFill>
            <a:effectLst/>
            <a:latin typeface="+mn-lt"/>
            <a:cs typeface="+mn-cs"/>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square" rtlCol="0">
        <a:noAutofit/>
      </a:bodyPr>
      <a:lstStyle>
        <a:defPPr>
          <a:defRPr dirty="0" err="1" smtClean="0">
            <a:latin typeface="+mn-lt"/>
          </a:defRPr>
        </a:defPPr>
      </a:lstStyle>
    </a:txDef>
  </a:objectDefaults>
  <a:extraClrSchemeLst>
    <a:extraClrScheme>
      <a:clrScheme name="Letter 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3">
        <a:dk1>
          <a:srgbClr val="000000"/>
        </a:dk1>
        <a:lt1>
          <a:srgbClr val="FFFFFF"/>
        </a:lt1>
        <a:dk2>
          <a:srgbClr val="345782"/>
        </a:dk2>
        <a:lt2>
          <a:srgbClr val="808080"/>
        </a:lt2>
        <a:accent1>
          <a:srgbClr val="E2E2E2"/>
        </a:accent1>
        <a:accent2>
          <a:srgbClr val="C5DCDF"/>
        </a:accent2>
        <a:accent3>
          <a:srgbClr val="FFFFFF"/>
        </a:accent3>
        <a:accent4>
          <a:srgbClr val="000000"/>
        </a:accent4>
        <a:accent5>
          <a:srgbClr val="EEEEEE"/>
        </a:accent5>
        <a:accent6>
          <a:srgbClr val="B2C7CA"/>
        </a:accent6>
        <a:hlink>
          <a:srgbClr val="5D8BA7"/>
        </a:hlink>
        <a:folHlink>
          <a:srgbClr val="9CBDC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HS_England_Nov15">
  <a:themeElements>
    <a:clrScheme name="NHS England 2014 v2">
      <a:dk1>
        <a:srgbClr val="000000"/>
      </a:dk1>
      <a:lt1>
        <a:srgbClr val="FFFFFF"/>
      </a:lt1>
      <a:dk2>
        <a:srgbClr val="0072C6"/>
      </a:dk2>
      <a:lt2>
        <a:srgbClr val="808080"/>
      </a:lt2>
      <a:accent1>
        <a:srgbClr val="E2E2E2"/>
      </a:accent1>
      <a:accent2>
        <a:srgbClr val="C5DCDF"/>
      </a:accent2>
      <a:accent3>
        <a:srgbClr val="FFFFFF"/>
      </a:accent3>
      <a:accent4>
        <a:srgbClr val="0072C6"/>
      </a:accent4>
      <a:accent5>
        <a:srgbClr val="003893"/>
      </a:accent5>
      <a:accent6>
        <a:srgbClr val="B2C7CA"/>
      </a:accent6>
      <a:hlink>
        <a:srgbClr val="0072C6"/>
      </a:hlink>
      <a:folHlink>
        <a:srgbClr val="9CBDC8"/>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round/>
          <a:headEnd type="none" w="med" len="med"/>
          <a:tailEnd type="none" w="med" len="med"/>
        </a:ln>
        <a:effectLst/>
      </a:spPr>
      <a:bodyPr vert="horz" wrap="square" lIns="91440" tIns="91440" rIns="91440" bIns="91440" numCol="1" rtlCol="0" anchor="t" anchorCtr="0" compatLnSpc="1">
        <a:prstTxWarp prst="textNoShape">
          <a:avLst/>
        </a:prstTxWarp>
        <a:noAutofit/>
      </a:bodyPr>
      <a:lstStyle>
        <a:defPPr marL="0" marR="0" indent="0" algn="ctr" defTabSz="889000" rtl="0" eaLnBrk="1" fontAlgn="base" latinLnBrk="0" hangingPunct="1">
          <a:defRPr kumimoji="0" sz="1400" b="0" i="0" u="none" strike="noStrike" cap="none" normalizeH="0" baseline="0" dirty="0" err="1" smtClean="0">
            <a:solidFill>
              <a:schemeClr val="tx1"/>
            </a:solidFill>
            <a:effectLst/>
            <a:latin typeface="+mn-lt"/>
            <a:cs typeface="+mn-cs"/>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square" rtlCol="0">
        <a:noAutofit/>
      </a:bodyPr>
      <a:lstStyle>
        <a:defPPr>
          <a:defRPr dirty="0" err="1" smtClean="0">
            <a:latin typeface="+mn-lt"/>
          </a:defRPr>
        </a:defPPr>
      </a:lstStyle>
    </a:txDef>
  </a:objectDefaults>
  <a:extraClrSchemeLst>
    <a:extraClrScheme>
      <a:clrScheme name="Letter 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3">
        <a:dk1>
          <a:srgbClr val="000000"/>
        </a:dk1>
        <a:lt1>
          <a:srgbClr val="FFFFFF"/>
        </a:lt1>
        <a:dk2>
          <a:srgbClr val="345782"/>
        </a:dk2>
        <a:lt2>
          <a:srgbClr val="808080"/>
        </a:lt2>
        <a:accent1>
          <a:srgbClr val="E2E2E2"/>
        </a:accent1>
        <a:accent2>
          <a:srgbClr val="C5DCDF"/>
        </a:accent2>
        <a:accent3>
          <a:srgbClr val="FFFFFF"/>
        </a:accent3>
        <a:accent4>
          <a:srgbClr val="000000"/>
        </a:accent4>
        <a:accent5>
          <a:srgbClr val="EEEEEE"/>
        </a:accent5>
        <a:accent6>
          <a:srgbClr val="B2C7CA"/>
        </a:accent6>
        <a:hlink>
          <a:srgbClr val="5D8BA7"/>
        </a:hlink>
        <a:folHlink>
          <a:srgbClr val="9CBDC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NHS Brand Colours">
      <a:dk1>
        <a:sysClr val="windowText" lastClr="000000"/>
      </a:dk1>
      <a:lt1>
        <a:sysClr val="window" lastClr="FFFFFF"/>
      </a:lt1>
      <a:dk2>
        <a:srgbClr val="003087"/>
      </a:dk2>
      <a:lt2>
        <a:srgbClr val="005EB8"/>
      </a:lt2>
      <a:accent1>
        <a:srgbClr val="0072CE"/>
      </a:accent1>
      <a:accent2>
        <a:srgbClr val="41B6E6"/>
      </a:accent2>
      <a:accent3>
        <a:srgbClr val="00A9CE"/>
      </a:accent3>
      <a:accent4>
        <a:srgbClr val="7C2855"/>
      </a:accent4>
      <a:accent5>
        <a:srgbClr val="AE2573"/>
      </a:accent5>
      <a:accent6>
        <a:srgbClr val="768692"/>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0110 - LTP and 2019-20 team slides.potx" id="{5A354A6F-8355-4C28-BDB8-37514CEEBE51}" vid="{8F1DEB25-14B1-4C0B-84CA-26CD4968B4BF}"/>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245078BB09C145AE31EAE7F733DC47" ma:contentTypeVersion="11" ma:contentTypeDescription="Create a new document." ma:contentTypeScope="" ma:versionID="44dcd4331ac5191e393c5fbe6887af1d">
  <xsd:schema xmlns:xsd="http://www.w3.org/2001/XMLSchema" xmlns:xs="http://www.w3.org/2001/XMLSchema" xmlns:p="http://schemas.microsoft.com/office/2006/metadata/properties" xmlns:ns2="e67ca73c-cbc1-4776-b628-b7079032f5ba" xmlns:ns3="f2caaac0-bf0a-4d98-b687-e2b8784608d1" targetNamespace="http://schemas.microsoft.com/office/2006/metadata/properties" ma:root="true" ma:fieldsID="1878e983eb581a442d7ab64008392b5a" ns2:_="" ns3:_="">
    <xsd:import namespace="e67ca73c-cbc1-4776-b628-b7079032f5ba"/>
    <xsd:import namespace="f2caaac0-bf0a-4d98-b687-e2b8784608d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7ca73c-cbc1-4776-b628-b7079032f5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caaac0-bf0a-4d98-b687-e2b8784608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xsi="http://www.w3.org/2001/XMLSchema-instance" xmlns:p="http://schemas.microsoft.com/office/2006/metadata/properties">
  <documentManagement>
    <SharedWithUsers xmlns="f2caaac0-bf0a-4d98-b687-e2b8784608d1">
      <UserInfo>
        <DisplayName>Kristen Foerster</DisplayName>
        <AccountId>62</AccountId>
        <AccountType/>
      </UserInfo>
      <UserInfo>
        <DisplayName>Emily Watts</DisplayName>
        <AccountId>34</AccountId>
        <AccountType/>
      </UserInfo>
      <UserInfo>
        <DisplayName>Anna baranski</DisplayName>
        <AccountId>55</AccountId>
        <AccountType/>
      </UserInfo>
    </SharedWithUsers>
  </documentManagement>
</p:properties>
</file>

<file path=customXml/itemProps1.xml><?xml version="1.0" encoding="utf-8"?>
<ds:datastoreItem xmlns:ds="http://schemas.openxmlformats.org/officeDocument/2006/customXml" ds:itemID="{EB216B95-873D-4B6D-B295-5B1724170219}">
  <ds:schemaRefs>
    <ds:schemaRef ds:uri="http://schemas.microsoft.com/sharepoint/v3/contenttype/forms"/>
  </ds:schemaRefs>
</ds:datastoreItem>
</file>

<file path=customXml/itemProps2.xml><?xml version="1.0" encoding="utf-8"?>
<ds:datastoreItem xmlns:ds="http://schemas.openxmlformats.org/officeDocument/2006/customXml" ds:itemID="{DC6ABCE1-1F53-4AEC-8D40-569740CDA8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7ca73c-cbc1-4776-b628-b7079032f5ba"/>
    <ds:schemaRef ds:uri="f2caaac0-bf0a-4d98-b687-e2b878460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D00EDC-9529-46D3-865F-ED9D69FE8672}">
  <ds:schemaRefs>
    <ds:schemaRef ds:uri="10b6c6d2-2b2a-40ec-831b-20b5fb97fa81"/>
    <ds:schemaRef ds:uri="c99bd77a-826f-4653-b73d-74f2001437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 ds:uri="f2caaac0-bf0a-4d98-b687-e2b8784608d1"/>
  </ds:schemaRefs>
</ds:datastoreItem>
</file>

<file path=docProps/app.xml><?xml version="1.0" encoding="utf-8"?>
<Properties xmlns="http://schemas.openxmlformats.org/officeDocument/2006/extended-properties" xmlns:vt="http://schemas.openxmlformats.org/officeDocument/2006/docPropsVTypes">
  <Template>H&amp;W non-recurrent</Template>
  <TotalTime>9029</TotalTime>
  <Words>2591</Words>
  <Application>Microsoft Office PowerPoint</Application>
  <PresentationFormat>A4 Paper (210x297 mm)</PresentationFormat>
  <Paragraphs>272</Paragraphs>
  <Slides>7</Slides>
  <Notes>6</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7</vt:i4>
      </vt:variant>
    </vt:vector>
  </HeadingPairs>
  <TitlesOfParts>
    <vt:vector size="18" baseType="lpstr">
      <vt:lpstr>Arial</vt:lpstr>
      <vt:lpstr>Arial,Sans-Serif</vt:lpstr>
      <vt:lpstr>Calibri</vt:lpstr>
      <vt:lpstr>Courier New</vt:lpstr>
      <vt:lpstr>Segoe UI</vt:lpstr>
      <vt:lpstr>Trebuchet MS</vt:lpstr>
      <vt:lpstr>NHS_England_Nov15</vt:lpstr>
      <vt:lpstr>1_NHS_England_Nov15</vt:lpstr>
      <vt:lpstr>Office Theme</vt:lpstr>
      <vt:lpstr>1_Office Theme</vt:lpstr>
      <vt:lpstr>think-cell Slide</vt:lpstr>
      <vt:lpstr>PowerPoint Presentation</vt:lpstr>
      <vt:lpstr>Summary: Faster Diagnosis and operational improvement</vt:lpstr>
      <vt:lpstr>Summary: Early Diagnosis (1)</vt:lpstr>
      <vt:lpstr>Summary: Early Diagnosis (2)</vt:lpstr>
      <vt:lpstr>Summary: Treatments and personalised care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2020 Planning Guidance</dc:title>
  <dc:creator>Lomas, Chris</dc:creator>
  <cp:lastModifiedBy>Cathy Finnis</cp:lastModifiedBy>
  <cp:revision>18</cp:revision>
  <dcterms:created xsi:type="dcterms:W3CDTF">2015-11-04T17:21:33Z</dcterms:created>
  <dcterms:modified xsi:type="dcterms:W3CDTF">2022-03-18T14:22:43Z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rmat Name">
    <vt:lpwstr>NHS England 2014 v2</vt:lpwstr>
  </property>
  <property fmtid="{D5CDD505-2E9C-101B-9397-08002B2CF9AE}" pid="3" name="Template Name">
    <vt:lpwstr>A4</vt:lpwstr>
  </property>
  <property fmtid="{D5CDD505-2E9C-101B-9397-08002B2CF9AE}" pid="4" name="ContentTypeId">
    <vt:lpwstr>0x01010087245078BB09C145AE31EAE7F733DC47</vt:lpwstr>
  </property>
  <property fmtid="{D5CDD505-2E9C-101B-9397-08002B2CF9AE}" pid="5" name="Order">
    <vt:r8>155000</vt:r8>
  </property>
</Properties>
</file>