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40" r:id="rId4"/>
    <p:sldMasterId id="2147483854" r:id="rId5"/>
  </p:sldMasterIdLst>
  <p:notesMasterIdLst>
    <p:notesMasterId r:id="rId21"/>
  </p:notesMasterIdLst>
  <p:handoutMasterIdLst>
    <p:handoutMasterId r:id="rId22"/>
  </p:handoutMasterIdLst>
  <p:sldIdLst>
    <p:sldId id="256" r:id="rId6"/>
    <p:sldId id="415" r:id="rId7"/>
    <p:sldId id="257" r:id="rId8"/>
    <p:sldId id="258" r:id="rId9"/>
    <p:sldId id="418" r:id="rId10"/>
    <p:sldId id="295" r:id="rId11"/>
    <p:sldId id="419" r:id="rId12"/>
    <p:sldId id="420" r:id="rId13"/>
    <p:sldId id="421" r:id="rId14"/>
    <p:sldId id="422" r:id="rId15"/>
    <p:sldId id="423" r:id="rId16"/>
    <p:sldId id="270" r:id="rId17"/>
    <p:sldId id="274" r:id="rId18"/>
    <p:sldId id="275" r:id="rId19"/>
    <p:sldId id="272" r:id="rId20"/>
  </p:sldIdLst>
  <p:sldSz cx="12192000" cy="6858000"/>
  <p:notesSz cx="70104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rbel" panose="020B0503020204020204" pitchFamily="34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8FB71B-5E93-AA24-7C7B-D8E0DFC33882}" name="Jeanette Owen" initials="JO" userId="S::jowen@americancouncils.org::5ee4ac10-af36-49db-8333-3fbf24403c42" providerId="AD"/>
  <p188:author id="{E1D97F40-F5EE-09CF-926D-0D5AC7E1708B}" name="Caitlin Ting" initials="CT" userId="S::cting@americancouncils.org::aba28b0c-970d-4302-92fe-7e91bd67caf1" providerId="AD"/>
  <p188:author id="{53CE2C53-DA27-4C3B-8F54-F73823DB17F4}" name="Rori DiFiore" initials="RD" userId="S::rdifiore@americancouncils.org::d1a99d4e-9b41-4284-bb84-441176727a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81"/>
    <a:srgbClr val="009CAC"/>
    <a:srgbClr val="00A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02496-49CE-3DA5-560F-54B516C71508}" v="22" dt="2023-10-03T11:14:03.452"/>
    <p1510:client id="{37F5FD13-CC84-437C-BBB9-6316C13B6626}" vWet="4" dt="2023-10-02T13:37:50.796"/>
    <p1510:client id="{5EA2A928-607D-8098-D588-7041354D068C}" v="138" dt="2023-10-02T13:54:29.405"/>
    <p1510:client id="{AF328925-BC90-1E98-D9A8-0B24B785BD15}" v="24" dt="2023-10-02T17:16:46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EDA157-D320-46B7-AF51-CE9B39FB365F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10CB32-4B20-44EA-B287-0747017C3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15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984119-22DE-4ED2-8641-E432B2692E7F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33D199-F655-48B3-8337-1DD7751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0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3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5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9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5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40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2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7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1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8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0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82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8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0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1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-6487" y="-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 rot="4337731">
            <a:off x="-1675030" y="1672095"/>
            <a:ext cx="5383462" cy="1795749"/>
            <a:chOff x="-21841" y="5046811"/>
            <a:chExt cx="5383462" cy="1795749"/>
          </a:xfrm>
        </p:grpSpPr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3195" y="6230534"/>
              <a:ext cx="598426" cy="60679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-21841" y="5046811"/>
              <a:ext cx="598426" cy="6067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8834" y="5046811"/>
              <a:ext cx="598426" cy="60679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2394" y="5046811"/>
              <a:ext cx="598426" cy="60679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 userDrawn="1"/>
        </p:nvGrpSpPr>
        <p:grpSpPr>
          <a:xfrm rot="4337731">
            <a:off x="-2142086" y="4413366"/>
            <a:ext cx="4783349" cy="1204695"/>
            <a:chOff x="-20175" y="5637865"/>
            <a:chExt cx="4783349" cy="1204695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555933" y="5637865"/>
              <a:ext cx="598426" cy="60679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CFEE4CD-89A5-4062-B4B6-C3B9A6B8945B}"/>
              </a:ext>
            </a:extLst>
          </p:cNvPr>
          <p:cNvSpPr/>
          <p:nvPr userDrawn="1"/>
        </p:nvSpPr>
        <p:spPr>
          <a:xfrm>
            <a:off x="1056271" y="-19049"/>
            <a:ext cx="11135729" cy="68770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sp>
        <p:nvSpPr>
          <p:cNvPr id="90" name="Rectangle 89"/>
          <p:cNvSpPr/>
          <p:nvPr userDrawn="1"/>
        </p:nvSpPr>
        <p:spPr>
          <a:xfrm>
            <a:off x="-6515" y="0"/>
            <a:ext cx="943498" cy="686593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2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679" y="5743782"/>
            <a:ext cx="2527287" cy="65136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843099" y="5375222"/>
            <a:ext cx="6194590" cy="1248965"/>
            <a:chOff x="5115149" y="4568491"/>
            <a:chExt cx="6194590" cy="1248965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115149" y="4568491"/>
              <a:ext cx="2809894" cy="1248965"/>
              <a:chOff x="527620" y="1964356"/>
              <a:chExt cx="2162864" cy="96136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7620" y="2180849"/>
                <a:ext cx="1022214" cy="53835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9116" y="1964356"/>
                <a:ext cx="961368" cy="96136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 userDrawn="1"/>
          </p:nvSpPr>
          <p:spPr>
            <a:xfrm>
              <a:off x="8157958" y="4849749"/>
              <a:ext cx="31517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CLS is a program of the U.S.</a:t>
              </a:r>
              <a:r>
                <a:rPr lang="en-US" sz="1400" baseline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Department of State, with funding provided by the U.S. Government.</a:t>
              </a:r>
              <a:endPara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972EFA-2EFE-461A-A738-93AF285A4A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000" y="1234599"/>
            <a:ext cx="7263483" cy="3373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-6487" y="-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 rot="4337731">
            <a:off x="-1675030" y="1672095"/>
            <a:ext cx="5383462" cy="1795749"/>
            <a:chOff x="-21841" y="5046811"/>
            <a:chExt cx="5383462" cy="1795749"/>
          </a:xfrm>
        </p:grpSpPr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195" y="6230534"/>
              <a:ext cx="598426" cy="60679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21841" y="5046811"/>
              <a:ext cx="598426" cy="6067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68834" y="5046811"/>
              <a:ext cx="598426" cy="60679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394" y="5046811"/>
              <a:ext cx="598426" cy="60679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 userDrawn="1"/>
        </p:nvGrpSpPr>
        <p:grpSpPr>
          <a:xfrm rot="4337731">
            <a:off x="-2142086" y="4413366"/>
            <a:ext cx="4783349" cy="1204695"/>
            <a:chOff x="-20175" y="5637865"/>
            <a:chExt cx="4783349" cy="1204695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5933" y="5637865"/>
              <a:ext cx="598426" cy="60679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CFEE4CD-89A5-4062-B4B6-C3B9A6B8945B}"/>
              </a:ext>
            </a:extLst>
          </p:cNvPr>
          <p:cNvSpPr/>
          <p:nvPr userDrawn="1"/>
        </p:nvSpPr>
        <p:spPr>
          <a:xfrm>
            <a:off x="1056271" y="-19049"/>
            <a:ext cx="11135729" cy="68770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sp>
        <p:nvSpPr>
          <p:cNvPr id="90" name="Rectangle 89"/>
          <p:cNvSpPr/>
          <p:nvPr userDrawn="1"/>
        </p:nvSpPr>
        <p:spPr>
          <a:xfrm>
            <a:off x="-6515" y="0"/>
            <a:ext cx="943498" cy="686593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2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79" y="5743782"/>
            <a:ext cx="2527287" cy="65136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843099" y="5375222"/>
            <a:ext cx="6194590" cy="1248965"/>
            <a:chOff x="5115149" y="4568491"/>
            <a:chExt cx="6194590" cy="1248965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115149" y="4568491"/>
              <a:ext cx="2809894" cy="1248965"/>
              <a:chOff x="527620" y="1964356"/>
              <a:chExt cx="2162864" cy="96136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620" y="2180849"/>
                <a:ext cx="1022214" cy="53835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9116" y="1964356"/>
                <a:ext cx="961368" cy="96136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 userDrawn="1"/>
          </p:nvSpPr>
          <p:spPr>
            <a:xfrm>
              <a:off x="8157958" y="4849749"/>
              <a:ext cx="31517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CLS is a program of the U.S.</a:t>
              </a:r>
              <a:r>
                <a:rPr lang="en-US" sz="1400" baseline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Department of State, with funding provided by the U.S. Government.</a:t>
              </a:r>
              <a:endPara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972EFA-2EFE-461A-A738-93AF285A4A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69000" y="1234599"/>
            <a:ext cx="7263483" cy="3373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-6487" y="-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 rot="4337731">
            <a:off x="-1675030" y="1672095"/>
            <a:ext cx="5383462" cy="1795749"/>
            <a:chOff x="-21841" y="5046811"/>
            <a:chExt cx="5383462" cy="1795749"/>
          </a:xfrm>
        </p:grpSpPr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195" y="6230534"/>
              <a:ext cx="598426" cy="60679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21841" y="5046811"/>
              <a:ext cx="598426" cy="6067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68834" y="5046811"/>
              <a:ext cx="598426" cy="60679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394" y="5046811"/>
              <a:ext cx="598426" cy="60679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 userDrawn="1"/>
        </p:nvGrpSpPr>
        <p:grpSpPr>
          <a:xfrm rot="4337731">
            <a:off x="-2142086" y="4413366"/>
            <a:ext cx="4783349" cy="1204695"/>
            <a:chOff x="-20175" y="5637865"/>
            <a:chExt cx="4783349" cy="1204695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5933" y="5637865"/>
              <a:ext cx="598426" cy="60679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CFEE4CD-89A5-4062-B4B6-C3B9A6B8945B}"/>
              </a:ext>
            </a:extLst>
          </p:cNvPr>
          <p:cNvSpPr/>
          <p:nvPr userDrawn="1"/>
        </p:nvSpPr>
        <p:spPr>
          <a:xfrm>
            <a:off x="1056271" y="-19049"/>
            <a:ext cx="11135729" cy="68770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sp>
        <p:nvSpPr>
          <p:cNvPr id="90" name="Rectangle 89"/>
          <p:cNvSpPr/>
          <p:nvPr userDrawn="1"/>
        </p:nvSpPr>
        <p:spPr>
          <a:xfrm>
            <a:off x="-6515" y="-1587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2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7105" y="998961"/>
            <a:ext cx="6334696" cy="2004545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675229" y="3141893"/>
            <a:ext cx="52784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7105" y="3457428"/>
            <a:ext cx="6334696" cy="914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cap="none" spc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79" y="5743782"/>
            <a:ext cx="2527287" cy="65136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843099" y="5375222"/>
            <a:ext cx="6407546" cy="1248965"/>
            <a:chOff x="5115149" y="4568491"/>
            <a:chExt cx="6407546" cy="1248965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115149" y="4568491"/>
              <a:ext cx="2809894" cy="1248965"/>
              <a:chOff x="527620" y="1964356"/>
              <a:chExt cx="2162864" cy="96136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620" y="2180849"/>
                <a:ext cx="1022214" cy="53835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9116" y="1964356"/>
                <a:ext cx="961368" cy="96136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 userDrawn="1"/>
          </p:nvSpPr>
          <p:spPr>
            <a:xfrm>
              <a:off x="8157958" y="4849749"/>
              <a:ext cx="33647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Proxima Nova" panose="02000506030000020004" pitchFamily="50" charset="0"/>
                </a:rPr>
                <a:t>CLS is a program of the U.S.</a:t>
              </a:r>
              <a:r>
                <a:rPr lang="en-US" sz="1400" baseline="0">
                  <a:solidFill>
                    <a:schemeClr val="bg1"/>
                  </a:solidFill>
                  <a:latin typeface="Proxima Nova" panose="02000506030000020004" pitchFamily="50" charset="0"/>
                </a:rPr>
                <a:t> Department of State, with funding provided by the U.S. Government.</a:t>
              </a:r>
              <a:endParaRPr lang="en-US" sz="1400">
                <a:solidFill>
                  <a:schemeClr val="bg1"/>
                </a:solidFill>
                <a:latin typeface="Proxima Nova" panose="02000506030000020004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79" y="1287719"/>
            <a:ext cx="2783719" cy="27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3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-6487" y="-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 rot="4337731">
            <a:off x="-1675030" y="1672095"/>
            <a:ext cx="5383462" cy="1795749"/>
            <a:chOff x="-21841" y="5046811"/>
            <a:chExt cx="5383462" cy="1795749"/>
          </a:xfrm>
        </p:grpSpPr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195" y="6230534"/>
              <a:ext cx="598426" cy="60679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21841" y="5046811"/>
              <a:ext cx="598426" cy="6067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68834" y="5046811"/>
              <a:ext cx="598426" cy="60679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394" y="5046811"/>
              <a:ext cx="598426" cy="60679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 userDrawn="1"/>
        </p:nvGrpSpPr>
        <p:grpSpPr>
          <a:xfrm rot="4337731">
            <a:off x="-2142086" y="4413366"/>
            <a:ext cx="4783349" cy="1204695"/>
            <a:chOff x="-20175" y="5637865"/>
            <a:chExt cx="4783349" cy="1204695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5933" y="5637865"/>
              <a:ext cx="598426" cy="60679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056271" y="-19049"/>
            <a:ext cx="11135729" cy="68770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sp>
        <p:nvSpPr>
          <p:cNvPr id="90" name="Rectangle 89"/>
          <p:cNvSpPr/>
          <p:nvPr userDrawn="1"/>
        </p:nvSpPr>
        <p:spPr>
          <a:xfrm>
            <a:off x="-9108" y="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1476" y="1208701"/>
            <a:ext cx="6334696" cy="2004545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126786" y="3351633"/>
            <a:ext cx="52784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1476" y="3667168"/>
            <a:ext cx="6334696" cy="914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cap="none" spc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45051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9" y="134000"/>
            <a:ext cx="9791700" cy="7335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533" y="1848583"/>
            <a:ext cx="10347337" cy="4096807"/>
          </a:xfrm>
        </p:spPr>
        <p:txBody>
          <a:bodyPr/>
          <a:lstStyle>
            <a:lvl1pPr>
              <a:spcAft>
                <a:spcPts val="600"/>
              </a:spcAft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-6487" y="-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 rot="4337731">
            <a:off x="-1675030" y="1672095"/>
            <a:ext cx="5383462" cy="1795749"/>
            <a:chOff x="-21841" y="5046811"/>
            <a:chExt cx="5383462" cy="1795749"/>
          </a:xfrm>
        </p:grpSpPr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3195" y="6230534"/>
              <a:ext cx="598426" cy="60679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-21841" y="5046811"/>
              <a:ext cx="598426" cy="6067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8834" y="5046811"/>
              <a:ext cx="598426" cy="60679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2394" y="5046811"/>
              <a:ext cx="598426" cy="60679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 userDrawn="1"/>
        </p:nvGrpSpPr>
        <p:grpSpPr>
          <a:xfrm rot="4337731">
            <a:off x="-2142086" y="4413366"/>
            <a:ext cx="4783349" cy="1204695"/>
            <a:chOff x="-20175" y="5637865"/>
            <a:chExt cx="4783349" cy="1204695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555933" y="5637865"/>
              <a:ext cx="598426" cy="60679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CFEE4CD-89A5-4062-B4B6-C3B9A6B8945B}"/>
              </a:ext>
            </a:extLst>
          </p:cNvPr>
          <p:cNvSpPr/>
          <p:nvPr userDrawn="1"/>
        </p:nvSpPr>
        <p:spPr>
          <a:xfrm>
            <a:off x="1056271" y="-19049"/>
            <a:ext cx="11135729" cy="68770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sp>
        <p:nvSpPr>
          <p:cNvPr id="90" name="Rectangle 89"/>
          <p:cNvSpPr/>
          <p:nvPr userDrawn="1"/>
        </p:nvSpPr>
        <p:spPr>
          <a:xfrm>
            <a:off x="-6515" y="-1587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2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7105" y="998961"/>
            <a:ext cx="6334696" cy="2004545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675229" y="3141893"/>
            <a:ext cx="52784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7105" y="3457428"/>
            <a:ext cx="6334696" cy="914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cap="none" spc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679" y="5743782"/>
            <a:ext cx="2527287" cy="65136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843099" y="5375222"/>
            <a:ext cx="6407546" cy="1248965"/>
            <a:chOff x="5115149" y="4568491"/>
            <a:chExt cx="6407546" cy="1248965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115149" y="4568491"/>
              <a:ext cx="2809894" cy="1248965"/>
              <a:chOff x="527620" y="1964356"/>
              <a:chExt cx="2162864" cy="96136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7620" y="2180849"/>
                <a:ext cx="1022214" cy="53835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9116" y="1964356"/>
                <a:ext cx="961368" cy="96136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 userDrawn="1"/>
          </p:nvSpPr>
          <p:spPr>
            <a:xfrm>
              <a:off x="8157958" y="4849749"/>
              <a:ext cx="33647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Proxima Nova" panose="02000506030000020004" pitchFamily="50" charset="0"/>
                </a:rPr>
                <a:t>CLS is a program of the U.S.</a:t>
              </a:r>
              <a:r>
                <a:rPr lang="en-US" sz="1400" baseline="0">
                  <a:solidFill>
                    <a:schemeClr val="bg1"/>
                  </a:solidFill>
                  <a:latin typeface="Proxima Nova" panose="02000506030000020004" pitchFamily="50" charset="0"/>
                </a:rPr>
                <a:t> Department of State, with funding provided by the U.S. Government.</a:t>
              </a:r>
              <a:endParaRPr lang="en-US" sz="1400">
                <a:solidFill>
                  <a:schemeClr val="bg1"/>
                </a:solidFill>
                <a:latin typeface="Proxima Nova" panose="02000506030000020004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679" y="1287719"/>
            <a:ext cx="2783719" cy="27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3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-6487" y="-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 rot="4337731">
            <a:off x="-1675030" y="1672095"/>
            <a:ext cx="5383462" cy="1795749"/>
            <a:chOff x="-21841" y="5046811"/>
            <a:chExt cx="5383462" cy="1795749"/>
          </a:xfrm>
        </p:grpSpPr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3195" y="6230534"/>
              <a:ext cx="598426" cy="60679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-21841" y="5046811"/>
              <a:ext cx="598426" cy="6067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8834" y="5046811"/>
              <a:ext cx="598426" cy="60679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2394" y="5046811"/>
              <a:ext cx="598426" cy="60679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 userDrawn="1"/>
        </p:nvGrpSpPr>
        <p:grpSpPr>
          <a:xfrm rot="4337731">
            <a:off x="-2142086" y="4413366"/>
            <a:ext cx="4783349" cy="1204695"/>
            <a:chOff x="-20175" y="5637865"/>
            <a:chExt cx="4783349" cy="1204695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555933" y="5637865"/>
              <a:ext cx="598426" cy="60679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056271" y="-19049"/>
            <a:ext cx="11135729" cy="68770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sp>
        <p:nvSpPr>
          <p:cNvPr id="90" name="Rectangle 89"/>
          <p:cNvSpPr/>
          <p:nvPr userDrawn="1"/>
        </p:nvSpPr>
        <p:spPr>
          <a:xfrm>
            <a:off x="-9108" y="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1476" y="1208701"/>
            <a:ext cx="6334696" cy="2004545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126786" y="3351633"/>
            <a:ext cx="52784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1476" y="3667168"/>
            <a:ext cx="6334696" cy="914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cap="none" spc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4505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9" y="134000"/>
            <a:ext cx="9791700" cy="7335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533" y="1848583"/>
            <a:ext cx="10347337" cy="4096807"/>
          </a:xfrm>
        </p:spPr>
        <p:txBody>
          <a:bodyPr/>
          <a:lstStyle>
            <a:lvl1pPr>
              <a:spcAft>
                <a:spcPts val="600"/>
              </a:spcAft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-11257" y="909092"/>
            <a:ext cx="943498" cy="59489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36" y="1664648"/>
            <a:ext cx="9204135" cy="429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-208546" y="1320530"/>
            <a:ext cx="598426" cy="60679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731">
            <a:off x="-28918" y="1883229"/>
            <a:ext cx="598426" cy="60679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154629" y="2458204"/>
            <a:ext cx="598426" cy="60679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333054" y="3017131"/>
            <a:ext cx="598426" cy="60679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515857" y="3589772"/>
            <a:ext cx="598426" cy="60679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731">
            <a:off x="695485" y="4152471"/>
            <a:ext cx="598426" cy="60679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356791" y="1125409"/>
            <a:ext cx="598426" cy="60679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539592" y="1698050"/>
            <a:ext cx="598426" cy="60679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731">
            <a:off x="719222" y="2260749"/>
            <a:ext cx="598426" cy="60679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902768" y="2835725"/>
            <a:ext cx="598426" cy="60679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883733" y="4724969"/>
            <a:ext cx="598426" cy="60679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731">
            <a:off x="735855" y="369284"/>
            <a:ext cx="598426" cy="60679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919402" y="944258"/>
            <a:ext cx="598426" cy="60679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731">
            <a:off x="-5106" y="-8081"/>
            <a:ext cx="598426" cy="606795"/>
          </a:xfrm>
          <a:prstGeom prst="rect">
            <a:avLst/>
          </a:prstGeom>
        </p:spPr>
      </p:pic>
      <p:grpSp>
        <p:nvGrpSpPr>
          <p:cNvPr id="123" name="Group 122"/>
          <p:cNvGrpSpPr/>
          <p:nvPr userDrawn="1"/>
        </p:nvGrpSpPr>
        <p:grpSpPr>
          <a:xfrm rot="4337731">
            <a:off x="-2142086" y="4413367"/>
            <a:ext cx="4783350" cy="1204694"/>
            <a:chOff x="-20175" y="5637866"/>
            <a:chExt cx="4783350" cy="1204694"/>
          </a:xfrm>
        </p:grpSpPr>
        <p:pic>
          <p:nvPicPr>
            <p:cNvPr id="124" name="Picture 123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6"/>
              <a:ext cx="598426" cy="60679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6"/>
              <a:ext cx="598426" cy="60679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4" y="6235765"/>
              <a:ext cx="598426" cy="606795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9" y="6235766"/>
              <a:ext cx="598426" cy="606795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90" y="6235764"/>
              <a:ext cx="598426" cy="606795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5" y="6235765"/>
              <a:ext cx="598426" cy="606795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7" y="5637866"/>
              <a:ext cx="598426" cy="606795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2" y="5637865"/>
              <a:ext cx="598426" cy="606795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3" y="5637866"/>
              <a:ext cx="598426" cy="606795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8" y="5637865"/>
              <a:ext cx="598426" cy="606795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555934" y="5637865"/>
              <a:ext cx="598426" cy="606795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139" name="Picture 13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2689" y="1001002"/>
            <a:ext cx="943498" cy="585699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9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-16026" y="-26066"/>
            <a:ext cx="12208026" cy="1037421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99754" y="143088"/>
            <a:ext cx="8086136" cy="742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3" r:id="rId2"/>
    <p:sldLayoutId id="2147483852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Font typeface="Wingdings 2" pitchFamily="18" charset="2"/>
        <a:buChar char=""/>
        <a:defRPr sz="22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-11257" y="909092"/>
            <a:ext cx="943498" cy="59489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36" y="1664648"/>
            <a:ext cx="9204135" cy="429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7731">
            <a:off x="-208546" y="1320530"/>
            <a:ext cx="598426" cy="60679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31">
            <a:off x="-28918" y="1883229"/>
            <a:ext cx="598426" cy="60679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7731">
            <a:off x="154629" y="2458204"/>
            <a:ext cx="598426" cy="60679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7731">
            <a:off x="333054" y="3017131"/>
            <a:ext cx="598426" cy="60679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7731">
            <a:off x="515857" y="3589772"/>
            <a:ext cx="598426" cy="60679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31">
            <a:off x="695485" y="4152471"/>
            <a:ext cx="598426" cy="60679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7731">
            <a:off x="356791" y="1125409"/>
            <a:ext cx="598426" cy="60679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7731">
            <a:off x="539592" y="1698050"/>
            <a:ext cx="598426" cy="60679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31">
            <a:off x="719222" y="2260749"/>
            <a:ext cx="598426" cy="60679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7731">
            <a:off x="902768" y="2835725"/>
            <a:ext cx="598426" cy="60679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7731">
            <a:off x="883733" y="4724969"/>
            <a:ext cx="598426" cy="60679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31">
            <a:off x="735855" y="369284"/>
            <a:ext cx="598426" cy="60679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7731">
            <a:off x="919402" y="944258"/>
            <a:ext cx="598426" cy="60679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31">
            <a:off x="-5106" y="-8081"/>
            <a:ext cx="598426" cy="606795"/>
          </a:xfrm>
          <a:prstGeom prst="rect">
            <a:avLst/>
          </a:prstGeom>
        </p:spPr>
      </p:pic>
      <p:grpSp>
        <p:nvGrpSpPr>
          <p:cNvPr id="123" name="Group 122"/>
          <p:cNvGrpSpPr/>
          <p:nvPr userDrawn="1"/>
        </p:nvGrpSpPr>
        <p:grpSpPr>
          <a:xfrm rot="4337731">
            <a:off x="-2142086" y="4413367"/>
            <a:ext cx="4783350" cy="1204694"/>
            <a:chOff x="-20175" y="5637866"/>
            <a:chExt cx="4783350" cy="1204694"/>
          </a:xfrm>
        </p:grpSpPr>
        <p:pic>
          <p:nvPicPr>
            <p:cNvPr id="124" name="Picture 123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6716" y="6235766"/>
              <a:ext cx="598426" cy="60679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78502" y="6235766"/>
              <a:ext cx="598426" cy="60679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064" y="6235765"/>
              <a:ext cx="598426" cy="606795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68779" y="6235766"/>
              <a:ext cx="598426" cy="606795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69890" y="6235764"/>
              <a:ext cx="598426" cy="606795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160565" y="6235765"/>
              <a:ext cx="598426" cy="606795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57" y="5637866"/>
              <a:ext cx="598426" cy="606795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73872" y="5637865"/>
              <a:ext cx="598426" cy="606795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4983" y="5637866"/>
              <a:ext cx="598426" cy="606795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65658" y="5637865"/>
              <a:ext cx="598426" cy="606795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5934" y="5637865"/>
              <a:ext cx="598426" cy="606795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139" name="Picture 13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2689" y="1001002"/>
            <a:ext cx="943498" cy="585699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9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-16026" y="-26066"/>
            <a:ext cx="12208026" cy="1037421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99754" y="143088"/>
            <a:ext cx="8086136" cy="742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Font typeface="Wingdings 2" pitchFamily="18" charset="2"/>
        <a:buChar char=""/>
        <a:defRPr sz="22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59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 Opportunity for Everyone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508" y="1160365"/>
            <a:ext cx="6112425" cy="522476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CLS cohorts are </a:t>
            </a: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diverse</a:t>
            </a:r>
            <a:r>
              <a:rPr lang="en-US">
                <a:latin typeface="Calibri"/>
                <a:cs typeface="Calibri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All fields of study 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All types of institutions and regions of the U.S.</a:t>
            </a:r>
          </a:p>
          <a:p>
            <a:pPr lvl="1"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Different levels of experience with language and travel</a:t>
            </a:r>
          </a:p>
          <a:p>
            <a:pPr lvl="1">
              <a:spcBef>
                <a:spcPts val="1200"/>
              </a:spcBef>
            </a:pPr>
            <a:r>
              <a:rPr lang="en-US"/>
              <a:t>Over 50% self-identify as students of color</a:t>
            </a:r>
          </a:p>
          <a:p>
            <a:pPr lvl="1">
              <a:spcBef>
                <a:spcPts val="1200"/>
              </a:spcBef>
            </a:pPr>
            <a:r>
              <a:rPr lang="en-US"/>
              <a:t>Over 30% receive Pell Grants </a:t>
            </a:r>
          </a:p>
          <a:p>
            <a:pPr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The CLS Program does not discriminate on the basis of disability or medical condition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Inclusive</a:t>
            </a:r>
            <a:r>
              <a:rPr lang="en-US">
                <a:latin typeface="Calibri"/>
                <a:cs typeface="Calibri"/>
              </a:rPr>
              <a:t> student support structures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4978D-E0FB-457D-B957-B5DAAD2FA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35049" y="1010219"/>
            <a:ext cx="4404217" cy="58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0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9461-53DC-1745-8974-464CCE06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CLS Program—Essays &amp; Criteria 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4E0B9B-4802-814D-9446-16E93B0CFF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25685" y="2009245"/>
            <a:ext cx="5796671" cy="4382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681"/>
                </a:solidFill>
                <a:latin typeface="Calibri"/>
                <a:cs typeface="Calibri"/>
              </a:rPr>
              <a:t>Three Short Answer Essays </a:t>
            </a:r>
            <a:r>
              <a:rPr lang="en-US" sz="2000">
                <a:latin typeface="Calibri"/>
                <a:cs typeface="Calibri"/>
              </a:rPr>
              <a:t>(300 words each)</a:t>
            </a:r>
          </a:p>
          <a:p>
            <a:pPr lvl="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Calibri"/>
                <a:cs typeface="Calibri"/>
              </a:rPr>
              <a:t>Citizen Diplomacy and Mutual Understanding</a:t>
            </a:r>
          </a:p>
          <a:p>
            <a:pPr lvl="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Calibri"/>
                <a:cs typeface="Calibri"/>
              </a:rPr>
              <a:t>Preparation for the CLS Program</a:t>
            </a:r>
          </a:p>
          <a:p>
            <a:pPr lvl="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Calibri"/>
                <a:cs typeface="Calibri"/>
              </a:rPr>
              <a:t>Commitment to Language Study </a:t>
            </a:r>
            <a:endParaRPr lang="en-US" sz="1800">
              <a:latin typeface="Calibri"/>
              <a:cs typeface="Calibri"/>
            </a:endParaRPr>
          </a:p>
          <a:p>
            <a:r>
              <a:rPr lang="en-US" sz="2000" b="1">
                <a:solidFill>
                  <a:srgbClr val="007681"/>
                </a:solidFill>
                <a:latin typeface="Calibri"/>
                <a:cs typeface="Calibri"/>
              </a:rPr>
              <a:t>Personal Statement </a:t>
            </a:r>
            <a:r>
              <a:rPr lang="en-US" sz="2000">
                <a:latin typeface="Calibri"/>
                <a:cs typeface="Calibri"/>
              </a:rPr>
              <a:t>(500 words)</a:t>
            </a:r>
          </a:p>
          <a:p>
            <a:r>
              <a:rPr lang="en-US" sz="2000" b="1">
                <a:solidFill>
                  <a:srgbClr val="007681"/>
                </a:solidFill>
                <a:latin typeface="Calibri"/>
                <a:cs typeface="Calibri"/>
              </a:rPr>
              <a:t>No letter of recommendation</a:t>
            </a:r>
            <a:r>
              <a:rPr lang="en-US" sz="2000">
                <a:latin typeface="Calibri"/>
                <a:cs typeface="Calibri"/>
              </a:rPr>
              <a:t> required</a:t>
            </a:r>
          </a:p>
          <a:p>
            <a:r>
              <a:rPr lang="en-US" sz="2000">
                <a:latin typeface="Calibri"/>
                <a:cs typeface="Calibri"/>
              </a:rPr>
              <a:t>Applicants should demonstrate a strong connection between participating in the CLS Program and their career and academic goals</a:t>
            </a:r>
          </a:p>
          <a:p>
            <a:r>
              <a:rPr lang="en-US" sz="2000">
                <a:latin typeface="Calibri"/>
                <a:cs typeface="Calibri"/>
              </a:rPr>
              <a:t>Applicants must also show resiliency and preparation for an intensive and immersive language program</a:t>
            </a:r>
          </a:p>
          <a:p>
            <a:pPr lvl="1">
              <a:spcBef>
                <a:spcPts val="1800"/>
              </a:spcBef>
              <a:buClr>
                <a:srgbClr val="007681"/>
              </a:buClr>
            </a:pPr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8505BC4-3B8E-EF12-F99C-10CBB55D0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91"/>
          <a:stretch/>
        </p:blipFill>
        <p:spPr>
          <a:xfrm>
            <a:off x="7016836" y="876910"/>
            <a:ext cx="5176182" cy="43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Resources!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421" y="1358162"/>
            <a:ext cx="4657579" cy="518370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Do your homework</a:t>
            </a:r>
          </a:p>
          <a:p>
            <a:pPr lvl="1"/>
            <a:r>
              <a:rPr lang="en-US">
                <a:latin typeface="Calibri"/>
                <a:cs typeface="Calibri"/>
              </a:rPr>
              <a:t>Do research to connect the career path you are on to one of these languages/cultures </a:t>
            </a:r>
            <a:endParaRPr lang="en-US"/>
          </a:p>
          <a:p>
            <a:pPr lvl="1"/>
            <a:r>
              <a:rPr lang="en-US">
                <a:latin typeface="Calibri"/>
                <a:cs typeface="Calibri"/>
              </a:rPr>
              <a:t>Watch the </a:t>
            </a: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application tips video</a:t>
            </a:r>
            <a:r>
              <a:rPr lang="en-US">
                <a:latin typeface="Calibri"/>
                <a:cs typeface="Calibri"/>
              </a:rPr>
              <a:t>!  </a:t>
            </a:r>
            <a:endParaRPr lang="en-US"/>
          </a:p>
          <a:p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Seek help on your campus!</a:t>
            </a:r>
          </a:p>
          <a:p>
            <a:pPr lvl="1"/>
            <a:r>
              <a:rPr lang="en-US">
                <a:latin typeface="Calibri"/>
                <a:cs typeface="Calibri"/>
              </a:rPr>
              <a:t>Instructors and advisors</a:t>
            </a:r>
          </a:p>
          <a:p>
            <a:pPr lvl="1"/>
            <a:r>
              <a:rPr lang="en-US">
                <a:latin typeface="Calibri"/>
                <a:cs typeface="Calibri"/>
              </a:rPr>
              <a:t>Writing centers</a:t>
            </a:r>
          </a:p>
          <a:p>
            <a:pPr lvl="1"/>
            <a:r>
              <a:rPr lang="en-US">
                <a:latin typeface="Calibri"/>
                <a:cs typeface="Calibri"/>
              </a:rPr>
              <a:t>Study abroad, fellowships, </a:t>
            </a:r>
            <a:br>
              <a:rPr lang="en-US"/>
            </a:br>
            <a:r>
              <a:rPr lang="en-US">
                <a:latin typeface="Calibri"/>
                <a:cs typeface="Calibri"/>
              </a:rPr>
              <a:t>and scholarships offices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3D664-02D5-4E4A-83A5-7EF83C47D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305" y="1014884"/>
            <a:ext cx="4833843" cy="58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3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for Summer 2024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848" y="1004710"/>
            <a:ext cx="5084064" cy="5852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D31393-AD11-4474-B617-3268085AB9FF}"/>
              </a:ext>
            </a:extLst>
          </p:cNvPr>
          <p:cNvSpPr/>
          <p:nvPr/>
        </p:nvSpPr>
        <p:spPr>
          <a:xfrm>
            <a:off x="1069848" y="5166771"/>
            <a:ext cx="11122152" cy="13192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13D9D-C332-40BB-A71A-6ECEF0A12C17}"/>
              </a:ext>
            </a:extLst>
          </p:cNvPr>
          <p:cNvSpPr/>
          <p:nvPr/>
        </p:nvSpPr>
        <p:spPr>
          <a:xfrm>
            <a:off x="3550319" y="5310818"/>
            <a:ext cx="5091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application at </a:t>
            </a:r>
          </a:p>
          <a:p>
            <a:pPr algn="ctr"/>
            <a:r>
              <a:rPr lang="en-US" sz="2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www.clscholarship.org</a:t>
            </a: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100" y="1618152"/>
            <a:ext cx="5586984" cy="3157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latin typeface="Calibri"/>
                <a:cs typeface="Calibri"/>
              </a:rPr>
              <a:t>Application Deadline: </a:t>
            </a:r>
            <a:r>
              <a:rPr lang="en-US" sz="2000" b="1">
                <a:solidFill>
                  <a:schemeClr val="accent1"/>
                </a:solidFill>
                <a:latin typeface="Calibri"/>
                <a:cs typeface="Calibri"/>
              </a:rPr>
              <a:t>November 14, 8:00pm EST</a:t>
            </a:r>
          </a:p>
          <a:p>
            <a:pPr marL="0" indent="0">
              <a:buNone/>
            </a:pPr>
            <a:r>
              <a:rPr lang="en-US" sz="2000">
                <a:latin typeface="Calibri"/>
                <a:cs typeface="Calibri"/>
              </a:rPr>
              <a:t>Semifinalist Notification: Late January</a:t>
            </a:r>
          </a:p>
          <a:p>
            <a:pPr marL="0" indent="0">
              <a:buNone/>
            </a:pPr>
            <a:r>
              <a:rPr lang="en-US" sz="2000">
                <a:latin typeface="Calibri"/>
                <a:cs typeface="Calibri"/>
              </a:rPr>
              <a:t>Finalist Notification: March</a:t>
            </a:r>
          </a:p>
          <a:p>
            <a:pPr marL="0" indent="0">
              <a:buNone/>
            </a:pPr>
            <a:r>
              <a:rPr lang="en-US" sz="2000">
                <a:latin typeface="Calibri"/>
                <a:cs typeface="Calibri"/>
              </a:rPr>
              <a:t>Programs Begin: June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3FBF5961-1C3E-4EAA-9CCD-4F338C5044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376" y="4645985"/>
            <a:ext cx="2169415" cy="21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9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</a:t>
            </a:r>
            <a:r>
              <a:rPr lang="en-US">
                <a:solidFill>
                  <a:schemeClr val="bg1"/>
                </a:solidFill>
              </a:rPr>
              <a:t>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320" y="1618153"/>
            <a:ext cx="4630569" cy="2136044"/>
          </a:xfrm>
        </p:spPr>
        <p:txBody>
          <a:bodyPr>
            <a:normAutofit/>
          </a:bodyPr>
          <a:lstStyle/>
          <a:p>
            <a:r>
              <a:rPr lang="en-US" sz="2000"/>
              <a:t>Follow us for updates!</a:t>
            </a:r>
          </a:p>
          <a:p>
            <a:r>
              <a:rPr lang="en-US" sz="2000"/>
              <a:t>Join us for language-specific and CLS Spark webinars. </a:t>
            </a:r>
          </a:p>
          <a:p>
            <a:r>
              <a:rPr lang="en-US" sz="2000"/>
              <a:t>Register at </a:t>
            </a:r>
            <a:r>
              <a:rPr lang="en-US" sz="2000" b="1">
                <a:solidFill>
                  <a:srgbClr val="007681"/>
                </a:solidFill>
              </a:rPr>
              <a:t>clscholarship.org/events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62DE0D-06BE-4C26-A57A-77FD21D0CBD0}"/>
              </a:ext>
            </a:extLst>
          </p:cNvPr>
          <p:cNvSpPr/>
          <p:nvPr/>
        </p:nvSpPr>
        <p:spPr>
          <a:xfrm>
            <a:off x="925157" y="4070623"/>
            <a:ext cx="5785177" cy="2560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224EF-E3DC-4259-9152-9FEDD438714B}"/>
              </a:ext>
            </a:extLst>
          </p:cNvPr>
          <p:cNvSpPr txBox="1"/>
          <p:nvPr/>
        </p:nvSpPr>
        <p:spPr>
          <a:xfrm>
            <a:off x="2693477" y="5970179"/>
            <a:ext cx="3132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fb.com/</a:t>
            </a:r>
            <a:r>
              <a:rPr lang="en-US" sz="2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CLScholarship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B6360-5621-4659-849E-131D9F0B9850}"/>
              </a:ext>
            </a:extLst>
          </p:cNvPr>
          <p:cNvSpPr txBox="1"/>
          <p:nvPr/>
        </p:nvSpPr>
        <p:spPr>
          <a:xfrm>
            <a:off x="2694239" y="5149723"/>
            <a:ext cx="248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@CLSScholarship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66B879-15EF-4274-AB81-4581E949AD98}"/>
              </a:ext>
            </a:extLst>
          </p:cNvPr>
          <p:cNvSpPr txBox="1"/>
          <p:nvPr/>
        </p:nvSpPr>
        <p:spPr>
          <a:xfrm>
            <a:off x="2693477" y="4351994"/>
            <a:ext cx="263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@CLScholarship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7F1408-0F5C-456F-B5ED-B35CB2A41C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569" y="5075458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F24CB5-580F-4707-A756-6E77C90A82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569" y="5897634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F0ACF3F-11C4-4375-86ED-A9103D6C5F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331" y="4276525"/>
            <a:ext cx="547116" cy="551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6C288F8E-2F81-4E1F-8240-D6613854DC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334" y="1011219"/>
            <a:ext cx="5312593" cy="58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8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461476" y="1186665"/>
            <a:ext cx="6334696" cy="2004545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461476" y="3683568"/>
            <a:ext cx="6334696" cy="914400"/>
          </a:xfrm>
        </p:spPr>
        <p:txBody>
          <a:bodyPr>
            <a:noAutofit/>
          </a:bodyPr>
          <a:lstStyle/>
          <a:p>
            <a:r>
              <a:rPr lang="en-US" sz="3200" b="1"/>
              <a:t>cls@americancouncils.org</a:t>
            </a:r>
          </a:p>
          <a:p>
            <a:r>
              <a:rPr lang="en-US" sz="3200" b="1"/>
              <a:t>CLScholarship.org/applicants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3896" y="6129327"/>
            <a:ext cx="3132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fb.com/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CLScholarship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1175" y="6129327"/>
            <a:ext cx="248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CLSScholarship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1736" y="6129327"/>
            <a:ext cx="263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CLScholarship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622" y="6055062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487" y="6055062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6C1CED6-41FC-471F-BBF6-00C3301EB9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046" y="6032317"/>
            <a:ext cx="589890" cy="594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10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8302" y="2501184"/>
            <a:ext cx="4190086" cy="289607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CLS Program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Benefits of participating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Application tips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Q&amp;A</a:t>
            </a:r>
          </a:p>
        </p:txBody>
      </p:sp>
      <p:pic>
        <p:nvPicPr>
          <p:cNvPr id="4" name="Picture 5" descr="A group of people posing for a photo with a city in the background&#10;&#10;Description automatically generated">
            <a:extLst>
              <a:ext uri="{FF2B5EF4-FFF2-40B4-BE49-F238E27FC236}">
                <a16:creationId xmlns:a16="http://schemas.microsoft.com/office/drawing/2014/main" id="{FB1D65E4-4620-4F14-679C-7BC1A2B2A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768" y="1026193"/>
            <a:ext cx="5553443" cy="58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3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9" y="134000"/>
            <a:ext cx="9791700" cy="733538"/>
          </a:xfrm>
        </p:spPr>
        <p:txBody>
          <a:bodyPr/>
          <a:lstStyle/>
          <a:p>
            <a:r>
              <a:rPr lang="en-US"/>
              <a:t>What is the CLS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662" y="1514241"/>
            <a:ext cx="4115738" cy="498702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7681"/>
                </a:solidFill>
                <a:latin typeface="Calibri"/>
                <a:ea typeface="Calibri"/>
                <a:cs typeface="Calibri"/>
              </a:rPr>
              <a:t>Immersive summer opportunity</a:t>
            </a:r>
            <a:r>
              <a:rPr lang="en-US">
                <a:latin typeface="Calibri"/>
                <a:ea typeface="Calibri"/>
                <a:cs typeface="Calibri"/>
              </a:rPr>
              <a:t> to study languages and cultures essential to America’s engagement with the world</a:t>
            </a:r>
            <a:endParaRPr lang="en-US"/>
          </a:p>
          <a:p>
            <a:r>
              <a:rPr lang="en-US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Funded</a:t>
            </a:r>
            <a:r>
              <a:rPr lang="en-US">
                <a:latin typeface="Calibri"/>
                <a:ea typeface="Calibri"/>
                <a:cs typeface="Calibri"/>
              </a:rPr>
              <a:t> by the U.S. Government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Apply</a:t>
            </a:r>
            <a:r>
              <a:rPr lang="en-US" sz="2200">
                <a:latin typeface="Calibri"/>
                <a:ea typeface="Calibri"/>
                <a:cs typeface="Calibri"/>
              </a:rPr>
              <a:t> for a language program either </a:t>
            </a:r>
            <a:r>
              <a:rPr lang="en-US" sz="2200" b="1">
                <a:solidFill>
                  <a:srgbClr val="007681"/>
                </a:solidFill>
                <a:latin typeface="Calibri"/>
                <a:ea typeface="Calibri"/>
                <a:cs typeface="Calibri"/>
              </a:rPr>
              <a:t>overseas</a:t>
            </a:r>
            <a:r>
              <a:rPr lang="en-US" sz="2200">
                <a:latin typeface="Calibri"/>
                <a:ea typeface="Calibri"/>
                <a:cs typeface="Calibri"/>
              </a:rPr>
              <a:t> or offered </a:t>
            </a:r>
            <a:r>
              <a:rPr lang="en-US" sz="2200" b="1">
                <a:solidFill>
                  <a:srgbClr val="007681"/>
                </a:solidFill>
                <a:latin typeface="Calibri"/>
                <a:ea typeface="Calibri"/>
                <a:cs typeface="Calibri"/>
              </a:rPr>
              <a:t>virtually through CLS Spark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D2A32A-596A-46F6-B671-CFD090BB62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051" y="1010122"/>
            <a:ext cx="6429950" cy="597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5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a Critical Language?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888088"/>
            <a:ext cx="5215636" cy="4096807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Less-commonly taught and studied on U.S. campuses</a:t>
            </a:r>
            <a:endParaRPr lang="en-US"/>
          </a:p>
          <a:p>
            <a:r>
              <a:rPr lang="en-US">
                <a:latin typeface="Calibri"/>
                <a:cs typeface="Calibri"/>
              </a:rPr>
              <a:t>For U.S. students in </a:t>
            </a: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all fields </a:t>
            </a:r>
            <a:r>
              <a:rPr lang="en-US">
                <a:latin typeface="Calibri"/>
                <a:cs typeface="Calibri"/>
              </a:rPr>
              <a:t>to study critical languages</a:t>
            </a:r>
          </a:p>
          <a:p>
            <a:pPr>
              <a:lnSpc>
                <a:spcPct val="100000"/>
              </a:lnSpc>
            </a:pPr>
            <a:r>
              <a:rPr lang="en-US">
                <a:latin typeface="Calibri"/>
                <a:cs typeface="Calibri"/>
              </a:rPr>
              <a:t>Critical to our engagement with the world, and to U.S. </a:t>
            </a: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national security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>
                <a:latin typeface="Calibri"/>
                <a:cs typeface="Calibri"/>
              </a:rPr>
              <a:t>and </a:t>
            </a: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economic prosperity</a:t>
            </a:r>
          </a:p>
          <a:p>
            <a:pPr>
              <a:lnSpc>
                <a:spcPct val="100000"/>
              </a:lnSpc>
            </a:pPr>
            <a:r>
              <a:rPr lang="en-US">
                <a:latin typeface="Calibri"/>
                <a:cs typeface="Calibri"/>
              </a:rPr>
              <a:t>Prepares U.S. students to compete in a </a:t>
            </a: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globalized workforce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832" y="1010220"/>
            <a:ext cx="4542010" cy="58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9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72206-C029-55CA-1394-FC075CEA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Languages Offered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DF0B-E4D7-5865-AEB1-1BD675CE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/>
          </a:bodyPr>
          <a:lstStyle/>
          <a:p>
            <a:endParaRPr lang="en-US" sz="1600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46C0661-C185-F446-B10A-73A7277C1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87714"/>
              </p:ext>
            </p:extLst>
          </p:nvPr>
        </p:nvGraphicFramePr>
        <p:xfrm>
          <a:off x="4059935" y="970441"/>
          <a:ext cx="7491364" cy="4900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682">
                  <a:extLst>
                    <a:ext uri="{9D8B030D-6E8A-4147-A177-3AD203B41FA5}">
                      <a16:colId xmlns:a16="http://schemas.microsoft.com/office/drawing/2014/main" val="1337469438"/>
                    </a:ext>
                  </a:extLst>
                </a:gridCol>
                <a:gridCol w="3745682">
                  <a:extLst>
                    <a:ext uri="{9D8B030D-6E8A-4147-A177-3AD203B41FA5}">
                      <a16:colId xmlns:a16="http://schemas.microsoft.com/office/drawing/2014/main" val="1501104775"/>
                    </a:ext>
                  </a:extLst>
                </a:gridCol>
              </a:tblGrid>
              <a:tr h="582721">
                <a:tc gridSpan="2">
                  <a:txBody>
                    <a:bodyPr/>
                    <a:lstStyle/>
                    <a:p>
                      <a:r>
                        <a:rPr lang="en-US" sz="2600"/>
                        <a:t>The CLS Program Overseas Institutes</a:t>
                      </a:r>
                    </a:p>
                  </a:txBody>
                  <a:tcPr marL="132437" marR="132437" marT="66218" marB="662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323740"/>
                  </a:ext>
                </a:extLst>
              </a:tr>
              <a:tr h="582721">
                <a:tc>
                  <a:txBody>
                    <a:bodyPr/>
                    <a:lstStyle/>
                    <a:p>
                      <a:r>
                        <a:rPr lang="en-US" sz="2600" b="1"/>
                        <a:t>Experience Level</a:t>
                      </a:r>
                    </a:p>
                  </a:txBody>
                  <a:tcPr marL="132437" marR="132437" marT="66218" marB="66218"/>
                </a:tc>
                <a:tc>
                  <a:txBody>
                    <a:bodyPr/>
                    <a:lstStyle/>
                    <a:p>
                      <a:r>
                        <a:rPr lang="en-US" sz="2600" b="1"/>
                        <a:t>Languages</a:t>
                      </a:r>
                    </a:p>
                  </a:txBody>
                  <a:tcPr marL="132437" marR="132437" marT="66218" marB="66218"/>
                </a:tc>
                <a:extLst>
                  <a:ext uri="{0D108BD9-81ED-4DB2-BD59-A6C34878D82A}">
                    <a16:rowId xmlns:a16="http://schemas.microsoft.com/office/drawing/2014/main" val="2955225504"/>
                  </a:ext>
                </a:extLst>
              </a:tr>
              <a:tr h="1774651">
                <a:tc>
                  <a:txBody>
                    <a:bodyPr/>
                    <a:lstStyle/>
                    <a:p>
                      <a:r>
                        <a:rPr lang="en-US" sz="2600"/>
                        <a:t>Open to students at all language levels, including beginners</a:t>
                      </a:r>
                    </a:p>
                  </a:txBody>
                  <a:tcPr marL="132437" marR="132437" marT="66218" marB="66218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Azerbaijani, Hindi, Indonesian, Persian, Portuguese, Swahili, Turkish and Urdu.</a:t>
                      </a:r>
                    </a:p>
                  </a:txBody>
                  <a:tcPr marL="132437" marR="132437" marT="66218" marB="66218"/>
                </a:tc>
                <a:extLst>
                  <a:ext uri="{0D108BD9-81ED-4DB2-BD59-A6C34878D82A}">
                    <a16:rowId xmlns:a16="http://schemas.microsoft.com/office/drawing/2014/main" val="4292757819"/>
                  </a:ext>
                </a:extLst>
              </a:tr>
              <a:tr h="980031">
                <a:tc>
                  <a:txBody>
                    <a:bodyPr/>
                    <a:lstStyle/>
                    <a:p>
                      <a:r>
                        <a:rPr lang="en-US" sz="2600"/>
                        <a:t>One year of prior study required</a:t>
                      </a:r>
                    </a:p>
                  </a:txBody>
                  <a:tcPr marL="132437" marR="132437" marT="66218" marB="66218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Arabic, Chinese, Korean and Russian</a:t>
                      </a:r>
                    </a:p>
                  </a:txBody>
                  <a:tcPr marL="132437" marR="132437" marT="66218" marB="66218"/>
                </a:tc>
                <a:extLst>
                  <a:ext uri="{0D108BD9-81ED-4DB2-BD59-A6C34878D82A}">
                    <a16:rowId xmlns:a16="http://schemas.microsoft.com/office/drawing/2014/main" val="2240756890"/>
                  </a:ext>
                </a:extLst>
              </a:tr>
              <a:tr h="980031">
                <a:tc>
                  <a:txBody>
                    <a:bodyPr/>
                    <a:lstStyle/>
                    <a:p>
                      <a:r>
                        <a:rPr lang="en-US" sz="2600"/>
                        <a:t>Two years of prior study required</a:t>
                      </a:r>
                    </a:p>
                  </a:txBody>
                  <a:tcPr marL="132437" marR="132437" marT="66218" marB="66218"/>
                </a:tc>
                <a:tc>
                  <a:txBody>
                    <a:bodyPr/>
                    <a:lstStyle/>
                    <a:p>
                      <a:r>
                        <a:rPr lang="en-US" sz="2600"/>
                        <a:t>Japanese</a:t>
                      </a:r>
                    </a:p>
                  </a:txBody>
                  <a:tcPr marL="132437" marR="132437" marT="66218" marB="66218"/>
                </a:tc>
                <a:extLst>
                  <a:ext uri="{0D108BD9-81ED-4DB2-BD59-A6C34878D82A}">
                    <a16:rowId xmlns:a16="http://schemas.microsoft.com/office/drawing/2014/main" val="2998981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31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CLS Program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76" y="1410084"/>
            <a:ext cx="4764024" cy="5044831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1D252D"/>
              </a:buClr>
              <a:buSzPts val="24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participate as a </a:t>
            </a:r>
            <a:r>
              <a:rPr lang="en-US" b="1">
                <a:solidFill>
                  <a:srgbClr val="007681"/>
                </a:solidFill>
                <a:latin typeface="Calibri"/>
                <a:ea typeface="Calibri"/>
                <a:cs typeface="Calibri"/>
                <a:sym typeface="Calibri"/>
              </a:rPr>
              <a:t>cohort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and share the same weekly schedule</a:t>
            </a:r>
            <a:endParaRPr lang="en-US">
              <a:ea typeface="Calibri"/>
              <a:cs typeface="Calibri"/>
            </a:endParaRPr>
          </a:p>
          <a:p>
            <a:pPr lvl="1">
              <a:buClr>
                <a:srgbClr val="1D252D"/>
              </a:buClr>
              <a:buSzPts val="2400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15 hours of class per week</a:t>
            </a:r>
            <a:endParaRPr lang="en-US" sz="2200">
              <a:latin typeface="Calibri"/>
            </a:endParaRPr>
          </a:p>
          <a:p>
            <a:pPr lvl="1">
              <a:buClr>
                <a:srgbClr val="1D252D"/>
              </a:buClr>
              <a:buSzPts val="2400"/>
            </a:pPr>
            <a:r>
              <a:rPr lang="en-US" sz="2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Language agreement</a:t>
            </a:r>
            <a:endParaRPr lang="en-US" sz="2200" b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lvl="1">
              <a:buClr>
                <a:srgbClr val="1D252D"/>
              </a:buClr>
              <a:buSzPts val="2400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All students have a </a:t>
            </a:r>
            <a:r>
              <a:rPr lang="en-US" sz="2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language partner</a:t>
            </a:r>
            <a:endParaRPr lang="en-US" sz="2200" b="1">
              <a:solidFill>
                <a:schemeClr val="accent1"/>
              </a:solidFill>
              <a:latin typeface="Calibri"/>
            </a:endParaRPr>
          </a:p>
          <a:p>
            <a:pPr lvl="1">
              <a:buClr>
                <a:srgbClr val="1D252D"/>
              </a:buClr>
              <a:buSzPts val="2400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Cultural classes and activities</a:t>
            </a:r>
            <a:endParaRPr lang="en-US" sz="2200">
              <a:latin typeface="Calibri"/>
            </a:endParaRPr>
          </a:p>
          <a:p>
            <a:pPr>
              <a:lnSpc>
                <a:spcPct val="100000"/>
              </a:lnSpc>
              <a:buClr>
                <a:srgbClr val="1D252D"/>
              </a:buClr>
              <a:buSzPts val="2400"/>
            </a:pPr>
            <a:r>
              <a:rPr lang="en-US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Excursions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to explore the cultural heritage of the host country</a:t>
            </a:r>
            <a:endParaRPr lang="en-US" b="1">
              <a:solidFill>
                <a:schemeClr val="accent1"/>
              </a:solidFill>
              <a:latin typeface="Calibri"/>
            </a:endParaRPr>
          </a:p>
          <a:p>
            <a:pPr>
              <a:buClr>
                <a:srgbClr val="1D252D"/>
              </a:buClr>
              <a:buSzPts val="24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live with</a:t>
            </a: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host families</a:t>
            </a: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where possible</a:t>
            </a:r>
            <a:endParaRPr lang="en-US">
              <a:latin typeface="Calibri"/>
            </a:endParaRPr>
          </a:p>
          <a:p>
            <a:pPr>
              <a:lnSpc>
                <a:spcPct val="100000"/>
              </a:lnSpc>
              <a:buClr>
                <a:srgbClr val="1D252D"/>
              </a:buClr>
              <a:buSzPts val="2400"/>
            </a:pPr>
            <a:r>
              <a:rPr lang="en-US">
                <a:latin typeface="Calibri"/>
                <a:cs typeface="Calibri"/>
                <a:sym typeface="Calibri"/>
              </a:rPr>
              <a:t>CLS is not a research, independent study, or internship program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64D832A-70B4-4B03-B003-DD7799832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970" y="1007000"/>
            <a:ext cx="5380894" cy="58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Program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593" y="1306103"/>
            <a:ext cx="6187716" cy="5307061"/>
          </a:xfrm>
        </p:spPr>
        <p:txBody>
          <a:bodyPr>
            <a:normAutofit/>
          </a:bodyPr>
          <a:lstStyle/>
          <a:p>
            <a:pPr hangingPunct="0"/>
            <a:r>
              <a:rPr lang="en-US">
                <a:latin typeface="Calibri"/>
                <a:cs typeface="Calibri"/>
              </a:rPr>
              <a:t>Make </a:t>
            </a: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substantial gains in language skills</a:t>
            </a:r>
            <a:r>
              <a:rPr lang="en-US">
                <a:latin typeface="Calibri"/>
                <a:cs typeface="Calibri"/>
              </a:rPr>
              <a:t>:</a:t>
            </a:r>
          </a:p>
          <a:p>
            <a:pPr lvl="1" hangingPunct="0"/>
            <a:r>
              <a:rPr lang="en-US" b="1">
                <a:solidFill>
                  <a:srgbClr val="007681"/>
                </a:solidFill>
                <a:latin typeface="Calibri"/>
                <a:cs typeface="Calibri"/>
              </a:rPr>
              <a:t>Two semesters </a:t>
            </a:r>
            <a:r>
              <a:rPr lang="en-US">
                <a:latin typeface="Calibri"/>
                <a:cs typeface="Calibri"/>
              </a:rPr>
              <a:t>worth of coursework (and academic credit through Bryn </a:t>
            </a:r>
            <a:r>
              <a:rPr lang="en-US" err="1">
                <a:latin typeface="Calibri"/>
                <a:cs typeface="Calibri"/>
              </a:rPr>
              <a:t>Mawr</a:t>
            </a:r>
            <a:r>
              <a:rPr lang="en-US">
                <a:latin typeface="Calibri"/>
                <a:cs typeface="Calibri"/>
              </a:rPr>
              <a:t> College)</a:t>
            </a:r>
          </a:p>
          <a:p>
            <a:pPr lvl="1" hangingPunct="0"/>
            <a:r>
              <a:rPr lang="en-US">
                <a:latin typeface="Calibri"/>
                <a:cs typeface="Calibri"/>
              </a:rPr>
              <a:t>Certified </a:t>
            </a:r>
            <a:r>
              <a:rPr lang="en-US" b="1">
                <a:solidFill>
                  <a:srgbClr val="007681"/>
                </a:solidFill>
                <a:latin typeface="Calibri"/>
                <a:cs typeface="Calibri"/>
              </a:rPr>
              <a:t>OPI certificate </a:t>
            </a:r>
            <a:r>
              <a:rPr lang="en-US">
                <a:latin typeface="Calibri"/>
                <a:cs typeface="Calibri"/>
              </a:rPr>
              <a:t>to demonstrate language proficiency</a:t>
            </a:r>
          </a:p>
          <a:p>
            <a:pPr lvl="1" hangingPunct="0"/>
            <a:r>
              <a:rPr lang="en-US" b="1">
                <a:solidFill>
                  <a:srgbClr val="007681"/>
                </a:solidFill>
                <a:latin typeface="Calibri"/>
                <a:cs typeface="Calibri"/>
              </a:rPr>
              <a:t>Non-Competitive Eligibility </a:t>
            </a:r>
            <a:r>
              <a:rPr lang="en-US">
                <a:latin typeface="Calibri"/>
                <a:cs typeface="Calibri"/>
              </a:rPr>
              <a:t>(NCE) for federal government positions </a:t>
            </a:r>
            <a:endParaRPr lang="en-US"/>
          </a:p>
        </p:txBody>
      </p:sp>
      <p:pic>
        <p:nvPicPr>
          <p:cNvPr id="5" name="Picture 4" descr="A group of people sitting at a table with food&#10;&#10;Description automatically generated">
            <a:extLst>
              <a:ext uri="{FF2B5EF4-FFF2-40B4-BE49-F238E27FC236}">
                <a16:creationId xmlns:a16="http://schemas.microsoft.com/office/drawing/2014/main" id="{35DA6308-CED1-400D-B514-8F87620D71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727" y="1014074"/>
            <a:ext cx="4380273" cy="58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Advance Your Career!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593" y="1306103"/>
            <a:ext cx="4974674" cy="5307061"/>
          </a:xfrm>
        </p:spPr>
        <p:txBody>
          <a:bodyPr>
            <a:normAutofit/>
          </a:bodyPr>
          <a:lstStyle/>
          <a:p>
            <a:pPr hangingPunct="0"/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Advance your career</a:t>
            </a:r>
            <a:r>
              <a:rPr lang="en-US" b="1">
                <a:latin typeface="Calibri"/>
                <a:cs typeface="Calibri"/>
              </a:rPr>
              <a:t>:</a:t>
            </a:r>
          </a:p>
          <a:p>
            <a:pPr lvl="1" hangingPunct="0"/>
            <a:r>
              <a:rPr lang="en-US">
                <a:latin typeface="Calibri"/>
                <a:cs typeface="Calibri"/>
              </a:rPr>
              <a:t>U.S. companies give </a:t>
            </a:r>
            <a:r>
              <a:rPr lang="en-US" b="1">
                <a:solidFill>
                  <a:srgbClr val="007681"/>
                </a:solidFill>
                <a:latin typeface="Calibri"/>
                <a:cs typeface="Calibri"/>
              </a:rPr>
              <a:t>advantage to candidates with language skills</a:t>
            </a:r>
          </a:p>
          <a:p>
            <a:pPr lvl="1" hangingPunct="0"/>
            <a:r>
              <a:rPr lang="en-US">
                <a:latin typeface="Calibri"/>
                <a:cs typeface="Calibri"/>
              </a:rPr>
              <a:t>Build experience in problem solving, adaptability, and other </a:t>
            </a:r>
            <a:r>
              <a:rPr lang="en-US" b="1">
                <a:solidFill>
                  <a:srgbClr val="007681"/>
                </a:solidFill>
                <a:latin typeface="Calibri"/>
                <a:cs typeface="Calibri"/>
              </a:rPr>
              <a:t>employable skills</a:t>
            </a:r>
          </a:p>
          <a:p>
            <a:pPr lvl="1" hangingPunct="0"/>
            <a:r>
              <a:rPr lang="en-US">
                <a:latin typeface="Calibri"/>
                <a:cs typeface="Calibri"/>
              </a:rPr>
              <a:t>CLS Program and Department of State International Exchange </a:t>
            </a:r>
            <a:r>
              <a:rPr lang="en-US" b="1">
                <a:solidFill>
                  <a:srgbClr val="007681"/>
                </a:solidFill>
                <a:latin typeface="Calibri"/>
                <a:cs typeface="Calibri"/>
              </a:rPr>
              <a:t>alumni networks and resources</a:t>
            </a:r>
          </a:p>
        </p:txBody>
      </p:sp>
      <p:pic>
        <p:nvPicPr>
          <p:cNvPr id="6" name="Picture 5" descr="A couple of women looking at a phone&#10;&#10;Description automatically generated with low confidence">
            <a:extLst>
              <a:ext uri="{FF2B5EF4-FFF2-40B4-BE49-F238E27FC236}">
                <a16:creationId xmlns:a16="http://schemas.microsoft.com/office/drawing/2014/main" id="{8DEDD3FC-FD88-F54A-8A84-FBAAD4A9C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115" y="1012435"/>
            <a:ext cx="5773885" cy="53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8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Eligibility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866" y="1300374"/>
            <a:ext cx="5216408" cy="4996367"/>
          </a:xfrm>
        </p:spPr>
        <p:txBody>
          <a:bodyPr>
            <a:normAutofit/>
          </a:bodyPr>
          <a:lstStyle/>
          <a:p>
            <a:pPr marL="227965" lvl="0" indent="-227965">
              <a:lnSpc>
                <a:spcPct val="110000"/>
              </a:lnSpc>
              <a:spcBef>
                <a:spcPts val="0"/>
              </a:spcBef>
              <a:buClr>
                <a:srgbClr val="1D252D"/>
              </a:buClr>
              <a:buSzPts val="2400"/>
              <a:buFont typeface="Arial"/>
              <a:buChar char="•"/>
            </a:pPr>
            <a:r>
              <a:rPr lang="en-US" b="1">
                <a:solidFill>
                  <a:srgbClr val="007681"/>
                </a:solidFill>
                <a:latin typeface="Calibri"/>
                <a:ea typeface="Calibri"/>
                <a:cs typeface="Calibri"/>
                <a:sym typeface="Calibri"/>
              </a:rPr>
              <a:t>U.S. citizen or national</a:t>
            </a:r>
            <a:endParaRPr lang="en-US" b="1">
              <a:solidFill>
                <a:srgbClr val="007681"/>
              </a:solidFill>
              <a:latin typeface="Calibri"/>
            </a:endParaRPr>
          </a:p>
          <a:p>
            <a:pPr marL="227965" indent="-227965">
              <a:lnSpc>
                <a:spcPct val="110000"/>
              </a:lnSpc>
              <a:buClr>
                <a:srgbClr val="1D252D"/>
              </a:buClr>
              <a:buSzPts val="24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Enrolled in a degree-seeking program at a U.S. based institution </a:t>
            </a:r>
            <a:endParaRPr lang="en-US">
              <a:ea typeface="Calibri"/>
              <a:cs typeface="Calibri"/>
            </a:endParaRPr>
          </a:p>
          <a:p>
            <a:pPr marL="227965" indent="-227965">
              <a:lnSpc>
                <a:spcPct val="110000"/>
              </a:lnSpc>
              <a:buClr>
                <a:srgbClr val="1D252D"/>
              </a:buClr>
              <a:buSzPts val="24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Must be earning an undergraduate (associate, bachelor's) or graduate (master's, doctoral, professional) degree</a:t>
            </a:r>
            <a:endParaRPr lang="en-US">
              <a:latin typeface="Calibri"/>
              <a:ea typeface="Calibri"/>
              <a:cs typeface="Calibri"/>
            </a:endParaRPr>
          </a:p>
          <a:p>
            <a:pPr marL="227965" lvl="0" indent="-227965">
              <a:lnSpc>
                <a:spcPct val="110000"/>
              </a:lnSpc>
              <a:buClr>
                <a:srgbClr val="1D252D"/>
              </a:buClr>
              <a:buSzPts val="2400"/>
              <a:buFont typeface="Arial"/>
              <a:buChar char="•"/>
            </a:pPr>
            <a:r>
              <a:rPr lang="en-US" b="1">
                <a:solidFill>
                  <a:srgbClr val="007681"/>
                </a:solidFill>
                <a:latin typeface="Calibri"/>
                <a:ea typeface="Calibri"/>
                <a:cs typeface="Calibri"/>
                <a:sym typeface="Calibri"/>
              </a:rPr>
              <a:t>Graduating seniors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are eligible</a:t>
            </a:r>
            <a:endParaRPr lang="en-US">
              <a:latin typeface="Calibri"/>
              <a:ea typeface="Calibri"/>
              <a:cs typeface="Calibri"/>
            </a:endParaRPr>
          </a:p>
          <a:p>
            <a:pPr marL="227965" lvl="0" indent="-227965">
              <a:lnSpc>
                <a:spcPct val="110000"/>
              </a:lnSpc>
              <a:buClr>
                <a:srgbClr val="1D252D"/>
              </a:buClr>
              <a:buSzPts val="2400"/>
              <a:buFont typeface="Arial"/>
              <a:buChar char="•"/>
            </a:pPr>
            <a:r>
              <a:rPr lang="en-US">
                <a:latin typeface="Calibri"/>
                <a:cs typeface="Calibri"/>
                <a:sym typeface="Calibri"/>
              </a:rPr>
              <a:t>No GPA requirement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49053-D394-4336-993E-8579D293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46" y="1001066"/>
            <a:ext cx="4146382" cy="5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9698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LS">
      <a:dk1>
        <a:sysClr val="windowText" lastClr="000000"/>
      </a:dk1>
      <a:lt1>
        <a:sysClr val="window" lastClr="FFFFFF"/>
      </a:lt1>
      <a:dk2>
        <a:srgbClr val="183859"/>
      </a:dk2>
      <a:lt2>
        <a:srgbClr val="EEECE1"/>
      </a:lt2>
      <a:accent1>
        <a:srgbClr val="007681"/>
      </a:accent1>
      <a:accent2>
        <a:srgbClr val="AF6D04"/>
      </a:accent2>
      <a:accent3>
        <a:srgbClr val="00AFD7"/>
      </a:accent3>
      <a:accent4>
        <a:srgbClr val="F1C400"/>
      </a:accent4>
      <a:accent5>
        <a:srgbClr val="B1B3B3"/>
      </a:accent5>
      <a:accent6>
        <a:srgbClr val="FF6A13"/>
      </a:accent6>
      <a:hlink>
        <a:srgbClr val="007681"/>
      </a:hlink>
      <a:folHlink>
        <a:srgbClr val="00AFD7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Frame">
  <a:themeElements>
    <a:clrScheme name="CLS">
      <a:dk1>
        <a:sysClr val="windowText" lastClr="000000"/>
      </a:dk1>
      <a:lt1>
        <a:sysClr val="window" lastClr="FFFFFF"/>
      </a:lt1>
      <a:dk2>
        <a:srgbClr val="183859"/>
      </a:dk2>
      <a:lt2>
        <a:srgbClr val="EEECE1"/>
      </a:lt2>
      <a:accent1>
        <a:srgbClr val="007681"/>
      </a:accent1>
      <a:accent2>
        <a:srgbClr val="AF6D04"/>
      </a:accent2>
      <a:accent3>
        <a:srgbClr val="00AFD7"/>
      </a:accent3>
      <a:accent4>
        <a:srgbClr val="F1C400"/>
      </a:accent4>
      <a:accent5>
        <a:srgbClr val="B1B3B3"/>
      </a:accent5>
      <a:accent6>
        <a:srgbClr val="FF6A13"/>
      </a:accent6>
      <a:hlink>
        <a:srgbClr val="007681"/>
      </a:hlink>
      <a:folHlink>
        <a:srgbClr val="00AFD7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1313da-9a79-4af3-b35b-92675966f41d" xsi:nil="true"/>
    <lcf76f155ced4ddcb4097134ff3c332f xmlns="1f6e2fbe-aa0d-44af-b8cf-d7859a3871b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2FBBD41F204488A2AA92945B8DF9B" ma:contentTypeVersion="17" ma:contentTypeDescription="Create a new document." ma:contentTypeScope="" ma:versionID="a96c9700e6ac13d33ce74f5035fe0e0d">
  <xsd:schema xmlns:xsd="http://www.w3.org/2001/XMLSchema" xmlns:xs="http://www.w3.org/2001/XMLSchema" xmlns:p="http://schemas.microsoft.com/office/2006/metadata/properties" xmlns:ns2="1f6e2fbe-aa0d-44af-b8cf-d7859a3871bb" xmlns:ns3="b71313da-9a79-4af3-b35b-92675966f41d" targetNamespace="http://schemas.microsoft.com/office/2006/metadata/properties" ma:root="true" ma:fieldsID="c9bf59e68cc67535efe207222ecb6f99" ns2:_="" ns3:_="">
    <xsd:import namespace="1f6e2fbe-aa0d-44af-b8cf-d7859a3871bb"/>
    <xsd:import namespace="b71313da-9a79-4af3-b35b-92675966f4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e2fbe-aa0d-44af-b8cf-d7859a3871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7244e5-adc1-4228-ab64-786b6954c2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313da-9a79-4af3-b35b-92675966f41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1b3099-7a38-4643-8a25-e004050f397e}" ma:internalName="TaxCatchAll" ma:showField="CatchAllData" ma:web="b71313da-9a79-4af3-b35b-92675966f4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5B794-93BF-40B6-9593-F5AEBEBE3B6C}">
  <ds:schemaRefs>
    <ds:schemaRef ds:uri="1f6e2fbe-aa0d-44af-b8cf-d7859a3871bb"/>
    <ds:schemaRef ds:uri="b71313da-9a79-4af3-b35b-92675966f4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06788E-FBE6-41A3-AF5A-C28333955758}">
  <ds:schemaRefs>
    <ds:schemaRef ds:uri="1f6e2fbe-aa0d-44af-b8cf-d7859a3871bb"/>
    <ds:schemaRef ds:uri="b71313da-9a79-4af3-b35b-92675966f4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612162-134F-4883-9ABB-BCB0FCE544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Frame</vt:lpstr>
      <vt:lpstr>Frame</vt:lpstr>
      <vt:lpstr>PowerPoint Presentation</vt:lpstr>
      <vt:lpstr>Welcome!</vt:lpstr>
      <vt:lpstr>What is the CLS Program?</vt:lpstr>
      <vt:lpstr>What is a Critical Language?</vt:lpstr>
      <vt:lpstr>Languages Offered</vt:lpstr>
      <vt:lpstr>CLS Program Structure</vt:lpstr>
      <vt:lpstr>Program Benefits</vt:lpstr>
      <vt:lpstr>Advance Your Career!</vt:lpstr>
      <vt:lpstr>Eligibility</vt:lpstr>
      <vt:lpstr>An Opportunity for Everyone</vt:lpstr>
      <vt:lpstr>CLS Program—Essays &amp; Criteria </vt:lpstr>
      <vt:lpstr>Resources! </vt:lpstr>
      <vt:lpstr>Apply for Summer 2024</vt:lpstr>
      <vt:lpstr>Stay in Touch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CLS Program</dc:title>
  <dc:creator>Natalie Spencer</dc:creator>
  <cp:revision>9</cp:revision>
  <cp:lastPrinted>2018-09-27T17:44:50Z</cp:lastPrinted>
  <dcterms:created xsi:type="dcterms:W3CDTF">2018-09-11T18:02:46Z</dcterms:created>
  <dcterms:modified xsi:type="dcterms:W3CDTF">2023-10-03T12:39:05Z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0x01010080B2FBBD41F204488A2AA92945B8DF9B</vt:lpwstr>
  </property>
  <property fmtid="{D5CDD505-2E9C-101B-9397-08002B2CF9AE}" pid="3" name="MediaServiceImageTags">
    <vt:lpwstr/>
  </property>
</Properties>
</file>