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2" r:id="rId6"/>
    <p:sldId id="428" r:id="rId7"/>
    <p:sldId id="258" r:id="rId8"/>
    <p:sldId id="418" r:id="rId9"/>
    <p:sldId id="260" r:id="rId10"/>
    <p:sldId id="261" r:id="rId11"/>
    <p:sldId id="263" r:id="rId12"/>
    <p:sldId id="273" r:id="rId13"/>
    <p:sldId id="422" r:id="rId14"/>
    <p:sldId id="294" r:id="rId15"/>
    <p:sldId id="270" r:id="rId16"/>
    <p:sldId id="430" r:id="rId17"/>
    <p:sldId id="275" r:id="rId18"/>
    <p:sldId id="272" r:id="rId19"/>
  </p:sldIdLst>
  <p:sldSz cx="12192000" cy="6858000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8"/>
    <a:srgbClr val="009CA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8C96E-414C-4522-AF7F-FB3788A000D0}" v="10" dt="2023-10-03T13:16:50.219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microsoft.com/office/2016/11/relationships/changesInfo" Target="changesInfos/changesInfo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Ting" userId="aba28b0c-970d-4302-92fe-7e91bd67caf1" providerId="ADAL" clId="{2F08C96E-414C-4522-AF7F-FB3788A000D0}"/>
    <pc:docChg chg="modSld">
      <pc:chgData name="Caitlin Ting" userId="aba28b0c-970d-4302-92fe-7e91bd67caf1" providerId="ADAL" clId="{2F08C96E-414C-4522-AF7F-FB3788A000D0}" dt="2023-10-03T13:16:33.782" v="1" actId="1076"/>
      <pc:docMkLst>
        <pc:docMk/>
      </pc:docMkLst>
      <pc:sldChg chg="modSp mod">
        <pc:chgData name="Caitlin Ting" userId="aba28b0c-970d-4302-92fe-7e91bd67caf1" providerId="ADAL" clId="{2F08C96E-414C-4522-AF7F-FB3788A000D0}" dt="2023-10-03T13:16:33.782" v="1" actId="1076"/>
        <pc:sldMkLst>
          <pc:docMk/>
          <pc:sldMk cId="3465377335" sldId="294"/>
        </pc:sldMkLst>
        <pc:picChg chg="mod">
          <ac:chgData name="Caitlin Ting" userId="aba28b0c-970d-4302-92fe-7e91bd67caf1" providerId="ADAL" clId="{2F08C96E-414C-4522-AF7F-FB3788A000D0}" dt="2023-10-03T13:16:33.782" v="1" actId="1076"/>
          <ac:picMkLst>
            <pc:docMk/>
            <pc:sldMk cId="3465377335" sldId="294"/>
            <ac:picMk id="7" creationId="{4158BDF1-3CE8-034F-9B62-30D0A333CC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EDA157-D320-46B7-AF51-CE9B39FB365F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10CB32-4B20-44EA-B287-0747017C3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984119-22DE-4ED2-8641-E432B2692E7F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33D199-F655-48B3-8337-1DD7751B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3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5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5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2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3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5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3D199-F655-48B3-8337-1DD7751BC2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CFEE4CD-89A5-4062-B4B6-C3B9A6B8945B}"/>
              </a:ext>
            </a:extLst>
          </p:cNvPr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6515" y="0"/>
            <a:ext cx="943498" cy="686593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2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679" y="5743782"/>
            <a:ext cx="2527287" cy="65136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843099" y="5375222"/>
            <a:ext cx="6194590" cy="1248965"/>
            <a:chOff x="5115149" y="4568491"/>
            <a:chExt cx="6194590" cy="1248965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115149" y="4568491"/>
              <a:ext cx="2809894" cy="1248965"/>
              <a:chOff x="527620" y="1964356"/>
              <a:chExt cx="2162864" cy="96136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7620" y="2180849"/>
                <a:ext cx="1022214" cy="53835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9116" y="1964356"/>
                <a:ext cx="961368" cy="9613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8157958" y="4849749"/>
              <a:ext cx="31517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CLS is a program of the U.S.</a:t>
              </a:r>
              <a:r>
                <a:rPr lang="en-US" sz="1400" baseline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Department of State, with funding provided by the U.S. Government.</a:t>
              </a:r>
              <a:endPara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972EFA-2EFE-461A-A738-93AF285A4A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000" y="1234599"/>
            <a:ext cx="7263483" cy="3373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CFEE4CD-89A5-4062-B4B6-C3B9A6B8945B}"/>
              </a:ext>
            </a:extLst>
          </p:cNvPr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6515" y="-1587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2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105" y="998961"/>
            <a:ext cx="6334696" cy="2004545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675229" y="3141893"/>
            <a:ext cx="52784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7105" y="3457428"/>
            <a:ext cx="6334696" cy="914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679" y="5743782"/>
            <a:ext cx="2527287" cy="65136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843099" y="5375222"/>
            <a:ext cx="6407546" cy="1248965"/>
            <a:chOff x="5115149" y="4568491"/>
            <a:chExt cx="6407546" cy="1248965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115149" y="4568491"/>
              <a:ext cx="2809894" cy="1248965"/>
              <a:chOff x="527620" y="1964356"/>
              <a:chExt cx="2162864" cy="96136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7620" y="2180849"/>
                <a:ext cx="1022214" cy="53835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9116" y="1964356"/>
                <a:ext cx="961368" cy="96136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8157958" y="4849749"/>
              <a:ext cx="33647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Proxima Nova" panose="02000506030000020004" pitchFamily="50" charset="0"/>
                </a:rPr>
                <a:t>CLS is a program of the U.S.</a:t>
              </a:r>
              <a:r>
                <a:rPr lang="en-US" sz="1400" baseline="0">
                  <a:solidFill>
                    <a:schemeClr val="bg1"/>
                  </a:solidFill>
                  <a:latin typeface="Proxima Nova" panose="02000506030000020004" pitchFamily="50" charset="0"/>
                </a:rPr>
                <a:t> Department of State, with funding provided by the U.S. Government.</a:t>
              </a:r>
              <a:endParaRPr lang="en-US" sz="1400">
                <a:solidFill>
                  <a:schemeClr val="bg1"/>
                </a:solidFill>
                <a:latin typeface="Proxima Nova" panose="02000506030000020004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679" y="1287719"/>
            <a:ext cx="2783719" cy="27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-6487" y="-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 rot="4337731">
            <a:off x="-1675030" y="1672095"/>
            <a:ext cx="5383462" cy="1795749"/>
            <a:chOff x="-21841" y="5046811"/>
            <a:chExt cx="5383462" cy="1795749"/>
          </a:xfrm>
        </p:grpSpPr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195" y="6230534"/>
              <a:ext cx="598426" cy="6067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-21841" y="5046811"/>
              <a:ext cx="598426" cy="6067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8834" y="5046811"/>
              <a:ext cx="598426" cy="6067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2394" y="5046811"/>
              <a:ext cx="598426" cy="60679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 userDrawn="1"/>
        </p:nvGrpSpPr>
        <p:grpSpPr>
          <a:xfrm rot="4337731">
            <a:off x="-2142086" y="4413366"/>
            <a:ext cx="4783349" cy="1204695"/>
            <a:chOff x="-20175" y="5637865"/>
            <a:chExt cx="4783349" cy="1204695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5"/>
              <a:ext cx="598426" cy="60679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5"/>
              <a:ext cx="598426" cy="60679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3" y="6235765"/>
              <a:ext cx="598426" cy="60679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8" y="6235765"/>
              <a:ext cx="598426" cy="60679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89" y="6235764"/>
              <a:ext cx="598426" cy="6067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4" y="6235765"/>
              <a:ext cx="598426" cy="6067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6" y="5637865"/>
              <a:ext cx="598426" cy="6067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1" y="5637865"/>
              <a:ext cx="598426" cy="6067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2" y="5637866"/>
              <a:ext cx="598426" cy="6067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7" y="5637865"/>
              <a:ext cx="598426" cy="6067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55933" y="5637865"/>
              <a:ext cx="598426" cy="60679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056271" y="-19049"/>
            <a:ext cx="11135729" cy="68770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sp>
        <p:nvSpPr>
          <p:cNvPr id="90" name="Rectangle 89"/>
          <p:cNvSpPr/>
          <p:nvPr userDrawn="1"/>
        </p:nvSpPr>
        <p:spPr>
          <a:xfrm>
            <a:off x="-9108" y="4762"/>
            <a:ext cx="943498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1476" y="1208701"/>
            <a:ext cx="6334696" cy="2004545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26786" y="3351633"/>
            <a:ext cx="52784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1476" y="3667168"/>
            <a:ext cx="6334696" cy="914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4505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134000"/>
            <a:ext cx="9791700" cy="7335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533" y="1848583"/>
            <a:ext cx="10347337" cy="4096807"/>
          </a:xfrm>
        </p:spPr>
        <p:txBody>
          <a:bodyPr/>
          <a:lstStyle>
            <a:lvl1pPr>
              <a:spcAft>
                <a:spcPts val="600"/>
              </a:spcAft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0740" y="137724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97843" y="1796201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-11257" y="909092"/>
            <a:ext cx="943498" cy="59489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36" y="1664648"/>
            <a:ext cx="9204135" cy="429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-208546" y="1320530"/>
            <a:ext cx="598426" cy="6067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-28918" y="1883229"/>
            <a:ext cx="598426" cy="60679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154629" y="2458204"/>
            <a:ext cx="598426" cy="60679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333054" y="3017131"/>
            <a:ext cx="598426" cy="60679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515857" y="3589772"/>
            <a:ext cx="598426" cy="60679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695485" y="4152471"/>
            <a:ext cx="598426" cy="60679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356791" y="1125409"/>
            <a:ext cx="598426" cy="60679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539592" y="1698050"/>
            <a:ext cx="598426" cy="60679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719222" y="2260749"/>
            <a:ext cx="598426" cy="60679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902768" y="2835725"/>
            <a:ext cx="598426" cy="60679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883733" y="4724969"/>
            <a:ext cx="598426" cy="60679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735855" y="369284"/>
            <a:ext cx="598426" cy="60679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919402" y="944258"/>
            <a:ext cx="598426" cy="60679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731">
            <a:off x="-5106" y="-8081"/>
            <a:ext cx="598426" cy="606795"/>
          </a:xfrm>
          <a:prstGeom prst="rect">
            <a:avLst/>
          </a:prstGeom>
        </p:spPr>
      </p:pic>
      <p:grpSp>
        <p:nvGrpSpPr>
          <p:cNvPr id="123" name="Group 122"/>
          <p:cNvGrpSpPr/>
          <p:nvPr userDrawn="1"/>
        </p:nvGrpSpPr>
        <p:grpSpPr>
          <a:xfrm rot="4337731">
            <a:off x="-2142086" y="4413367"/>
            <a:ext cx="4783350" cy="1204694"/>
            <a:chOff x="-20175" y="5637866"/>
            <a:chExt cx="4783350" cy="1204694"/>
          </a:xfrm>
        </p:grpSpPr>
        <p:pic>
          <p:nvPicPr>
            <p:cNvPr id="124" name="Picture 123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6716" y="6235766"/>
              <a:ext cx="598426" cy="60679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187827" y="6235764"/>
              <a:ext cx="598426" cy="606795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778502" y="6235766"/>
              <a:ext cx="598426" cy="60679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064" y="6235765"/>
              <a:ext cx="598426" cy="606795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68779" y="6235766"/>
              <a:ext cx="598426" cy="60679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569890" y="6235764"/>
              <a:ext cx="598426" cy="606795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0565" y="6235765"/>
              <a:ext cx="598426" cy="606795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7" y="5637866"/>
              <a:ext cx="598426" cy="606795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73872" y="5637865"/>
              <a:ext cx="598426" cy="606795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774983" y="5637866"/>
              <a:ext cx="598426" cy="606795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365658" y="5637865"/>
              <a:ext cx="598426" cy="606795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218" y="5637866"/>
              <a:ext cx="598426" cy="606795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555934" y="5637865"/>
              <a:ext cx="598426" cy="606795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5990" y="5637918"/>
              <a:ext cx="598426" cy="606795"/>
            </a:xfrm>
            <a:prstGeom prst="rect">
              <a:avLst/>
            </a:prstGeom>
          </p:spPr>
        </p:pic>
      </p:grpSp>
      <p:pic>
        <p:nvPicPr>
          <p:cNvPr id="139" name="Picture 13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731">
            <a:off x="-610853" y="5853992"/>
            <a:ext cx="598426" cy="60679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37731">
            <a:off x="-432429" y="6412919"/>
            <a:ext cx="598426" cy="606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37731">
            <a:off x="864782" y="6556133"/>
            <a:ext cx="598426" cy="60679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2689" y="1001002"/>
            <a:ext cx="943498" cy="585699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900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  <a:lumMod val="100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-16026" y="-26066"/>
            <a:ext cx="12208026" cy="1037421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9754" y="143088"/>
            <a:ext cx="8086136" cy="742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3" r:id="rId2"/>
    <p:sldLayoutId id="2147483852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22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80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9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 Opportunity for Everyone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508" y="1160365"/>
            <a:ext cx="6112425" cy="522476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CLS Cohorts are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diverse</a:t>
            </a:r>
            <a:r>
              <a:rPr lang="en-US">
                <a:latin typeface="Calibri"/>
                <a:cs typeface="Calibri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All fields of study 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All types of institutions and regions of the U.S.</a:t>
            </a:r>
          </a:p>
          <a:p>
            <a:pPr lvl="1"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Different levels of experience with language and travel</a:t>
            </a:r>
          </a:p>
          <a:p>
            <a:pPr lvl="1"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Over 50% self-identify as students of color</a:t>
            </a:r>
          </a:p>
          <a:p>
            <a:pPr lvl="1"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Over 30% receive Pell Grants </a:t>
            </a:r>
          </a:p>
          <a:p>
            <a:pPr>
              <a:spcBef>
                <a:spcPts val="1200"/>
              </a:spcBef>
            </a:pPr>
            <a:r>
              <a:rPr lang="en-US">
                <a:latin typeface="Calibri"/>
                <a:cs typeface="Calibri"/>
              </a:rPr>
              <a:t>The CLS Program does not discriminate on the basis of disability or medical condition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Inclusive</a:t>
            </a:r>
            <a:r>
              <a:rPr lang="en-US">
                <a:latin typeface="Calibri"/>
                <a:cs typeface="Calibri"/>
              </a:rPr>
              <a:t> student support structures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4978D-E0FB-457D-B957-B5DAAD2FA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035049" y="1010219"/>
            <a:ext cx="4404217" cy="58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CF45-733A-5648-AE6C-FBFBC5CD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CLS Spark—Essays &amp; Criteria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FFB52D-E4A9-3C48-9160-26442A9A9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338" y="1715786"/>
            <a:ext cx="5478103" cy="4083321"/>
          </a:xfrm>
        </p:spPr>
        <p:txBody>
          <a:bodyPr/>
          <a:lstStyle/>
          <a:p>
            <a:r>
              <a:rPr lang="en-US" sz="2000" b="1">
                <a:solidFill>
                  <a:srgbClr val="007681"/>
                </a:solidFill>
                <a:latin typeface="Calibri"/>
                <a:cs typeface="Calibri"/>
              </a:rPr>
              <a:t>Three Short Answer Essays </a:t>
            </a:r>
            <a:r>
              <a:rPr lang="en-US" sz="2000">
                <a:latin typeface="Calibri"/>
                <a:cs typeface="Calibri"/>
              </a:rPr>
              <a:t>(300-350 words)</a:t>
            </a:r>
            <a:endParaRPr lang="en-US"/>
          </a:p>
          <a:p>
            <a:pPr lvl="1">
              <a:spcBef>
                <a:spcPts val="600"/>
              </a:spcBef>
            </a:pPr>
            <a:r>
              <a:rPr lang="en-US" sz="1800">
                <a:latin typeface="Calibri"/>
                <a:cs typeface="Calibri"/>
              </a:rPr>
              <a:t>Motivation and Commitment </a:t>
            </a:r>
          </a:p>
          <a:p>
            <a:pPr lvl="1">
              <a:spcBef>
                <a:spcPts val="600"/>
              </a:spcBef>
            </a:pPr>
            <a:r>
              <a:rPr lang="en-US" sz="1800">
                <a:latin typeface="Calibri"/>
                <a:cs typeface="Calibri"/>
              </a:rPr>
              <a:t>Access to Language Learning Opportunities</a:t>
            </a:r>
          </a:p>
          <a:p>
            <a:pPr lvl="1">
              <a:spcBef>
                <a:spcPts val="600"/>
              </a:spcBef>
            </a:pPr>
            <a:r>
              <a:rPr lang="en-US" sz="1800">
                <a:latin typeface="Calibri"/>
                <a:cs typeface="Calibri"/>
              </a:rPr>
              <a:t>Statement of Experience </a:t>
            </a: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07681"/>
                </a:solidFill>
                <a:latin typeface="Calibri"/>
                <a:cs typeface="Calibri"/>
              </a:rPr>
              <a:t>No letter of recommendation</a:t>
            </a:r>
            <a:r>
              <a:rPr lang="en-US" sz="2000">
                <a:latin typeface="Calibri"/>
                <a:cs typeface="Calibri"/>
              </a:rPr>
              <a:t> required</a:t>
            </a:r>
            <a:endParaRPr lang="en-US" sz="2000"/>
          </a:p>
          <a:p>
            <a:r>
              <a:rPr lang="en-US" sz="2000">
                <a:latin typeface="Calibri"/>
                <a:cs typeface="Calibri"/>
              </a:rPr>
              <a:t>Applicants should articulate readiness and resolve for contributing to a group-based intensive virtual program.</a:t>
            </a:r>
          </a:p>
          <a:p>
            <a:r>
              <a:rPr lang="en-US" sz="2000">
                <a:latin typeface="Calibri"/>
                <a:cs typeface="Calibri"/>
              </a:rPr>
              <a:t>Applicants should focus on the impact of CLS Spark on their </a:t>
            </a:r>
            <a:r>
              <a:rPr lang="en-US" sz="2000" b="1">
                <a:solidFill>
                  <a:srgbClr val="007681"/>
                </a:solidFill>
                <a:latin typeface="Calibri"/>
                <a:cs typeface="Calibri"/>
              </a:rPr>
              <a:t>access</a:t>
            </a:r>
            <a:r>
              <a:rPr lang="en-US" sz="200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000">
                <a:latin typeface="Calibri"/>
                <a:cs typeface="Calibri"/>
              </a:rPr>
              <a:t>to language and intercultural learning opportunities.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8BDF1-3CE8-034F-9B62-30D0A333CC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838" y="1715786"/>
            <a:ext cx="5300162" cy="43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7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Resources!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421" y="1358162"/>
            <a:ext cx="5849884" cy="5183709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Calibri"/>
                <a:cs typeface="Calibri"/>
              </a:rPr>
              <a:t>Do your homework</a:t>
            </a:r>
          </a:p>
          <a:p>
            <a:pPr lvl="1">
              <a:spcAft>
                <a:spcPts val="600"/>
              </a:spcAft>
            </a:pPr>
            <a:r>
              <a:rPr lang="en-US" sz="1800">
                <a:latin typeface="Calibri"/>
                <a:cs typeface="Calibri"/>
              </a:rPr>
              <a:t>Articulate how the </a:t>
            </a:r>
            <a:r>
              <a:rPr lang="en-US" sz="1800" b="1">
                <a:solidFill>
                  <a:schemeClr val="accent1"/>
                </a:solidFill>
                <a:latin typeface="Calibri"/>
                <a:cs typeface="Calibri"/>
              </a:rPr>
              <a:t>access and opportunity</a:t>
            </a:r>
            <a:r>
              <a:rPr lang="en-US" sz="1800">
                <a:latin typeface="Calibri"/>
                <a:cs typeface="Calibri"/>
              </a:rPr>
              <a:t> offered by CLS Spark connects to your academic and professional goals</a:t>
            </a:r>
            <a:endParaRPr lang="en-US" sz="1800"/>
          </a:p>
          <a:p>
            <a:pPr lvl="1"/>
            <a:r>
              <a:rPr lang="en-US" sz="1800">
                <a:latin typeface="Calibri"/>
                <a:cs typeface="Calibri"/>
              </a:rPr>
              <a:t>Watch the </a:t>
            </a:r>
            <a:r>
              <a:rPr lang="en-US" sz="1800" b="1">
                <a:solidFill>
                  <a:schemeClr val="accent1"/>
                </a:solidFill>
                <a:latin typeface="Calibri"/>
                <a:cs typeface="Calibri"/>
              </a:rPr>
              <a:t>application tips video</a:t>
            </a:r>
            <a:r>
              <a:rPr lang="en-US" sz="1800">
                <a:latin typeface="Calibri"/>
                <a:cs typeface="Calibri"/>
              </a:rPr>
              <a:t>!  </a:t>
            </a:r>
            <a:endParaRPr lang="en-US" sz="1800"/>
          </a:p>
          <a:p>
            <a:r>
              <a:rPr lang="en-US" sz="2000" b="1">
                <a:solidFill>
                  <a:schemeClr val="accent1"/>
                </a:solidFill>
                <a:latin typeface="Calibri"/>
                <a:cs typeface="Calibri"/>
              </a:rPr>
              <a:t>Seek help on your campus!</a:t>
            </a:r>
          </a:p>
          <a:p>
            <a:pPr lvl="1"/>
            <a:r>
              <a:rPr lang="en-US" sz="1800">
                <a:latin typeface="Calibri"/>
                <a:cs typeface="Calibri"/>
              </a:rPr>
              <a:t>Instructors and advisors</a:t>
            </a:r>
          </a:p>
          <a:p>
            <a:pPr lvl="1"/>
            <a:r>
              <a:rPr lang="en-US" sz="1800">
                <a:latin typeface="Calibri"/>
                <a:cs typeface="Calibri"/>
              </a:rPr>
              <a:t>Writing centers</a:t>
            </a:r>
          </a:p>
          <a:p>
            <a:pPr lvl="1"/>
            <a:r>
              <a:rPr lang="en-US" sz="1800">
                <a:latin typeface="Calibri"/>
                <a:cs typeface="Calibri"/>
              </a:rPr>
              <a:t>Study abroad, fellowships, </a:t>
            </a:r>
            <a:br>
              <a:rPr lang="en-US" sz="1800"/>
            </a:br>
            <a:r>
              <a:rPr lang="en-US" sz="1800">
                <a:latin typeface="Calibri"/>
                <a:cs typeface="Calibri"/>
              </a:rPr>
              <a:t>and scholarships offices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3D664-02D5-4E4A-83A5-7EF83C47D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305" y="1014884"/>
            <a:ext cx="4833843" cy="58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for Summer 2024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848" y="1004710"/>
            <a:ext cx="5084064" cy="5852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D31393-AD11-4474-B617-3268085AB9FF}"/>
              </a:ext>
            </a:extLst>
          </p:cNvPr>
          <p:cNvSpPr/>
          <p:nvPr/>
        </p:nvSpPr>
        <p:spPr>
          <a:xfrm>
            <a:off x="1069848" y="5166771"/>
            <a:ext cx="11122152" cy="13192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13D9D-C332-40BB-A71A-6ECEF0A12C17}"/>
              </a:ext>
            </a:extLst>
          </p:cNvPr>
          <p:cNvSpPr/>
          <p:nvPr/>
        </p:nvSpPr>
        <p:spPr>
          <a:xfrm>
            <a:off x="3550319" y="5310818"/>
            <a:ext cx="5091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application at </a:t>
            </a:r>
          </a:p>
          <a:p>
            <a:pPr algn="ctr"/>
            <a:r>
              <a:rPr lang="en-US" sz="28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www.clscholarship.org</a:t>
            </a:r>
            <a:r>
              <a:rPr 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100" y="1618152"/>
            <a:ext cx="5586984" cy="3157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Application Deadline: </a:t>
            </a:r>
            <a:r>
              <a:rPr lang="en-US" sz="2000" b="1">
                <a:solidFill>
                  <a:schemeClr val="accent1"/>
                </a:solidFill>
                <a:latin typeface="Calibri"/>
                <a:cs typeface="Calibri"/>
              </a:rPr>
              <a:t>November 14, 8:00pm EST</a:t>
            </a:r>
          </a:p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Semifinalist Notification: Late January</a:t>
            </a:r>
          </a:p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Finalist Notification: March</a:t>
            </a:r>
          </a:p>
          <a:p>
            <a:pPr marL="0" indent="0">
              <a:buNone/>
            </a:pPr>
            <a:r>
              <a:rPr lang="en-US" sz="2000">
                <a:latin typeface="Calibri"/>
                <a:cs typeface="Calibri"/>
              </a:rPr>
              <a:t>Programs Begin: June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3FBF5961-1C3E-4EAA-9CCD-4F338C504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76" y="4645985"/>
            <a:ext cx="2169415" cy="21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</a:t>
            </a:r>
            <a:r>
              <a:rPr lang="en-US">
                <a:solidFill>
                  <a:schemeClr val="bg1"/>
                </a:solidFill>
              </a:rPr>
              <a:t>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320" y="1618153"/>
            <a:ext cx="4630569" cy="2136044"/>
          </a:xfrm>
        </p:spPr>
        <p:txBody>
          <a:bodyPr>
            <a:normAutofit/>
          </a:bodyPr>
          <a:lstStyle/>
          <a:p>
            <a:r>
              <a:rPr lang="en-US" sz="2000"/>
              <a:t>Follow us for updates!</a:t>
            </a:r>
          </a:p>
          <a:p>
            <a:r>
              <a:rPr lang="en-US" sz="2000"/>
              <a:t>Join us for CLS Spark language-specific webinars. </a:t>
            </a:r>
          </a:p>
          <a:p>
            <a:r>
              <a:rPr lang="en-US" sz="2000"/>
              <a:t>Register at </a:t>
            </a:r>
            <a:r>
              <a:rPr lang="en-US" sz="2000" b="1">
                <a:solidFill>
                  <a:srgbClr val="007681"/>
                </a:solidFill>
              </a:rPr>
              <a:t>clscholarship.org/events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62DE0D-06BE-4C26-A57A-77FD21D0CBD0}"/>
              </a:ext>
            </a:extLst>
          </p:cNvPr>
          <p:cNvSpPr/>
          <p:nvPr/>
        </p:nvSpPr>
        <p:spPr>
          <a:xfrm>
            <a:off x="925157" y="4070623"/>
            <a:ext cx="5785177" cy="2560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224EF-E3DC-4259-9152-9FEDD438714B}"/>
              </a:ext>
            </a:extLst>
          </p:cNvPr>
          <p:cNvSpPr txBox="1"/>
          <p:nvPr/>
        </p:nvSpPr>
        <p:spPr>
          <a:xfrm>
            <a:off x="2693477" y="5970179"/>
            <a:ext cx="313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fb.com/</a:t>
            </a:r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CLScholarship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B6360-5621-4659-849E-131D9F0B9850}"/>
              </a:ext>
            </a:extLst>
          </p:cNvPr>
          <p:cNvSpPr txBox="1"/>
          <p:nvPr/>
        </p:nvSpPr>
        <p:spPr>
          <a:xfrm>
            <a:off x="2694239" y="5149723"/>
            <a:ext cx="248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@CLSScholarship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66B879-15EF-4274-AB81-4581E949AD98}"/>
              </a:ext>
            </a:extLst>
          </p:cNvPr>
          <p:cNvSpPr txBox="1"/>
          <p:nvPr/>
        </p:nvSpPr>
        <p:spPr>
          <a:xfrm>
            <a:off x="2693477" y="4351994"/>
            <a:ext cx="263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@CLScholarship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7F1408-0F5C-456F-B5ED-B35CB2A41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569" y="5075458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24CB5-580F-4707-A756-6E77C90A82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569" y="5897634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F0ACF3F-11C4-4375-86ED-A9103D6C5F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331" y="4276525"/>
            <a:ext cx="547116" cy="55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1219A-E5F5-7701-4F86-D75C7F1D86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934" y="1618153"/>
            <a:ext cx="5091361" cy="43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8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61476" y="1186665"/>
            <a:ext cx="6334696" cy="2004545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461476" y="3683568"/>
            <a:ext cx="6334696" cy="914400"/>
          </a:xfrm>
        </p:spPr>
        <p:txBody>
          <a:bodyPr>
            <a:noAutofit/>
          </a:bodyPr>
          <a:lstStyle/>
          <a:p>
            <a:r>
              <a:rPr lang="en-US" sz="3200" b="1"/>
              <a:t>cls@americancouncils.org</a:t>
            </a:r>
          </a:p>
          <a:p>
            <a:r>
              <a:rPr lang="en-US" sz="3200" b="1"/>
              <a:t>CLScholarship.org/events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3896" y="6129327"/>
            <a:ext cx="313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fb.com/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CLScholarship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1175" y="6129327"/>
            <a:ext cx="248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CLSScholarship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1736" y="6129327"/>
            <a:ext cx="263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CLScholarship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622" y="6055062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87" y="6055062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6C1CED6-41FC-471F-BBF6-00C3301EB9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046" y="6032317"/>
            <a:ext cx="589890" cy="594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1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CLS 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8302" y="2198804"/>
            <a:ext cx="4190086" cy="35371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Calibri"/>
                <a:cs typeface="Calibri"/>
              </a:rPr>
              <a:t>CLS Spark Overview</a:t>
            </a:r>
            <a:endParaRPr lang="en-US" sz="2400"/>
          </a:p>
          <a:p>
            <a:pPr marL="457200" indent="-457200">
              <a:buAutoNum type="arabicPeriod"/>
            </a:pPr>
            <a:r>
              <a:rPr lang="en-US" sz="2400">
                <a:latin typeface="Calibri"/>
                <a:cs typeface="Calibri"/>
              </a:rPr>
              <a:t>Benefits of participating</a:t>
            </a: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Calibri"/>
                <a:cs typeface="Calibri"/>
              </a:rPr>
              <a:t>Application tips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Questions!</a:t>
            </a:r>
          </a:p>
          <a:p>
            <a:endParaRPr lang="en-US"/>
          </a:p>
        </p:txBody>
      </p:sp>
      <p:pic>
        <p:nvPicPr>
          <p:cNvPr id="4" name="Picture 5" descr="A picture containing text, person, posing, group&#10;&#10;Description automatically generated">
            <a:extLst>
              <a:ext uri="{FF2B5EF4-FFF2-40B4-BE49-F238E27FC236}">
                <a16:creationId xmlns:a16="http://schemas.microsoft.com/office/drawing/2014/main" id="{91940896-16C9-7A91-8B0D-8B1A398DED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65" y="2197802"/>
            <a:ext cx="6291079" cy="3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9" y="134000"/>
            <a:ext cx="9791700" cy="733538"/>
          </a:xfrm>
        </p:spPr>
        <p:txBody>
          <a:bodyPr/>
          <a:lstStyle/>
          <a:p>
            <a:r>
              <a:rPr lang="en-US"/>
              <a:t>What is the CLS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662" y="1514241"/>
            <a:ext cx="4115738" cy="498702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7681"/>
                </a:solidFill>
                <a:latin typeface="Calibri"/>
                <a:ea typeface="Calibri"/>
                <a:cs typeface="Calibri"/>
              </a:rPr>
              <a:t>Immersive summer opportunity</a:t>
            </a:r>
            <a:r>
              <a:rPr lang="en-US">
                <a:latin typeface="Calibri"/>
                <a:ea typeface="Calibri"/>
                <a:cs typeface="Calibri"/>
              </a:rPr>
              <a:t> to study languages and cultures essential to America’s engagement with the world</a:t>
            </a:r>
            <a:endParaRPr lang="en-US"/>
          </a:p>
          <a:p>
            <a:r>
              <a:rPr lang="en-US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Funded</a:t>
            </a:r>
            <a:r>
              <a:rPr lang="en-US">
                <a:latin typeface="Calibri"/>
                <a:ea typeface="Calibri"/>
                <a:cs typeface="Calibri"/>
              </a:rPr>
              <a:t> by the U.S. Government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Apply</a:t>
            </a:r>
            <a:r>
              <a:rPr lang="en-US" sz="2200">
                <a:latin typeface="Calibri"/>
                <a:ea typeface="Calibri"/>
                <a:cs typeface="Calibri"/>
              </a:rPr>
              <a:t> for a language program either </a:t>
            </a:r>
            <a:r>
              <a:rPr lang="en-US" sz="2200" b="1">
                <a:solidFill>
                  <a:srgbClr val="007681"/>
                </a:solidFill>
                <a:latin typeface="Calibri"/>
                <a:ea typeface="Calibri"/>
                <a:cs typeface="Calibri"/>
              </a:rPr>
              <a:t>overseas</a:t>
            </a:r>
            <a:r>
              <a:rPr lang="en-US" sz="2200">
                <a:latin typeface="Calibri"/>
                <a:ea typeface="Calibri"/>
                <a:cs typeface="Calibri"/>
              </a:rPr>
              <a:t> or offered </a:t>
            </a:r>
            <a:r>
              <a:rPr lang="en-US" sz="2200" b="1">
                <a:solidFill>
                  <a:srgbClr val="007681"/>
                </a:solidFill>
                <a:latin typeface="Calibri"/>
                <a:ea typeface="Calibri"/>
                <a:cs typeface="Calibri"/>
              </a:rPr>
              <a:t>virtually through CLS Spark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D2A32A-596A-46F6-B671-CFD090BB62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051" y="1010122"/>
            <a:ext cx="6429950" cy="59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a Critical Language?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888088"/>
            <a:ext cx="5215636" cy="40968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Less-commonly taught and studied on U.S. campuses</a:t>
            </a:r>
          </a:p>
          <a:p>
            <a:pPr>
              <a:lnSpc>
                <a:spcPct val="100000"/>
              </a:lnSpc>
            </a:pPr>
            <a:r>
              <a:rPr lang="en-US"/>
              <a:t>Critical to our engagement with the world, and to U.S. </a:t>
            </a:r>
            <a:r>
              <a:rPr lang="en-US" b="1">
                <a:solidFill>
                  <a:schemeClr val="accent1"/>
                </a:solidFill>
              </a:rPr>
              <a:t>national security</a:t>
            </a:r>
            <a:r>
              <a:rPr lang="en-US" b="1"/>
              <a:t> </a:t>
            </a:r>
            <a:r>
              <a:rPr lang="en-US"/>
              <a:t>and </a:t>
            </a:r>
            <a:r>
              <a:rPr lang="en-US" b="1">
                <a:solidFill>
                  <a:schemeClr val="accent1"/>
                </a:solidFill>
              </a:rPr>
              <a:t>economic prosperity</a:t>
            </a:r>
          </a:p>
          <a:p>
            <a:pPr>
              <a:lnSpc>
                <a:spcPct val="100000"/>
              </a:lnSpc>
            </a:pPr>
            <a:r>
              <a:rPr lang="en-US"/>
              <a:t>Prepare U.S. students to compete in a </a:t>
            </a:r>
            <a:r>
              <a:rPr lang="en-US" b="1">
                <a:solidFill>
                  <a:schemeClr val="accent1"/>
                </a:solidFill>
              </a:rPr>
              <a:t>globalized workforce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278" y="1010220"/>
            <a:ext cx="4542010" cy="58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9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72206-C029-55CA-1394-FC075CEA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Languages Offered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DF0B-E4D7-5865-AEB1-1BD675CE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endParaRPr lang="en-US" sz="1600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5181CDB-1764-C047-9EE1-8B0D0FEC8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163018"/>
              </p:ext>
            </p:extLst>
          </p:nvPr>
        </p:nvGraphicFramePr>
        <p:xfrm>
          <a:off x="4410906" y="1056794"/>
          <a:ext cx="6789421" cy="47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077">
                  <a:extLst>
                    <a:ext uri="{9D8B030D-6E8A-4147-A177-3AD203B41FA5}">
                      <a16:colId xmlns:a16="http://schemas.microsoft.com/office/drawing/2014/main" val="3707645226"/>
                    </a:ext>
                  </a:extLst>
                </a:gridCol>
                <a:gridCol w="2789344">
                  <a:extLst>
                    <a:ext uri="{9D8B030D-6E8A-4147-A177-3AD203B41FA5}">
                      <a16:colId xmlns:a16="http://schemas.microsoft.com/office/drawing/2014/main" val="885276865"/>
                    </a:ext>
                  </a:extLst>
                </a:gridCol>
              </a:tblGrid>
              <a:tr h="737616">
                <a:tc gridSpan="2">
                  <a:txBody>
                    <a:bodyPr/>
                    <a:lstStyle/>
                    <a:p>
                      <a:r>
                        <a:rPr lang="en-US" sz="3300"/>
                        <a:t>CLS Spark Virtual Institutes</a:t>
                      </a:r>
                    </a:p>
                  </a:txBody>
                  <a:tcPr marL="167640" marR="167640" marT="83820" marB="838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688650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r>
                        <a:rPr lang="en-US" sz="3300" b="1"/>
                        <a:t>Experience Level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b="1"/>
                        <a:t>Languages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277965498"/>
                  </a:ext>
                </a:extLst>
              </a:tr>
              <a:tr h="1084072">
                <a:tc rowSpan="3">
                  <a:txBody>
                    <a:bodyPr/>
                    <a:lstStyle/>
                    <a:p>
                      <a:r>
                        <a:rPr lang="en-US" sz="3300"/>
                        <a:t>Virtual program </a:t>
                      </a:r>
                      <a:r>
                        <a:rPr lang="en-US" sz="3300" b="1">
                          <a:solidFill>
                            <a:srgbClr val="007681"/>
                          </a:solidFill>
                        </a:rPr>
                        <a:t>only open to beginning level</a:t>
                      </a:r>
                      <a:r>
                        <a:rPr lang="en-US" sz="3300"/>
                        <a:t> students with no formal classroom experience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Arabic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698235082"/>
                  </a:ext>
                </a:extLst>
              </a:tr>
              <a:tr h="1084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Chinese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429437680"/>
                  </a:ext>
                </a:extLst>
              </a:tr>
              <a:tr h="1084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Russian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87444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1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CLS Spark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00" y="1283231"/>
            <a:ext cx="6238240" cy="5339700"/>
          </a:xfrm>
        </p:spPr>
        <p:txBody>
          <a:bodyPr>
            <a:normAutofit/>
          </a:bodyPr>
          <a:lstStyle/>
          <a:p>
            <a:r>
              <a:rPr lang="en-US"/>
              <a:t>Students participate as a </a:t>
            </a:r>
            <a:r>
              <a:rPr lang="en-US" b="1">
                <a:solidFill>
                  <a:schemeClr val="accent1"/>
                </a:solidFill>
              </a:rPr>
              <a:t>cohort </a:t>
            </a:r>
            <a:r>
              <a:rPr lang="en-US"/>
              <a:t>and share the same weekly schedule</a:t>
            </a:r>
          </a:p>
          <a:p>
            <a:pPr lvl="1"/>
            <a:r>
              <a:rPr lang="en-US">
                <a:latin typeface="Calibri"/>
                <a:cs typeface="Calibri"/>
              </a:rPr>
              <a:t>10 hours of live, synchronous class per week</a:t>
            </a:r>
          </a:p>
          <a:p>
            <a:pPr lvl="1"/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Individual consultations </a:t>
            </a:r>
          </a:p>
          <a:p>
            <a:pPr lvl="1"/>
            <a:r>
              <a:rPr lang="en-US">
                <a:latin typeface="Calibri"/>
                <a:cs typeface="Calibri"/>
              </a:rPr>
              <a:t>All students have a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language partner</a:t>
            </a:r>
          </a:p>
          <a:p>
            <a:pPr lvl="1"/>
            <a:r>
              <a:rPr lang="en-US">
                <a:latin typeface="Calibri"/>
                <a:cs typeface="Calibri"/>
              </a:rPr>
              <a:t>Virtual 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cultural activities </a:t>
            </a:r>
            <a:endParaRPr lang="en-US">
              <a:solidFill>
                <a:schemeClr val="accent1"/>
              </a:solidFill>
              <a:latin typeface="Calibri"/>
              <a:cs typeface="Calibri"/>
            </a:endParaRPr>
          </a:p>
          <a:p>
            <a:r>
              <a:rPr lang="en-US"/>
              <a:t>Optional </a:t>
            </a:r>
            <a:r>
              <a:rPr lang="en-US" b="1">
                <a:solidFill>
                  <a:schemeClr val="accent1"/>
                </a:solidFill>
              </a:rPr>
              <a:t>career development </a:t>
            </a:r>
            <a:r>
              <a:rPr lang="en-US"/>
              <a:t>workshops and </a:t>
            </a:r>
            <a:r>
              <a:rPr lang="en-US" b="1">
                <a:solidFill>
                  <a:schemeClr val="accent1"/>
                </a:solidFill>
              </a:rPr>
              <a:t>networking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DF1E1E7-72CC-56F8-CFF6-7070D16F4A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220" y="1028934"/>
            <a:ext cx="4120179" cy="58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9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Program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973" y="1045400"/>
            <a:ext cx="4873448" cy="580787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C95C1D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b="1">
                <a:solidFill>
                  <a:schemeClr val="accent1"/>
                </a:solidFill>
              </a:rPr>
              <a:t>Funded program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includes: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C95C1D"/>
              </a:buClr>
              <a:defRPr/>
            </a:pP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All language instruction </a:t>
            </a:r>
            <a:r>
              <a:rPr lang="en-US">
                <a:latin typeface="Calibri"/>
                <a:cs typeface="Calibri"/>
              </a:rPr>
              <a:t>and 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cultural programming</a:t>
            </a:r>
            <a:endParaRPr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C95C1D"/>
              </a:buClr>
              <a:defRPr/>
            </a:pPr>
            <a:r>
              <a:rPr lang="en-US">
                <a:latin typeface="Calibri"/>
                <a:cs typeface="Calibri"/>
              </a:rPr>
              <a:t>Course materials and textbooks</a:t>
            </a:r>
            <a:endParaRPr lang="en-US"/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C95C1D"/>
              </a:buClr>
              <a:defRPr/>
            </a:pPr>
            <a:r>
              <a:rPr lang="en-US">
                <a:latin typeface="Calibri"/>
                <a:cs typeface="Calibri"/>
              </a:rPr>
              <a:t>A </a:t>
            </a: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stipend</a:t>
            </a:r>
            <a:r>
              <a:rPr lang="en-US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  <a:r>
              <a:rPr lang="en-US">
                <a:latin typeface="Calibri"/>
                <a:cs typeface="Calibri"/>
              </a:rPr>
              <a:t>to contribute to equipment and connectivity costs</a:t>
            </a:r>
            <a:endParaRPr lang="en-US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C95C1D"/>
              </a:buClr>
              <a:defRPr/>
            </a:pP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U.S. academic credi</a:t>
            </a:r>
            <a:r>
              <a:rPr lang="en-US">
                <a:solidFill>
                  <a:schemeClr val="accent1"/>
                </a:solidFill>
                <a:latin typeface="Calibri"/>
                <a:cs typeface="Calibri"/>
              </a:rPr>
              <a:t>t </a:t>
            </a:r>
            <a:r>
              <a:rPr lang="en-US">
                <a:latin typeface="Calibri"/>
                <a:cs typeface="Calibri"/>
              </a:rPr>
              <a:t>through Bryn Mawr College</a:t>
            </a:r>
            <a:endParaRPr lang="en-US">
              <a:solidFill>
                <a:srgbClr val="595959"/>
              </a:solidFill>
              <a:latin typeface="Calibri"/>
              <a:cs typeface="Calibri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C95C1D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n-US" b="1">
                <a:solidFill>
                  <a:schemeClr val="accent1"/>
                </a:solidFill>
                <a:latin typeface="Calibri"/>
                <a:cs typeface="Calibri"/>
              </a:rPr>
              <a:t>Certified language gains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using widely-recognized ACTFL OPI assessment</a:t>
            </a:r>
            <a:endParaRPr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C95C1D"/>
              </a:buClr>
              <a:buSzTx/>
              <a:buNone/>
              <a:tabLst/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4" name="Picture 3" descr="A person using a computer&#10;&#10;Description automatically generated">
            <a:extLst>
              <a:ext uri="{FF2B5EF4-FFF2-40B4-BE49-F238E27FC236}">
                <a16:creationId xmlns:a16="http://schemas.microsoft.com/office/drawing/2014/main" id="{524957B5-F592-9C8D-E1ED-129FCA1C0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684" y="1039090"/>
            <a:ext cx="6249425" cy="58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Program Benefits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0775" y="1243434"/>
            <a:ext cx="5525353" cy="531102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>
                <a:solidFill>
                  <a:schemeClr val="accent1"/>
                </a:solidFill>
              </a:rPr>
              <a:t>Additional benefits </a:t>
            </a:r>
            <a:r>
              <a:rPr lang="en-US" sz="2000"/>
              <a:t>include</a:t>
            </a:r>
            <a:r>
              <a:rPr lang="en-US"/>
              <a:t>:</a:t>
            </a:r>
          </a:p>
          <a:p>
            <a:pPr>
              <a:spcBef>
                <a:spcPts val="1200"/>
              </a:spcBef>
            </a:pPr>
            <a:r>
              <a:rPr lang="en-US" sz="2000" b="1">
                <a:solidFill>
                  <a:schemeClr val="accent1"/>
                </a:solidFill>
              </a:rPr>
              <a:t>Non-Competitive Eligibility (NCE)</a:t>
            </a:r>
            <a:r>
              <a:rPr lang="en-US" sz="2000"/>
              <a:t> for U.S. government positions </a:t>
            </a:r>
          </a:p>
          <a:p>
            <a:pPr>
              <a:spcBef>
                <a:spcPts val="1200"/>
              </a:spcBef>
            </a:pPr>
            <a:r>
              <a:rPr lang="en-US" sz="2000"/>
              <a:t>Opportunity to </a:t>
            </a:r>
            <a:r>
              <a:rPr lang="en-US" sz="2000" b="1">
                <a:solidFill>
                  <a:schemeClr val="accent1"/>
                </a:solidFill>
              </a:rPr>
              <a:t>build community </a:t>
            </a:r>
            <a:r>
              <a:rPr lang="en-US" sz="2000"/>
              <a:t>with cohort that represents the diversity of the United States</a:t>
            </a:r>
          </a:p>
          <a:p>
            <a:pPr>
              <a:spcBef>
                <a:spcPts val="1200"/>
              </a:spcBef>
            </a:pPr>
            <a:r>
              <a:rPr lang="en-US" sz="2000"/>
              <a:t>Access to CLS and Department of State International Exchange </a:t>
            </a:r>
            <a:r>
              <a:rPr lang="en-US" sz="2000" b="1">
                <a:solidFill>
                  <a:schemeClr val="accent1"/>
                </a:solidFill>
              </a:rPr>
              <a:t>alumni networks and resources</a:t>
            </a:r>
          </a:p>
          <a:p>
            <a:pPr>
              <a:spcBef>
                <a:spcPts val="1200"/>
              </a:spcBef>
            </a:pPr>
            <a:r>
              <a:rPr lang="en-US" sz="2000">
                <a:latin typeface="Calibri"/>
                <a:cs typeface="Calibri"/>
              </a:rPr>
              <a:t>Consideration as a </a:t>
            </a:r>
            <a:r>
              <a:rPr lang="en-US" sz="2000" b="1">
                <a:solidFill>
                  <a:schemeClr val="accent1"/>
                </a:solidFill>
                <a:latin typeface="Calibri"/>
                <a:cs typeface="Calibri"/>
              </a:rPr>
              <a:t>semi-finalist for the 2025 CLS Program</a:t>
            </a:r>
            <a:r>
              <a:rPr lang="en-US" sz="2000">
                <a:latin typeface="Calibri"/>
                <a:cs typeface="Calibri"/>
              </a:rPr>
              <a:t> institutes abroad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BD5F0C6-7C9C-96E3-0390-271C42700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706" y="1033506"/>
            <a:ext cx="4876802" cy="58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446" y="1408783"/>
            <a:ext cx="5871189" cy="504786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U.S. citizen or national</a:t>
            </a:r>
          </a:p>
          <a:p>
            <a:pPr marL="227965" indent="-227965">
              <a:lnSpc>
                <a:spcPct val="110000"/>
              </a:lnSpc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Enrolled in a degree-seeking program at a U.S. based institution </a:t>
            </a:r>
            <a:endParaRPr lang="en-US">
              <a:ea typeface="Calibri"/>
              <a:cs typeface="Calibri"/>
            </a:endParaRPr>
          </a:p>
          <a:p>
            <a:pPr marL="227965" indent="-227965">
              <a:lnSpc>
                <a:spcPct val="110000"/>
              </a:lnSpc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Must be earning an undergraduate (associate, bachelor's) degree</a:t>
            </a:r>
            <a:endParaRPr lang="en-US">
              <a:latin typeface="Calibri"/>
              <a:ea typeface="Calibri"/>
              <a:cs typeface="Calibri"/>
            </a:endParaRPr>
          </a:p>
          <a:p>
            <a:pPr marL="227965" lvl="0" indent="-227965">
              <a:lnSpc>
                <a:spcPct val="110000"/>
              </a:lnSpc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 b="1">
                <a:solidFill>
                  <a:srgbClr val="007681"/>
                </a:solidFill>
                <a:latin typeface="Calibri"/>
                <a:ea typeface="Calibri"/>
                <a:cs typeface="Calibri"/>
                <a:sym typeface="Calibri"/>
              </a:rPr>
              <a:t>Graduating seniors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are eligible</a:t>
            </a:r>
            <a:endParaRPr lang="en-US">
              <a:latin typeface="Calibri"/>
              <a:ea typeface="Calibri"/>
              <a:cs typeface="Calibri"/>
            </a:endParaRPr>
          </a:p>
          <a:p>
            <a:pPr marL="227965" lvl="0" indent="-227965">
              <a:lnSpc>
                <a:spcPct val="110000"/>
              </a:lnSpc>
              <a:buClr>
                <a:srgbClr val="1D252D"/>
              </a:buClr>
              <a:buSzPts val="2400"/>
              <a:buFont typeface="Arial"/>
              <a:buChar char="•"/>
            </a:pPr>
            <a:r>
              <a:rPr lang="en-US">
                <a:latin typeface="Calibri"/>
                <a:cs typeface="Calibri"/>
                <a:sym typeface="Calibri"/>
              </a:rPr>
              <a:t>No GPA requirement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4" name="Picture 3" descr="A person wearing headphones and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EB4A173-94CF-99AD-1C84-637D7A8F5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752" y="1026232"/>
            <a:ext cx="4468077" cy="58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9976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LS">
      <a:dk1>
        <a:sysClr val="windowText" lastClr="000000"/>
      </a:dk1>
      <a:lt1>
        <a:sysClr val="window" lastClr="FFFFFF"/>
      </a:lt1>
      <a:dk2>
        <a:srgbClr val="183859"/>
      </a:dk2>
      <a:lt2>
        <a:srgbClr val="EEECE1"/>
      </a:lt2>
      <a:accent1>
        <a:srgbClr val="007681"/>
      </a:accent1>
      <a:accent2>
        <a:srgbClr val="AF6D04"/>
      </a:accent2>
      <a:accent3>
        <a:srgbClr val="00AFD7"/>
      </a:accent3>
      <a:accent4>
        <a:srgbClr val="F1C400"/>
      </a:accent4>
      <a:accent5>
        <a:srgbClr val="B1B3B3"/>
      </a:accent5>
      <a:accent6>
        <a:srgbClr val="FF6A13"/>
      </a:accent6>
      <a:hlink>
        <a:srgbClr val="007681"/>
      </a:hlink>
      <a:folHlink>
        <a:srgbClr val="00AFD7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1313da-9a79-4af3-b35b-92675966f41d" xsi:nil="true"/>
    <lcf76f155ced4ddcb4097134ff3c332f xmlns="1f6e2fbe-aa0d-44af-b8cf-d7859a3871b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2FBBD41F204488A2AA92945B8DF9B" ma:contentTypeVersion="17" ma:contentTypeDescription="Create a new document." ma:contentTypeScope="" ma:versionID="a96c9700e6ac13d33ce74f5035fe0e0d">
  <xsd:schema xmlns:xsd="http://www.w3.org/2001/XMLSchema" xmlns:xs="http://www.w3.org/2001/XMLSchema" xmlns:p="http://schemas.microsoft.com/office/2006/metadata/properties" xmlns:ns2="1f6e2fbe-aa0d-44af-b8cf-d7859a3871bb" xmlns:ns3="b71313da-9a79-4af3-b35b-92675966f41d" targetNamespace="http://schemas.microsoft.com/office/2006/metadata/properties" ma:root="true" ma:fieldsID="c9bf59e68cc67535efe207222ecb6f99" ns2:_="" ns3:_="">
    <xsd:import namespace="1f6e2fbe-aa0d-44af-b8cf-d7859a3871bb"/>
    <xsd:import namespace="b71313da-9a79-4af3-b35b-92675966f4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e2fbe-aa0d-44af-b8cf-d7859a387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7244e5-adc1-4228-ab64-786b6954c2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313da-9a79-4af3-b35b-92675966f41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1b3099-7a38-4643-8a25-e004050f397e}" ma:internalName="TaxCatchAll" ma:showField="CatchAllData" ma:web="b71313da-9a79-4af3-b35b-92675966f4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5B794-93BF-40B6-9593-F5AEBEBE3B6C}">
  <ds:schemaRefs>
    <ds:schemaRef ds:uri="http://schemas.microsoft.com/office/2006/documentManagement/types"/>
    <ds:schemaRef ds:uri="http://schemas.microsoft.com/office/2006/metadata/properties"/>
    <ds:schemaRef ds:uri="b71313da-9a79-4af3-b35b-92675966f41d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1f6e2fbe-aa0d-44af-b8cf-d7859a3871b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3192F8-9C7C-4EFE-A2CC-0084492238E7}">
  <ds:schemaRefs>
    <ds:schemaRef ds:uri="1f6e2fbe-aa0d-44af-b8cf-d7859a3871bb"/>
    <ds:schemaRef ds:uri="b71313da-9a79-4af3-b35b-92675966f4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612162-134F-4883-9ABB-BCB0FCE544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12</TotalTime>
  <Words>584</Words>
  <Application>Microsoft Office PowerPoint</Application>
  <PresentationFormat>Widescreen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Corbel</vt:lpstr>
      <vt:lpstr>Arial</vt:lpstr>
      <vt:lpstr>Calibri</vt:lpstr>
      <vt:lpstr>Proxima Nova</vt:lpstr>
      <vt:lpstr>Wingdings 2</vt:lpstr>
      <vt:lpstr>Frame</vt:lpstr>
      <vt:lpstr>PowerPoint Presentation</vt:lpstr>
      <vt:lpstr>CLS Spark</vt:lpstr>
      <vt:lpstr>What is the CLS Program?</vt:lpstr>
      <vt:lpstr>What is a Critical Language?</vt:lpstr>
      <vt:lpstr>Languages Offered</vt:lpstr>
      <vt:lpstr>CLS Spark Structure</vt:lpstr>
      <vt:lpstr>Program Benefits</vt:lpstr>
      <vt:lpstr>Program Benefits</vt:lpstr>
      <vt:lpstr>Eligibility</vt:lpstr>
      <vt:lpstr>An Opportunity for Everyone</vt:lpstr>
      <vt:lpstr>CLS Spark—Essays &amp; Criteria</vt:lpstr>
      <vt:lpstr>Resources! </vt:lpstr>
      <vt:lpstr>Apply for Summer 2024</vt:lpstr>
      <vt:lpstr>Stay in Touch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CLS Program</dc:title>
  <dc:creator>Natalie Spencer</dc:creator>
  <cp:lastModifiedBy>Caitlin Ting</cp:lastModifiedBy>
  <cp:revision>2</cp:revision>
  <cp:lastPrinted>2018-09-27T17:44:50Z</cp:lastPrinted>
  <dcterms:created xsi:type="dcterms:W3CDTF">2018-09-11T18:02:46Z</dcterms:created>
  <dcterms:modified xsi:type="dcterms:W3CDTF">2023-10-03T13:18:19Z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0x01010080B2FBBD41F204488A2AA92945B8DF9B</vt:lpwstr>
  </property>
  <property fmtid="{D5CDD505-2E9C-101B-9397-08002B2CF9AE}" pid="3" name="MediaServiceImageTags">
    <vt:lpwstr/>
  </property>
</Properties>
</file>