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4" r:id="rId5"/>
    <p:sldMasterId id="2147483867" r:id="rId6"/>
  </p:sldMasterIdLst>
  <p:notesMasterIdLst>
    <p:notesMasterId r:id="rId23"/>
  </p:notesMasterIdLst>
  <p:handoutMasterIdLst>
    <p:handoutMasterId r:id="rId24"/>
  </p:handoutMasterIdLst>
  <p:sldIdLst>
    <p:sldId id="421" r:id="rId7"/>
    <p:sldId id="422" r:id="rId8"/>
    <p:sldId id="423" r:id="rId9"/>
    <p:sldId id="424" r:id="rId10"/>
    <p:sldId id="410" r:id="rId11"/>
    <p:sldId id="425" r:id="rId12"/>
    <p:sldId id="411" r:id="rId13"/>
    <p:sldId id="413" r:id="rId14"/>
    <p:sldId id="419" r:id="rId15"/>
    <p:sldId id="426" r:id="rId16"/>
    <p:sldId id="415" r:id="rId17"/>
    <p:sldId id="417" r:id="rId18"/>
    <p:sldId id="420" r:id="rId19"/>
    <p:sldId id="429" r:id="rId20"/>
    <p:sldId id="428" r:id="rId21"/>
    <p:sldId id="272"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C"/>
    <a:srgbClr val="00A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ABA16-0493-018F-7CB1-845ED7A6D857}" v="164" dt="2023-10-19T04:04:34.758"/>
    <p1510:client id="{0F1FD6F0-7527-7B73-E53F-F220151D9CC5}" v="109" dt="2023-10-11T05:45:39.134"/>
    <p1510:client id="{2F27EC2B-A8FA-5C12-8665-07B67557BA46}" v="7" dt="2023-10-16T19:31:30.941"/>
    <p1510:client id="{D3D20DB6-B90B-47D0-886E-48E9992534EC}" v="14" dt="2022-09-29T18:39:54.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2" autoAdjust="0"/>
    <p:restoredTop sz="63382" autoAdjust="0"/>
  </p:normalViewPr>
  <p:slideViewPr>
    <p:cSldViewPr snapToGrid="0">
      <p:cViewPr varScale="1">
        <p:scale>
          <a:sx n="43" d="100"/>
          <a:sy n="43" d="100"/>
        </p:scale>
        <p:origin x="1520" y="52"/>
      </p:cViewPr>
      <p:guideLst/>
    </p:cSldViewPr>
  </p:slideViewPr>
  <p:notesTextViewPr>
    <p:cViewPr>
      <p:scale>
        <a:sx n="1" d="1"/>
        <a:sy n="1" d="1"/>
      </p:scale>
      <p:origin x="0" y="0"/>
    </p:cViewPr>
  </p:notesTextViewPr>
  <p:notesViewPr>
    <p:cSldViewPr snapToGrid="0">
      <p:cViewPr varScale="1">
        <p:scale>
          <a:sx n="63" d="100"/>
          <a:sy n="63"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0EDA157-D320-46B7-AF51-CE9B39FB365F}" type="datetimeFigureOut">
              <a:rPr lang="en-US" smtClean="0"/>
              <a:t>10/18/2023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10CB32-4B20-44EA-B287-0747017C3968}" type="slidenum">
              <a:rPr lang="en-US" smtClean="0"/>
              <a:t>‹#›</a:t>
            </a:fld>
            <a:endParaRPr lang="en-US" dirty="0"/>
          </a:p>
        </p:txBody>
      </p:sp>
    </p:spTree>
    <p:extLst>
      <p:ext uri="{BB962C8B-B14F-4D97-AF65-F5344CB8AC3E}">
        <p14:creationId xmlns:p14="http://schemas.microsoft.com/office/powerpoint/2010/main" val="1122715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984119-22DE-4ED2-8641-E432B2692E7F}" type="datetimeFigureOut">
              <a:rPr lang="en-US" smtClean="0"/>
              <a:t>10/18/2023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33D199-F655-48B3-8337-1DD7751BC269}" type="slidenum">
              <a:rPr lang="en-US" smtClean="0"/>
              <a:t>‹#›</a:t>
            </a:fld>
            <a:endParaRPr lang="en-US" dirty="0"/>
          </a:p>
        </p:txBody>
      </p:sp>
    </p:spTree>
    <p:extLst>
      <p:ext uri="{BB962C8B-B14F-4D97-AF65-F5344CB8AC3E}">
        <p14:creationId xmlns:p14="http://schemas.microsoft.com/office/powerpoint/2010/main" val="409940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600"/>
              </a:spcAft>
            </a:pPr>
            <a:endParaRPr lang="en-US"/>
          </a:p>
        </p:txBody>
      </p:sp>
      <p:sp>
        <p:nvSpPr>
          <p:cNvPr id="4" name="Slide Number Placeholder 3"/>
          <p:cNvSpPr>
            <a:spLocks noGrp="1"/>
          </p:cNvSpPr>
          <p:nvPr>
            <p:ph type="sldNum" sz="quarter" idx="10"/>
          </p:nvPr>
        </p:nvSpPr>
        <p:spPr/>
        <p:txBody>
          <a:bodyPr/>
          <a:lstStyle/>
          <a:p>
            <a:fld id="{7F33D199-F655-48B3-8337-1DD7751BC269}" type="slidenum">
              <a:rPr lang="en-US" smtClean="0"/>
              <a:t>2</a:t>
            </a:fld>
            <a:endParaRPr lang="en-US"/>
          </a:p>
        </p:txBody>
      </p:sp>
    </p:spTree>
    <p:extLst>
      <p:ext uri="{BB962C8B-B14F-4D97-AF65-F5344CB8AC3E}">
        <p14:creationId xmlns:p14="http://schemas.microsoft.com/office/powerpoint/2010/main" val="375193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Spark supports U.S. undergraduate students in </a:t>
            </a:r>
            <a:r>
              <a:rPr lang="en-US" u="sng" dirty="0"/>
              <a:t>all</a:t>
            </a:r>
            <a:r>
              <a:rPr lang="en-US" dirty="0"/>
              <a:t> fields of study to learn either Arabic, Chinese, or Russian at the beginning level. It is offered for those who have no previous formal classroom study of these languages. If you have are at the advanced beginner, intermediate, or advanced level, you should apply for the CLS Program overseas institutes instead. </a:t>
            </a:r>
          </a:p>
          <a:p>
            <a:endParaRPr lang="en-US" dirty="0">
              <a:cs typeface="Calibri"/>
            </a:endParaRPr>
          </a:p>
          <a:p>
            <a:r>
              <a:rPr lang="en-US" dirty="0"/>
              <a:t>CLS Spark takes place over the course of 8 – 10 weeks during the summer. Small group classes and activities are facilitated by host institutions abroad. Each cohort of students participates in a total of 90 hours of programming throughout the summer. Each week, this includes 10 hours of live, synchronous class instruction. In addition, participants spend time learning about the culture of partner institutions in interactive and engaging cultural activities, such as tea ceremonies, calligraphy lessons, films, and virtual city tours. Each week, CLS Spark participants have individualized tutoring sessions with their instructors, adapted to their specific needs.  </a:t>
            </a:r>
            <a:endParaRPr lang="en-US" dirty="0">
              <a:cs typeface="Calibri"/>
            </a:endParaRPr>
          </a:p>
          <a:p>
            <a:endParaRPr lang="en-US" dirty="0"/>
          </a:p>
          <a:p>
            <a:r>
              <a:rPr lang="en-US" dirty="0"/>
              <a:t>CLS Spark participants also have language partners from host communities to help practice everyday conversation skills. Participants of CLS Spark build community with each other through optional career development workshops and networking opportunities. </a:t>
            </a: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11</a:t>
            </a:fld>
            <a:endParaRPr lang="en-US"/>
          </a:p>
        </p:txBody>
      </p:sp>
    </p:spTree>
    <p:extLst>
      <p:ext uri="{BB962C8B-B14F-4D97-AF65-F5344CB8AC3E}">
        <p14:creationId xmlns:p14="http://schemas.microsoft.com/office/powerpoint/2010/main" val="349585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CLS Program participants make significant gains in their language abilities. In just eight to ten weeks, students complete the equivalent of two semesters of undergraduate coursework. Students receive certification of their language gains through an ACTFL-OPI certificate upon completion of their program. And while CLS participants have no service commitment to the U.S. government after completion of the program, alumni are eligible for non-competitive eligibility for U.S. government jobs, which makes pursuing a career in the civil service much easier if that is your goal. CLS alumni also become a part of the rich and diverse network of U.S. Department of State International Exchange Alumni. </a:t>
            </a:r>
          </a:p>
          <a:p>
            <a:endParaRPr lang="en-US" dirty="0">
              <a:cs typeface="Calibri"/>
            </a:endParaRPr>
          </a:p>
          <a:p>
            <a:r>
              <a:rPr lang="en-US" dirty="0"/>
              <a:t>Personalize this! What were your experiences of the benefits of the program?</a:t>
            </a:r>
            <a:endParaRPr lang="en-US" dirty="0">
              <a:cs typeface="Calibri"/>
            </a:endParaRPr>
          </a:p>
          <a:p>
            <a:pPr marL="171450" indent="-171450">
              <a:buFont typeface="Arial,Sans-Serif"/>
              <a:buChar char="•"/>
            </a:pPr>
            <a:r>
              <a:rPr lang="en-US" dirty="0"/>
              <a:t>Your language gains?</a:t>
            </a:r>
            <a:endParaRPr lang="en-US" dirty="0">
              <a:cs typeface="Calibri"/>
            </a:endParaRPr>
          </a:p>
          <a:p>
            <a:pPr marL="171450" indent="-171450">
              <a:buFont typeface="Arial,Sans-Serif"/>
              <a:buChar char="•"/>
            </a:pPr>
            <a:r>
              <a:rPr lang="en-US" dirty="0"/>
              <a:t>Any changes in your career or academic goals based on participation in the program?</a:t>
            </a:r>
            <a:endParaRPr lang="en-US" dirty="0">
              <a:cs typeface="Calibri"/>
            </a:endParaRPr>
          </a:p>
          <a:p>
            <a:pPr marL="171450" indent="-171450">
              <a:buFont typeface="Arial,Sans-Serif"/>
              <a:buChar char="•"/>
            </a:pPr>
            <a:r>
              <a:rPr lang="en-US" dirty="0"/>
              <a:t>Any skills outside of language gains that you developed as a result of participation in the program?</a:t>
            </a:r>
            <a:endParaRPr lang="en-US" dirty="0">
              <a:cs typeface="Calibri"/>
            </a:endParaRPr>
          </a:p>
          <a:p>
            <a:pPr marL="171450" indent="-171450">
              <a:buFont typeface="Arial,Sans-Serif"/>
              <a:buChar char="•"/>
            </a:pPr>
            <a:r>
              <a:rPr lang="en-US" dirty="0"/>
              <a:t>What has been your experience with the alumni community?</a:t>
            </a:r>
            <a:endParaRPr lang="en-US" dirty="0">
              <a:cs typeface="Calibri"/>
            </a:endParaRPr>
          </a:p>
          <a:p>
            <a:pPr marL="628650" lvl="1" indent="-171450">
              <a:buFont typeface="Arial,Sans-Serif"/>
              <a:buChar char="•"/>
            </a:pPr>
            <a:r>
              <a:rPr lang="en-US" dirty="0"/>
              <a:t>Any opportunities you’ve been able to take advantage of thanks to being an alumna/us of the CLS Program?</a:t>
            </a:r>
            <a:endParaRPr lang="en-US" dirty="0">
              <a:cs typeface="Calibri"/>
            </a:endParaRPr>
          </a:p>
          <a:p>
            <a:pPr marL="628650" lvl="1" indent="-171450">
              <a:buFont typeface="Arial,Sans-Serif"/>
              <a:buChar char="•"/>
            </a:pPr>
            <a:r>
              <a:rPr lang="en-US" dirty="0"/>
              <a:t>Any other alumni you’ve connected with throughout your time on the program or since?</a:t>
            </a:r>
          </a:p>
        </p:txBody>
      </p:sp>
      <p:sp>
        <p:nvSpPr>
          <p:cNvPr id="4" name="Slide Number Placeholder 3"/>
          <p:cNvSpPr>
            <a:spLocks noGrp="1"/>
          </p:cNvSpPr>
          <p:nvPr>
            <p:ph type="sldNum" sz="quarter" idx="5"/>
          </p:nvPr>
        </p:nvSpPr>
        <p:spPr/>
        <p:txBody>
          <a:bodyPr/>
          <a:lstStyle/>
          <a:p>
            <a:fld id="{7F33D199-F655-48B3-8337-1DD7751BC269}" type="slidenum">
              <a:rPr lang="en-US" smtClean="0"/>
              <a:t>11</a:t>
            </a:fld>
            <a:endParaRPr lang="en-US"/>
          </a:p>
        </p:txBody>
      </p:sp>
    </p:spTree>
    <p:extLst>
      <p:ext uri="{BB962C8B-B14F-4D97-AF65-F5344CB8AC3E}">
        <p14:creationId xmlns:p14="http://schemas.microsoft.com/office/powerpoint/2010/main" val="313798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selected for CLS come from all different academic backgrounds, fields, and degree programs – and have different levels of experience with language and travel.</a:t>
            </a:r>
          </a:p>
          <a:p>
            <a:r>
              <a:rPr lang="en-US" dirty="0"/>
              <a:t>The CLS Program also actively recruits students from groups underrepresented in study abroad, including students of color, students with disabilities, students from community colleges, and non-traditional students.</a:t>
            </a:r>
            <a:endParaRPr lang="en-US" dirty="0">
              <a:cs typeface="Calibri"/>
            </a:endParaRPr>
          </a:p>
          <a:p>
            <a:endParaRPr lang="en-US" dirty="0"/>
          </a:p>
          <a:p>
            <a:r>
              <a:rPr lang="en-US" dirty="0"/>
              <a:t>The CLS Program is a great opportunity for all students and the CLS Team works year-round with the Department of State and partner institutions to ensure that inclusive support structures are in place to ensure a safe and successful summer for all scholars.</a:t>
            </a: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12</a:t>
            </a:fld>
            <a:endParaRPr lang="en-US"/>
          </a:p>
        </p:txBody>
      </p:sp>
    </p:spTree>
    <p:extLst>
      <p:ext uri="{BB962C8B-B14F-4D97-AF65-F5344CB8AC3E}">
        <p14:creationId xmlns:p14="http://schemas.microsoft.com/office/powerpoint/2010/main" val="268055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a:t>
            </a:r>
            <a:r>
              <a:rPr lang="en-US" dirty="0"/>
              <a:t> can check out the CLS website for more information about eligibility criteria, language levels and prerequisites. There are also short videos on the application timeline and selection process, as well as our application tips video which talks you through how to craft strong responses to each of the essay prompts. You can also check out the CLS YouTube channel for recordings of language-specific webinars.</a:t>
            </a:r>
          </a:p>
          <a:p>
            <a:endParaRPr lang="en-US" dirty="0"/>
          </a:p>
          <a:p>
            <a:r>
              <a:rPr lang="en-US" dirty="0"/>
              <a:t>You can also reach out to professors and trusted resources on your campus for help with your application. Faculty and instructors might have ideas for areas of international interest in your field. A writing center, fellowship or scholarship office, study abroad office, or honors program may be good places to start to get feedback on your essays. </a:t>
            </a:r>
          </a:p>
        </p:txBody>
      </p:sp>
      <p:sp>
        <p:nvSpPr>
          <p:cNvPr id="4" name="Slide Number Placeholder 3"/>
          <p:cNvSpPr>
            <a:spLocks noGrp="1"/>
          </p:cNvSpPr>
          <p:nvPr>
            <p:ph type="sldNum" sz="quarter" idx="10"/>
          </p:nvPr>
        </p:nvSpPr>
        <p:spPr/>
        <p:txBody>
          <a:bodyPr/>
          <a:lstStyle/>
          <a:p>
            <a:fld id="{7F33D199-F655-48B3-8337-1DD7751BC269}" type="slidenum">
              <a:rPr lang="en-US" smtClean="0"/>
              <a:t>14</a:t>
            </a:fld>
            <a:endParaRPr lang="en-US"/>
          </a:p>
        </p:txBody>
      </p:sp>
    </p:spTree>
    <p:extLst>
      <p:ext uri="{BB962C8B-B14F-4D97-AF65-F5344CB8AC3E}">
        <p14:creationId xmlns:p14="http://schemas.microsoft.com/office/powerpoint/2010/main" val="232069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CLS 2024 is now open. The deadline for the CLS Program is November 14 at 8 PM ET or 5 PM PT. </a:t>
            </a:r>
            <a:endParaRPr lang="en-US"/>
          </a:p>
          <a:p>
            <a:endParaRPr lang="en-US" dirty="0"/>
          </a:p>
          <a:p>
            <a:r>
              <a:rPr lang="en-US" dirty="0"/>
              <a:t>By late January, every applicant will be notified of whether or not they will advance to the second round of selection. </a:t>
            </a:r>
            <a:endParaRPr lang="en-US">
              <a:cs typeface="Calibri" panose="020F0502020204030204"/>
            </a:endParaRPr>
          </a:p>
          <a:p>
            <a:endParaRPr lang="en-US" dirty="0"/>
          </a:p>
          <a:p>
            <a:r>
              <a:rPr lang="en-US" dirty="0"/>
              <a:t>Those who advance to the second round can expect to be notified by early March of whether they have been selected for the award. Students who are selected for the award will have about two weeks to either accept or decline the offer, at which point declined awards will be offered to alternate candidates.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15</a:t>
            </a:fld>
            <a:endParaRPr lang="en-US"/>
          </a:p>
        </p:txBody>
      </p:sp>
    </p:spTree>
    <p:extLst>
      <p:ext uri="{BB962C8B-B14F-4D97-AF65-F5344CB8AC3E}">
        <p14:creationId xmlns:p14="http://schemas.microsoft.com/office/powerpoint/2010/main" val="264514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CLS, there are a lot of other opportunities for students to go abroad. You may want to share these resources with your peers to explore further:</a:t>
            </a:r>
          </a:p>
          <a:p>
            <a:pPr marL="171450" indent="-171450">
              <a:buFont typeface="Arial,Sans-Serif"/>
              <a:buChar char="•"/>
            </a:pPr>
            <a:r>
              <a:rPr lang="en-US" dirty="0"/>
              <a:t>Students can visit studyabroad.state.gov to see other U.S. Department of State programs</a:t>
            </a:r>
            <a:endParaRPr lang="en-US" dirty="0">
              <a:cs typeface="Calibri"/>
            </a:endParaRPr>
          </a:p>
          <a:p>
            <a:pPr marL="171450" indent="-171450">
              <a:buFont typeface="Arial,Sans-Serif"/>
              <a:buChar char="•"/>
            </a:pPr>
            <a:r>
              <a:rPr lang="en-US" dirty="0"/>
              <a:t>Visit their campus study abroad offices to find out about other study abroad opportunities available to them</a:t>
            </a:r>
            <a:endParaRPr lang="en-US" dirty="0">
              <a:cs typeface="Calibri"/>
            </a:endParaRPr>
          </a:p>
          <a:p>
            <a:pPr marL="171450" indent="-171450">
              <a:buFont typeface="Arial,Sans-Serif"/>
              <a:buChar char="•"/>
            </a:pPr>
            <a:r>
              <a:rPr lang="en-US" dirty="0"/>
              <a:t>If you’ve participated in other programs, you are welcome to add those here.</a:t>
            </a:r>
          </a:p>
        </p:txBody>
      </p:sp>
      <p:sp>
        <p:nvSpPr>
          <p:cNvPr id="4" name="Slide Number Placeholder 3"/>
          <p:cNvSpPr>
            <a:spLocks noGrp="1"/>
          </p:cNvSpPr>
          <p:nvPr>
            <p:ph type="sldNum" sz="quarter" idx="10"/>
          </p:nvPr>
        </p:nvSpPr>
        <p:spPr/>
        <p:txBody>
          <a:bodyPr/>
          <a:lstStyle/>
          <a:p>
            <a:fld id="{7F33D199-F655-48B3-8337-1DD7751BC269}" type="slidenum">
              <a:rPr lang="en-US" smtClean="0"/>
              <a:t>15</a:t>
            </a:fld>
            <a:endParaRPr lang="en-US"/>
          </a:p>
        </p:txBody>
      </p:sp>
    </p:spTree>
    <p:extLst>
      <p:ext uri="{BB962C8B-B14F-4D97-AF65-F5344CB8AC3E}">
        <p14:creationId xmlns:p14="http://schemas.microsoft.com/office/powerpoint/2010/main" val="423906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I will highlight my CLS experience, provide an overview of the CLS Program, the benefits of participating, and more. I'll have time at the end of the presentation to answer some of your questions. </a:t>
            </a: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2</a:t>
            </a:fld>
            <a:endParaRPr lang="en-US"/>
          </a:p>
        </p:txBody>
      </p:sp>
    </p:spTree>
    <p:extLst>
      <p:ext uri="{BB962C8B-B14F-4D97-AF65-F5344CB8AC3E}">
        <p14:creationId xmlns:p14="http://schemas.microsoft.com/office/powerpoint/2010/main" val="414271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you can go into detail about your experience on the CLS Program. Include your own pictures to really make your story come to life and share your enthusiasm for the program!</a:t>
            </a:r>
          </a:p>
          <a:p>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3</a:t>
            </a:fld>
            <a:endParaRPr lang="en-US"/>
          </a:p>
        </p:txBody>
      </p:sp>
    </p:spTree>
    <p:extLst>
      <p:ext uri="{BB962C8B-B14F-4D97-AF65-F5344CB8AC3E}">
        <p14:creationId xmlns:p14="http://schemas.microsoft.com/office/powerpoint/2010/main" val="185189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as many slides as you’d like </a:t>
            </a:r>
            <a:r>
              <a:rPr lang="en-US" dirty="0"/>
              <a:t>to show your experience on the program, but remember that you’re not giving a recap of every single activity you participated in. Try to stick to the highlights that show important parts of what made your CLS experience unique. Some topics could include:</a:t>
            </a:r>
          </a:p>
          <a:p>
            <a:pPr marL="171450" indent="-171450">
              <a:buFont typeface="Arial,Sans-Serif"/>
              <a:buChar char="•"/>
            </a:pPr>
            <a:r>
              <a:rPr lang="en-US" dirty="0"/>
              <a:t>Your language partner</a:t>
            </a:r>
            <a:endParaRPr lang="en-US" dirty="0">
              <a:cs typeface="Calibri"/>
            </a:endParaRPr>
          </a:p>
          <a:p>
            <a:pPr marL="171450" indent="-171450">
              <a:buFont typeface="Arial,Sans-Serif"/>
              <a:buChar char="•"/>
            </a:pPr>
            <a:r>
              <a:rPr lang="en-US" dirty="0"/>
              <a:t>Program excursions</a:t>
            </a:r>
            <a:endParaRPr lang="en-US" dirty="0">
              <a:cs typeface="Calibri"/>
            </a:endParaRPr>
          </a:p>
          <a:p>
            <a:pPr marL="171450" indent="-171450">
              <a:buFont typeface="Arial,Sans-Serif"/>
              <a:buChar char="•"/>
            </a:pPr>
            <a:r>
              <a:rPr lang="en-US" dirty="0"/>
              <a:t>In-class experiences</a:t>
            </a:r>
            <a:endParaRPr lang="en-US" dirty="0">
              <a:cs typeface="Calibri"/>
            </a:endParaRPr>
          </a:p>
          <a:p>
            <a:pPr marL="171450" indent="-171450">
              <a:buFont typeface="Arial,Sans-Serif"/>
              <a:buChar char="•"/>
            </a:pPr>
            <a:r>
              <a:rPr lang="en-US" dirty="0"/>
              <a:t>Everyday occurrences that taught you interesting things about the host culture</a:t>
            </a:r>
            <a:endParaRPr lang="en-US" dirty="0">
              <a:cs typeface="Calibri"/>
            </a:endParaRPr>
          </a:p>
          <a:p>
            <a:pPr marL="171450" indent="-171450">
              <a:buFont typeface="Arial,Sans-Serif"/>
              <a:buChar char="•"/>
            </a:pPr>
            <a:r>
              <a:rPr lang="en-US" dirty="0"/>
              <a:t>Virtual program experiences or experiences living in your host city</a:t>
            </a:r>
          </a:p>
          <a:p>
            <a:endParaRPr lang="en-US" dirty="0">
              <a:cs typeface="Calibri"/>
            </a:endParaRPr>
          </a:p>
          <a:p>
            <a:pPr marL="0" marR="0">
              <a:lnSpc>
                <a:spcPct val="110000"/>
              </a:lnSpc>
              <a:spcBef>
                <a:spcPts val="0"/>
              </a:spcBef>
              <a:spcAft>
                <a:spcPts val="600"/>
              </a:spcAft>
            </a:pPr>
            <a:endParaRPr lang="en-US" dirty="0">
              <a:cs typeface="Calibri"/>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4</a:t>
            </a:fld>
            <a:endParaRPr lang="en-US"/>
          </a:p>
        </p:txBody>
      </p:sp>
    </p:spTree>
    <p:extLst>
      <p:ext uri="{BB962C8B-B14F-4D97-AF65-F5344CB8AC3E}">
        <p14:creationId xmlns:p14="http://schemas.microsoft.com/office/powerpoint/2010/main" val="22614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CLS Program is an intensive summer opportunity, funded by the U.S. government, for students to study one of 13 languages essential to our engagement with the world. </a:t>
            </a:r>
          </a:p>
          <a:p>
            <a:r>
              <a:rPr lang="en-US" dirty="0"/>
              <a:t>Students may apply for the CLS Program, through which they will study at a CLS host institute overseas, or for CLS Spark, which is a virtual initiative offering beginning-level Arabic, Chinese and Russian. </a:t>
            </a:r>
            <a:endParaRPr lang="en-US" dirty="0">
              <a:cs typeface="Calibri"/>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F33D199-F655-48B3-8337-1DD7751BC269}" type="slidenum">
              <a:rPr lang="en-US" smtClean="0"/>
              <a:t>5</a:t>
            </a:fld>
            <a:endParaRPr lang="en-US"/>
          </a:p>
        </p:txBody>
      </p:sp>
    </p:spTree>
    <p:extLst>
      <p:ext uri="{BB962C8B-B14F-4D97-AF65-F5344CB8AC3E}">
        <p14:creationId xmlns:p14="http://schemas.microsoft.com/office/powerpoint/2010/main" val="331608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supports U.S. students in </a:t>
            </a:r>
            <a:r>
              <a:rPr lang="en-US" u="sng" dirty="0"/>
              <a:t>all</a:t>
            </a:r>
            <a:r>
              <a:rPr lang="en-US" dirty="0"/>
              <a:t> fields of study to learn what the U.S. Department of State refers to as “critical” languages. Critical languages are languages that are essential to the United States’ national security, economic prosperity, and engagement with the world, and they tend to be less commonly taught in the United States. </a:t>
            </a:r>
          </a:p>
          <a:p>
            <a:endParaRPr lang="en-US" dirty="0"/>
          </a:p>
          <a:p>
            <a:r>
              <a:rPr lang="en-US" dirty="0"/>
              <a:t>Further notes - </a:t>
            </a:r>
          </a:p>
          <a:p>
            <a:r>
              <a:rPr lang="en-US" dirty="0"/>
              <a:t>You do NOT need to know:</a:t>
            </a:r>
          </a:p>
          <a:p>
            <a:pPr marL="171450" indent="-171450">
              <a:buFont typeface="Arial,Sans-Serif"/>
              <a:buChar char="•"/>
            </a:pPr>
            <a:r>
              <a:rPr lang="en-US" dirty="0"/>
              <a:t>Why any language in particular is or is not considered to be a critical language</a:t>
            </a:r>
          </a:p>
          <a:p>
            <a:pPr marL="171450" indent="-171450">
              <a:buFont typeface="Arial,Sans-Serif"/>
              <a:buChar char="•"/>
            </a:pPr>
            <a:r>
              <a:rPr lang="en-US" dirty="0"/>
              <a:t>The answer to every specific program question—you can direct them to program resources for those!</a:t>
            </a:r>
          </a:p>
        </p:txBody>
      </p:sp>
      <p:sp>
        <p:nvSpPr>
          <p:cNvPr id="4" name="Slide Number Placeholder 3"/>
          <p:cNvSpPr>
            <a:spLocks noGrp="1"/>
          </p:cNvSpPr>
          <p:nvPr>
            <p:ph type="sldNum" sz="quarter" idx="5"/>
          </p:nvPr>
        </p:nvSpPr>
        <p:spPr/>
        <p:txBody>
          <a:bodyPr/>
          <a:lstStyle/>
          <a:p>
            <a:fld id="{7F33D199-F655-48B3-8337-1DD7751BC269}" type="slidenum">
              <a:rPr lang="en-US" smtClean="0"/>
              <a:t>6</a:t>
            </a:fld>
            <a:endParaRPr lang="en-US"/>
          </a:p>
        </p:txBody>
      </p:sp>
    </p:spTree>
    <p:extLst>
      <p:ext uri="{BB962C8B-B14F-4D97-AF65-F5344CB8AC3E}">
        <p14:creationId xmlns:p14="http://schemas.microsoft.com/office/powerpoint/2010/main" val="120895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overseas offers instruction in thirteen critical languages. Some CLS languages have prerequisite requirements to participate in the CLS Program overseas. Arabic, Chinese, Korean, and Russian require one year of prior experience and Japanese requires two years of previous language learning experience to participate in the CLS Program at institutes abroad. Students applying for languages with required previous study may substitute other language learning experience for formal classes, such as self-study, tutoring, high-school coursework, or knowledge of the language from their home environment. </a:t>
            </a:r>
          </a:p>
          <a:p>
            <a:endParaRPr lang="en-US" dirty="0">
              <a:cs typeface="Calibri"/>
            </a:endParaRPr>
          </a:p>
          <a:p>
            <a:r>
              <a:rPr lang="en-US" dirty="0"/>
              <a:t>Further notes - Don’t worry about needing to know all of the prerequisites for the languages! This can give students an overview, and they can find more detailed information about language levels on our website.</a:t>
            </a:r>
            <a:endParaRPr lang="en-US" dirty="0">
              <a:cs typeface="Calibri" panose="020F0502020204030204"/>
            </a:endParaRPr>
          </a:p>
          <a:p>
            <a:endParaRPr lang="en-US" dirty="0"/>
          </a:p>
          <a:p>
            <a:r>
              <a:rPr lang="en-US" dirty="0"/>
              <a:t>The biggest distinction to know here is that CLS Spark, which is a virtual program, offers beginning-level instruction in the three languages listed.</a:t>
            </a:r>
          </a:p>
        </p:txBody>
      </p:sp>
      <p:sp>
        <p:nvSpPr>
          <p:cNvPr id="4" name="Slide Number Placeholder 3"/>
          <p:cNvSpPr>
            <a:spLocks noGrp="1"/>
          </p:cNvSpPr>
          <p:nvPr>
            <p:ph type="sldNum" sz="quarter" idx="5"/>
          </p:nvPr>
        </p:nvSpPr>
        <p:spPr/>
        <p:txBody>
          <a:bodyPr/>
          <a:lstStyle/>
          <a:p>
            <a:fld id="{7F33D199-F655-48B3-8337-1DD7751BC269}" type="slidenum">
              <a:rPr lang="en-US" smtClean="0"/>
              <a:t>7</a:t>
            </a:fld>
            <a:endParaRPr lang="en-US"/>
          </a:p>
        </p:txBody>
      </p:sp>
    </p:spTree>
    <p:extLst>
      <p:ext uri="{BB962C8B-B14F-4D97-AF65-F5344CB8AC3E}">
        <p14:creationId xmlns:p14="http://schemas.microsoft.com/office/powerpoint/2010/main" val="88190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CLS Program takes place over the course of 8—10 weeks during the summer at overseas institutes. Students participate in the program as a member of a cohort, sharing the same schedule over the course of the program. There are 15 hours of language classes each week, cultural activities, and local excursions. Participants agree to a language policy that requires them to speak only in the language they are studying. Each participant is paired with a language partner who is a local student or member of the host community to practice speaking outside the classroom. Whenever possible the CLS Program will place students with host families or students may have a local university roommate.</a:t>
            </a:r>
          </a:p>
          <a:p>
            <a:endParaRPr lang="en-US" dirty="0">
              <a:cs typeface="Calibri"/>
            </a:endParaRPr>
          </a:p>
          <a:p>
            <a:r>
              <a:rPr lang="en-US" dirty="0"/>
              <a:t>Further Notes – You can share more information about your day-to-day experience on the program! </a:t>
            </a:r>
            <a:endParaRPr lang="en-US" dirty="0">
              <a:cs typeface="Calibri"/>
            </a:endParaRPr>
          </a:p>
          <a:p>
            <a:pPr marL="171450" indent="-171450">
              <a:buFont typeface="Arial,Sans-Serif"/>
              <a:buChar char="•"/>
            </a:pPr>
            <a:r>
              <a:rPr lang="en-US" dirty="0"/>
              <a:t>How much time did you spend in class? What was the workload like?</a:t>
            </a:r>
            <a:endParaRPr lang="en-US" dirty="0">
              <a:cs typeface="Calibri"/>
            </a:endParaRPr>
          </a:p>
          <a:p>
            <a:pPr marL="171450" indent="-171450">
              <a:buFont typeface="Arial,Sans-Serif"/>
              <a:buChar char="•"/>
            </a:pPr>
            <a:r>
              <a:rPr lang="en-US" dirty="0"/>
              <a:t>What kinds of cultural activities and excursions did you take part in?</a:t>
            </a:r>
            <a:endParaRPr lang="en-US" dirty="0">
              <a:cs typeface="Calibri"/>
            </a:endParaRPr>
          </a:p>
          <a:p>
            <a:pPr marL="171450" indent="-171450">
              <a:buFont typeface="Arial,Sans-Serif"/>
              <a:buChar char="•"/>
            </a:pPr>
            <a:r>
              <a:rPr lang="en-US" dirty="0"/>
              <a:t>What did you do with your language partner?</a:t>
            </a:r>
          </a:p>
        </p:txBody>
      </p:sp>
      <p:sp>
        <p:nvSpPr>
          <p:cNvPr id="4" name="Slide Number Placeholder 3"/>
          <p:cNvSpPr>
            <a:spLocks noGrp="1"/>
          </p:cNvSpPr>
          <p:nvPr>
            <p:ph type="sldNum" sz="quarter" idx="10"/>
          </p:nvPr>
        </p:nvSpPr>
        <p:spPr/>
        <p:txBody>
          <a:bodyPr/>
          <a:lstStyle/>
          <a:p>
            <a:fld id="{7F33D199-F655-48B3-8337-1DD7751BC269}" type="slidenum">
              <a:rPr lang="en-US" smtClean="0"/>
              <a:t>8</a:t>
            </a:fld>
            <a:endParaRPr lang="en-US"/>
          </a:p>
        </p:txBody>
      </p:sp>
    </p:spTree>
    <p:extLst>
      <p:ext uri="{BB962C8B-B14F-4D97-AF65-F5344CB8AC3E}">
        <p14:creationId xmlns:p14="http://schemas.microsoft.com/office/powerpoint/2010/main" val="33160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eligible for the CLS Program if they are U.S. citizens or nationals enrolled in an accredited degree-granting program at a U.S.-based institution at the time of applying. Applicants for the CLS Program at overseas institutes may be at the undergraduate or graduate level. Students who are graduating seniors at the time of application and students enrolled in one-year master’s programs are eligible to apply.</a:t>
            </a:r>
          </a:p>
          <a:p>
            <a:endParaRPr lang="en-US" dirty="0">
              <a:cs typeface="Calibri"/>
            </a:endParaRPr>
          </a:p>
          <a:p>
            <a:r>
              <a:rPr lang="en-US" dirty="0"/>
              <a:t>Students from any field of study can prepare a competitive application for the CLS Program. The program looks for applications from students of all majors at all levels of language learning, and we encourage students of all disciplines to think about how critical languages can help their careers.</a:t>
            </a:r>
            <a:endParaRPr lang="en-US" dirty="0">
              <a:cs typeface="Calibri"/>
            </a:endParaRPr>
          </a:p>
          <a:p>
            <a:endParaRPr lang="en-US" dirty="0">
              <a:cs typeface="Calibri"/>
            </a:endParaRPr>
          </a:p>
          <a:p>
            <a:r>
              <a:rPr lang="en-US" dirty="0"/>
              <a:t>An application for the 2024 CLS Program includes three short-answer essays and a personal statement. There is no letter of recommendation requirement. </a:t>
            </a:r>
          </a:p>
          <a:p>
            <a:endParaRPr lang="en-US" dirty="0">
              <a:cs typeface="Calibri"/>
            </a:endParaRPr>
          </a:p>
        </p:txBody>
      </p:sp>
      <p:sp>
        <p:nvSpPr>
          <p:cNvPr id="4" name="Slide Number Placeholder 3"/>
          <p:cNvSpPr>
            <a:spLocks noGrp="1"/>
          </p:cNvSpPr>
          <p:nvPr>
            <p:ph type="sldNum" sz="quarter" idx="5"/>
          </p:nvPr>
        </p:nvSpPr>
        <p:spPr/>
        <p:txBody>
          <a:bodyPr/>
          <a:lstStyle/>
          <a:p>
            <a:fld id="{7F33D199-F655-48B3-8337-1DD7751BC269}" type="slidenum">
              <a:rPr lang="en-US" smtClean="0"/>
              <a:t>9</a:t>
            </a:fld>
            <a:endParaRPr lang="en-US"/>
          </a:p>
        </p:txBody>
      </p:sp>
    </p:spTree>
    <p:extLst>
      <p:ext uri="{BB962C8B-B14F-4D97-AF65-F5344CB8AC3E}">
        <p14:creationId xmlns:p14="http://schemas.microsoft.com/office/powerpoint/2010/main" val="2222912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88" name="Picture 8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488" y="0"/>
            <a:ext cx="943498" cy="6858000"/>
          </a:xfrm>
          <a:prstGeom prst="rect">
            <a:avLst/>
          </a:prstGeom>
          <a:gradFill flip="none" rotWithShape="1">
            <a:gsLst>
              <a:gs pos="0">
                <a:schemeClr val="accent1">
                  <a:shade val="30000"/>
                  <a:satMod val="115000"/>
                  <a:alpha val="40000"/>
                </a:schemeClr>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5147105" y="998961"/>
            <a:ext cx="6334696" cy="2004545"/>
          </a:xfrm>
        </p:spPr>
        <p:txBody>
          <a:bodyPr anchor="b">
            <a:normAutofit/>
          </a:bodyPr>
          <a:lstStyle>
            <a:lvl1pPr algn="ctr">
              <a:defRPr sz="5900" spc="-100" baseline="0">
                <a:solidFill>
                  <a:srgbClr val="FFFFFF"/>
                </a:solidFill>
                <a:latin typeface="Calibri" panose="020F0502020204030204" pitchFamily="34" charset="0"/>
                <a:cs typeface="Arial" panose="020B0604020202020204" pitchFamily="34" charset="0"/>
              </a:defRPr>
            </a:lvl1pPr>
          </a:lstStyle>
          <a:p>
            <a:r>
              <a:rPr lang="en-US" dirty="0"/>
              <a:t>Title</a:t>
            </a:r>
          </a:p>
        </p:txBody>
      </p:sp>
      <p:cxnSp>
        <p:nvCxnSpPr>
          <p:cNvPr id="20" name="Straight Connector 19"/>
          <p:cNvCxnSpPr/>
          <p:nvPr userDrawn="1"/>
        </p:nvCxnSpPr>
        <p:spPr>
          <a:xfrm>
            <a:off x="5675229" y="314189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147105" y="3457428"/>
            <a:ext cx="6334696" cy="914400"/>
          </a:xfrm>
        </p:spPr>
        <p:txBody>
          <a:bodyPr anchor="t">
            <a:normAutofit/>
          </a:bodyPr>
          <a:lstStyle>
            <a:lvl1pPr marL="0" indent="0" algn="ctr">
              <a:buNone/>
              <a:defRPr sz="2200" cap="none" spc="0" baseline="0">
                <a:solidFill>
                  <a:schemeClr val="bg1">
                    <a:lumMod val="85000"/>
                  </a:schemeClr>
                </a:solidFill>
                <a:latin typeface="Calibri" panose="020F050202020403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subtitle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407546" cy="1248965"/>
            <a:chOff x="5115149" y="4568491"/>
            <a:chExt cx="6407546"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364737" cy="738664"/>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CLS is a program of the U.S.</a:t>
              </a:r>
              <a:r>
                <a:rPr lang="en-US" sz="1400" baseline="0" dirty="0">
                  <a:solidFill>
                    <a:schemeClr val="bg1"/>
                  </a:solidFill>
                  <a:latin typeface="Arial" panose="020B0604020202020204" pitchFamily="34" charset="0"/>
                  <a:cs typeface="Arial" panose="020B0604020202020204" pitchFamily="34" charset="0"/>
                </a:rPr>
                <a:t> Department of State, with funding provided by the U.S. Government.</a:t>
              </a:r>
              <a:endParaRPr lang="en-US" sz="1400" dirty="0">
                <a:solidFill>
                  <a:schemeClr val="bg1"/>
                </a:solidFill>
                <a:latin typeface="Arial" panose="020B0604020202020204" pitchFamily="34" charset="0"/>
                <a:cs typeface="Arial" panose="020B0604020202020204" pitchFamily="34" charset="0"/>
              </a:endParaRPr>
            </a:p>
          </p:txBody>
        </p:sp>
      </p:gr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952679" y="1287719"/>
            <a:ext cx="2783719" cy="27837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515" y="0"/>
            <a:ext cx="943498" cy="6865938"/>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194590" cy="1248965"/>
            <a:chOff x="5115149" y="4568491"/>
            <a:chExt cx="6194590"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151781" cy="738664"/>
            </a:xfrm>
            <a:prstGeom prst="rect">
              <a:avLst/>
            </a:prstGeom>
            <a:noFill/>
          </p:spPr>
          <p:txBody>
            <a:bodyPr wrap="square" rtlCol="0">
              <a:spAutoFit/>
            </a:bodyPr>
            <a:lstStyle/>
            <a:p>
              <a:r>
                <a:rPr lang="en-US" sz="1400">
                  <a:solidFill>
                    <a:schemeClr val="bg1"/>
                  </a:solidFill>
                  <a:latin typeface="Calibri" panose="020F0502020204030204" pitchFamily="34" charset="0"/>
                  <a:cs typeface="Calibri" panose="020F0502020204030204" pitchFamily="34" charset="0"/>
                </a:rPr>
                <a:t>CLS is a program of the U.S.</a:t>
              </a:r>
              <a:r>
                <a:rPr lang="en-US" sz="1400" baseline="0">
                  <a:solidFill>
                    <a:schemeClr val="bg1"/>
                  </a:solidFill>
                  <a:latin typeface="Calibri" panose="020F0502020204030204" pitchFamily="34" charset="0"/>
                  <a:cs typeface="Calibri" panose="020F0502020204030204" pitchFamily="34" charset="0"/>
                </a:rPr>
                <a:t> Department of State, with funding provided by the U.S. Government.</a:t>
              </a:r>
              <a:endParaRPr lang="en-US" sz="1400">
                <a:solidFill>
                  <a:schemeClr val="bg1"/>
                </a:solidFill>
                <a:latin typeface="Calibri" panose="020F0502020204030204" pitchFamily="34" charset="0"/>
                <a:cs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B4972EFA-2EFE-461A-A738-93AF285A4A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069000" y="1234599"/>
            <a:ext cx="7263483" cy="337388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515" y="-1587"/>
            <a:ext cx="943498" cy="6858000"/>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7105" y="99896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5675229" y="314189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147105" y="345742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407546" cy="1248965"/>
            <a:chOff x="5115149" y="4568491"/>
            <a:chExt cx="6407546"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364737" cy="738664"/>
            </a:xfrm>
            <a:prstGeom prst="rect">
              <a:avLst/>
            </a:prstGeom>
            <a:noFill/>
          </p:spPr>
          <p:txBody>
            <a:bodyPr wrap="square" rtlCol="0">
              <a:spAutoFit/>
            </a:bodyPr>
            <a:lstStyle/>
            <a:p>
              <a:r>
                <a:rPr lang="en-US" sz="1400">
                  <a:solidFill>
                    <a:schemeClr val="bg1"/>
                  </a:solidFill>
                  <a:latin typeface="Proxima Nova" panose="02000506030000020004" pitchFamily="50" charset="0"/>
                </a:rPr>
                <a:t>CLS is a program of the U.S.</a:t>
              </a:r>
              <a:r>
                <a:rPr lang="en-US" sz="1400" baseline="0">
                  <a:solidFill>
                    <a:schemeClr val="bg1"/>
                  </a:solidFill>
                  <a:latin typeface="Proxima Nova" panose="02000506030000020004" pitchFamily="50" charset="0"/>
                </a:rPr>
                <a:t> Department of State, with funding provided by the U.S. Government.</a:t>
              </a:r>
              <a:endParaRPr lang="en-US" sz="1400">
                <a:solidFill>
                  <a:schemeClr val="bg1"/>
                </a:solidFill>
                <a:latin typeface="Proxima Nova" panose="02000506030000020004" pitchFamily="50" charset="0"/>
              </a:endParaRPr>
            </a:p>
          </p:txBody>
        </p:sp>
      </p:grpSp>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952679" y="1287719"/>
            <a:ext cx="2783719" cy="2783719"/>
          </a:xfrm>
          <a:prstGeom prst="rect">
            <a:avLst/>
          </a:prstGeom>
        </p:spPr>
      </p:pic>
    </p:spTree>
    <p:extLst>
      <p:ext uri="{BB962C8B-B14F-4D97-AF65-F5344CB8AC3E}">
        <p14:creationId xmlns:p14="http://schemas.microsoft.com/office/powerpoint/2010/main" val="222639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9108" y="4762"/>
            <a:ext cx="943498" cy="6858000"/>
          </a:xfrm>
          <a:prstGeom prst="rect">
            <a:avLst/>
          </a:prstGeom>
          <a:gradFill flip="none" rotWithShape="1">
            <a:gsLst>
              <a:gs pos="0">
                <a:schemeClr val="tx2"/>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61476" y="120870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4126786" y="335163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461476" y="366716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spTree>
    <p:extLst>
      <p:ext uri="{BB962C8B-B14F-4D97-AF65-F5344CB8AC3E}">
        <p14:creationId xmlns:p14="http://schemas.microsoft.com/office/powerpoint/2010/main" val="2445051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1522533" y="1848583"/>
            <a:ext cx="10347337" cy="4096807"/>
          </a:xfrm>
        </p:spPr>
        <p:txBody>
          <a:bodyPr/>
          <a:lstStyle>
            <a:lvl1pPr>
              <a:spcAft>
                <a:spcPts val="600"/>
              </a:spcAft>
              <a:defRPr sz="22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5" name="Footer Placeholder 4"/>
          <p:cNvSpPr>
            <a:spLocks noGrp="1"/>
          </p:cNvSpPr>
          <p:nvPr>
            <p:ph type="ftr" sz="quarter" idx="11"/>
          </p:nvPr>
        </p:nvSpPr>
        <p:spPr>
          <a:xfrm>
            <a:off x="3897843" y="1796201"/>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11" name="Footer Placeholder 10"/>
          <p:cNvSpPr>
            <a:spLocks noGrp="1"/>
          </p:cNvSpPr>
          <p:nvPr>
            <p:ph type="ftr" sz="quarter" idx="11"/>
          </p:nvPr>
        </p:nvSpPr>
        <p:spPr>
          <a:xfrm>
            <a:off x="3897843" y="1796201"/>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88" name="Picture 8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sp>
        <p:nvSpPr>
          <p:cNvPr id="90" name="Rectangle 89"/>
          <p:cNvSpPr/>
          <p:nvPr userDrawn="1"/>
        </p:nvSpPr>
        <p:spPr>
          <a:xfrm>
            <a:off x="-6488" y="0"/>
            <a:ext cx="943498" cy="6858000"/>
          </a:xfrm>
          <a:prstGeom prst="rect">
            <a:avLst/>
          </a:prstGeom>
          <a:gradFill flip="none" rotWithShape="1">
            <a:gsLst>
              <a:gs pos="0">
                <a:schemeClr val="accent1">
                  <a:shade val="30000"/>
                  <a:satMod val="115000"/>
                  <a:alpha val="40000"/>
                </a:schemeClr>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3461476" y="1208701"/>
            <a:ext cx="6334696" cy="2004545"/>
          </a:xfrm>
        </p:spPr>
        <p:txBody>
          <a:bodyPr anchor="b">
            <a:normAutofit/>
          </a:bodyPr>
          <a:lstStyle>
            <a:lvl1pPr algn="ctr">
              <a:defRPr sz="5900" spc="-100" baseline="0">
                <a:solidFill>
                  <a:srgbClr val="FFFFFF"/>
                </a:solidFill>
                <a:latin typeface="Calibri" panose="020F0502020204030204" pitchFamily="34" charset="0"/>
                <a:cs typeface="Arial" panose="020B0604020202020204" pitchFamily="34" charset="0"/>
              </a:defRPr>
            </a:lvl1pPr>
          </a:lstStyle>
          <a:p>
            <a:r>
              <a:rPr lang="en-US" dirty="0"/>
              <a:t>Title</a:t>
            </a:r>
          </a:p>
        </p:txBody>
      </p:sp>
      <p:cxnSp>
        <p:nvCxnSpPr>
          <p:cNvPr id="20" name="Straight Connector 19"/>
          <p:cNvCxnSpPr/>
          <p:nvPr userDrawn="1"/>
        </p:nvCxnSpPr>
        <p:spPr>
          <a:xfrm>
            <a:off x="4126786" y="335163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461476" y="3667168"/>
            <a:ext cx="6334696" cy="914400"/>
          </a:xfrm>
        </p:spPr>
        <p:txBody>
          <a:bodyPr anchor="t">
            <a:normAutofit/>
          </a:bodyPr>
          <a:lstStyle>
            <a:lvl1pPr marL="0" indent="0" algn="ctr">
              <a:buNone/>
              <a:defRPr sz="2200" cap="none" spc="0" baseline="0">
                <a:solidFill>
                  <a:schemeClr val="bg1">
                    <a:lumMod val="85000"/>
                  </a:schemeClr>
                </a:solidFill>
                <a:latin typeface="Calibri" panose="020F050202020403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subtitle</a:t>
            </a:r>
          </a:p>
        </p:txBody>
      </p:sp>
    </p:spTree>
    <p:extLst>
      <p:ext uri="{BB962C8B-B14F-4D97-AF65-F5344CB8AC3E}">
        <p14:creationId xmlns:p14="http://schemas.microsoft.com/office/powerpoint/2010/main" val="2445051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7" name="Footer Placeholder 6"/>
          <p:cNvSpPr>
            <a:spLocks noGrp="1"/>
          </p:cNvSpPr>
          <p:nvPr>
            <p:ph type="ftr" sz="quarter" idx="11"/>
          </p:nvPr>
        </p:nvSpPr>
        <p:spPr>
          <a:xfrm>
            <a:off x="3897843" y="1796201"/>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6" name="Footer Placeholder 5"/>
          <p:cNvSpPr>
            <a:spLocks noGrp="1"/>
          </p:cNvSpPr>
          <p:nvPr>
            <p:ph type="ftr" sz="quarter" idx="11"/>
          </p:nvPr>
        </p:nvSpPr>
        <p:spPr>
          <a:xfrm>
            <a:off x="3897843" y="1796201"/>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6515" y="0"/>
            <a:ext cx="943498" cy="6865938"/>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194590" cy="1248965"/>
            <a:chOff x="5115149" y="4568491"/>
            <a:chExt cx="6194590"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151781" cy="738664"/>
            </a:xfrm>
            <a:prstGeom prst="rect">
              <a:avLst/>
            </a:prstGeom>
            <a:noFill/>
          </p:spPr>
          <p:txBody>
            <a:bodyPr wrap="square" rtlCol="0">
              <a:spAutoFit/>
            </a:bodyPr>
            <a:lstStyle/>
            <a:p>
              <a:r>
                <a:rPr lang="en-US" sz="1400">
                  <a:solidFill>
                    <a:schemeClr val="bg1"/>
                  </a:solidFill>
                  <a:latin typeface="Calibri" panose="020F0502020204030204" pitchFamily="34" charset="0"/>
                  <a:cs typeface="Calibri" panose="020F0502020204030204" pitchFamily="34" charset="0"/>
                </a:rPr>
                <a:t>CLS is a program of the U.S.</a:t>
              </a:r>
              <a:r>
                <a:rPr lang="en-US" sz="1400" baseline="0">
                  <a:solidFill>
                    <a:schemeClr val="bg1"/>
                  </a:solidFill>
                  <a:latin typeface="Calibri" panose="020F0502020204030204" pitchFamily="34" charset="0"/>
                  <a:cs typeface="Calibri" panose="020F0502020204030204" pitchFamily="34" charset="0"/>
                </a:rPr>
                <a:t> Department of State, with funding provided by the U.S. Government.</a:t>
              </a:r>
              <a:endParaRPr lang="en-US" sz="1400">
                <a:solidFill>
                  <a:schemeClr val="bg1"/>
                </a:solidFill>
                <a:latin typeface="Calibri" panose="020F0502020204030204" pitchFamily="34" charset="0"/>
                <a:cs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B4972EFA-2EFE-461A-A738-93AF285A4A1A}"/>
              </a:ext>
            </a:extLst>
          </p:cNvPr>
          <p:cNvPicPr>
            <a:picLocks noChangeAspect="1"/>
          </p:cNvPicPr>
          <p:nvPr userDrawn="1"/>
        </p:nvPicPr>
        <p:blipFill>
          <a:blip r:embed="rId6"/>
          <a:stretch>
            <a:fillRect/>
          </a:stretch>
        </p:blipFill>
        <p:spPr>
          <a:xfrm>
            <a:off x="3069000" y="1234599"/>
            <a:ext cx="7263483" cy="337388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51" name="Rectangle 50">
            <a:extLst>
              <a:ext uri="{FF2B5EF4-FFF2-40B4-BE49-F238E27FC236}">
                <a16:creationId xmlns:a16="http://schemas.microsoft.com/office/drawing/2014/main" id="{1CFEE4CD-89A5-4062-B4B6-C3B9A6B8945B}"/>
              </a:ext>
            </a:extLst>
          </p:cNvPr>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6515" y="-1587"/>
            <a:ext cx="943498" cy="6858000"/>
          </a:xfrm>
          <a:prstGeom prst="rect">
            <a:avLst/>
          </a:prstGeom>
          <a:gradFill flip="none" rotWithShape="1">
            <a:gsLst>
              <a:gs pos="0">
                <a:schemeClr val="tx2"/>
              </a:gs>
              <a:gs pos="92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7105" y="99896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5675229" y="314189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147105" y="345742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7679" y="5743782"/>
            <a:ext cx="2527287" cy="651362"/>
          </a:xfrm>
          <a:prstGeom prst="rect">
            <a:avLst/>
          </a:prstGeom>
        </p:spPr>
      </p:pic>
      <p:grpSp>
        <p:nvGrpSpPr>
          <p:cNvPr id="11" name="Group 10"/>
          <p:cNvGrpSpPr/>
          <p:nvPr userDrawn="1"/>
        </p:nvGrpSpPr>
        <p:grpSpPr>
          <a:xfrm>
            <a:off x="1843099" y="5375222"/>
            <a:ext cx="6407546" cy="1248965"/>
            <a:chOff x="5115149" y="4568491"/>
            <a:chExt cx="6407546" cy="1248965"/>
          </a:xfrm>
        </p:grpSpPr>
        <p:grpSp>
          <p:nvGrpSpPr>
            <p:cNvPr id="12" name="Group 11"/>
            <p:cNvGrpSpPr/>
            <p:nvPr userDrawn="1"/>
          </p:nvGrpSpPr>
          <p:grpSpPr>
            <a:xfrm>
              <a:off x="5115149" y="4568491"/>
              <a:ext cx="2809894" cy="1248965"/>
              <a:chOff x="527620" y="1964356"/>
              <a:chExt cx="2162864" cy="961368"/>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20" y="2180849"/>
                <a:ext cx="1022214" cy="5383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9116" y="1964356"/>
                <a:ext cx="961368" cy="961368"/>
              </a:xfrm>
              <a:prstGeom prst="rect">
                <a:avLst/>
              </a:prstGeom>
            </p:spPr>
          </p:pic>
        </p:grpSp>
        <p:sp>
          <p:nvSpPr>
            <p:cNvPr id="13" name="TextBox 12"/>
            <p:cNvSpPr txBox="1"/>
            <p:nvPr userDrawn="1"/>
          </p:nvSpPr>
          <p:spPr>
            <a:xfrm>
              <a:off x="8157958" y="4849749"/>
              <a:ext cx="3364737" cy="738664"/>
            </a:xfrm>
            <a:prstGeom prst="rect">
              <a:avLst/>
            </a:prstGeom>
            <a:noFill/>
          </p:spPr>
          <p:txBody>
            <a:bodyPr wrap="square" rtlCol="0">
              <a:spAutoFit/>
            </a:bodyPr>
            <a:lstStyle/>
            <a:p>
              <a:r>
                <a:rPr lang="en-US" sz="1400">
                  <a:solidFill>
                    <a:schemeClr val="bg1"/>
                  </a:solidFill>
                  <a:latin typeface="Proxima Nova" panose="02000506030000020004" pitchFamily="50" charset="0"/>
                </a:rPr>
                <a:t>CLS is a program of the U.S.</a:t>
              </a:r>
              <a:r>
                <a:rPr lang="en-US" sz="1400" baseline="0">
                  <a:solidFill>
                    <a:schemeClr val="bg1"/>
                  </a:solidFill>
                  <a:latin typeface="Proxima Nova" panose="02000506030000020004" pitchFamily="50" charset="0"/>
                </a:rPr>
                <a:t> Department of State, with funding provided by the U.S. Government.</a:t>
              </a:r>
              <a:endParaRPr lang="en-US" sz="1400">
                <a:solidFill>
                  <a:schemeClr val="bg1"/>
                </a:solidFill>
                <a:latin typeface="Proxima Nova" panose="02000506030000020004" pitchFamily="50" charset="0"/>
              </a:endParaRPr>
            </a:p>
          </p:txBody>
        </p:sp>
      </p:gr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52679" y="1287719"/>
            <a:ext cx="2783719" cy="2783719"/>
          </a:xfrm>
          <a:prstGeom prst="rect">
            <a:avLst/>
          </a:prstGeom>
        </p:spPr>
      </p:pic>
    </p:spTree>
    <p:extLst>
      <p:ext uri="{BB962C8B-B14F-4D97-AF65-F5344CB8AC3E}">
        <p14:creationId xmlns:p14="http://schemas.microsoft.com/office/powerpoint/2010/main" val="22263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4" name="Rectangle 53"/>
          <p:cNvSpPr/>
          <p:nvPr userDrawn="1"/>
        </p:nvSpPr>
        <p:spPr>
          <a:xfrm>
            <a:off x="-6487" y="-4762"/>
            <a:ext cx="943498" cy="6858000"/>
          </a:xfrm>
          <a:prstGeom prst="rect">
            <a:avLst/>
          </a:prstGeom>
          <a:gradFill flip="none" rotWithShape="1">
            <a:gsLst>
              <a:gs pos="0">
                <a:schemeClr val="tx2"/>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4337731">
            <a:off x="-1675030" y="1672095"/>
            <a:ext cx="5383462" cy="1795749"/>
            <a:chOff x="-21841" y="5046811"/>
            <a:chExt cx="5383462" cy="1795749"/>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58" name="Picture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63" name="Picture 6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64" name="Picture 6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66" name="Picture 6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68" name="Picture 6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195" y="6230534"/>
              <a:ext cx="598426" cy="606795"/>
            </a:xfrm>
            <a:prstGeom prst="rect">
              <a:avLst/>
            </a:prstGeom>
          </p:spPr>
        </p:pic>
        <p:pic>
          <p:nvPicPr>
            <p:cNvPr id="69" name="Picture 6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1841" y="5046811"/>
              <a:ext cx="598426" cy="606795"/>
            </a:xfrm>
            <a:prstGeom prst="rect">
              <a:avLst/>
            </a:prstGeom>
          </p:spPr>
        </p:pic>
        <p:pic>
          <p:nvPicPr>
            <p:cNvPr id="70" name="Picture 6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68834" y="5046811"/>
              <a:ext cx="598426" cy="606795"/>
            </a:xfrm>
            <a:prstGeom prst="rect">
              <a:avLst/>
            </a:prstGeom>
          </p:spPr>
        </p:pic>
        <p:pic>
          <p:nvPicPr>
            <p:cNvPr id="71" name="Picture 7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394" y="5046811"/>
              <a:ext cx="598426" cy="606795"/>
            </a:xfrm>
            <a:prstGeom prst="rect">
              <a:avLst/>
            </a:prstGeom>
          </p:spPr>
        </p:pic>
        <p:pic>
          <p:nvPicPr>
            <p:cNvPr id="72"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grpSp>
        <p:nvGrpSpPr>
          <p:cNvPr id="73" name="Group 72"/>
          <p:cNvGrpSpPr/>
          <p:nvPr userDrawn="1"/>
        </p:nvGrpSpPr>
        <p:grpSpPr>
          <a:xfrm rot="4337731">
            <a:off x="-2142086" y="4413366"/>
            <a:ext cx="4783349" cy="1204695"/>
            <a:chOff x="-20175" y="5637865"/>
            <a:chExt cx="4783349" cy="1204695"/>
          </a:xfrm>
        </p:grpSpPr>
        <p:pic>
          <p:nvPicPr>
            <p:cNvPr id="74" name="Picture 7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86716" y="6235765"/>
              <a:ext cx="598426" cy="606795"/>
            </a:xfrm>
            <a:prstGeom prst="rect">
              <a:avLst/>
            </a:prstGeom>
          </p:spPr>
        </p:pic>
        <p:pic>
          <p:nvPicPr>
            <p:cNvPr id="75" name="Picture 7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76" name="Picture 7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778502" y="6235765"/>
              <a:ext cx="598426" cy="606795"/>
            </a:xfrm>
            <a:prstGeom prst="rect">
              <a:avLst/>
            </a:prstGeom>
          </p:spPr>
        </p:pic>
        <p:pic>
          <p:nvPicPr>
            <p:cNvPr id="77" name="Picture 7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2063" y="6235765"/>
              <a:ext cx="598426" cy="606795"/>
            </a:xfrm>
            <a:prstGeom prst="rect">
              <a:avLst/>
            </a:prstGeom>
          </p:spPr>
        </p:pic>
        <p:pic>
          <p:nvPicPr>
            <p:cNvPr id="78" name="Picture 7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68778" y="6235765"/>
              <a:ext cx="598426" cy="606795"/>
            </a:xfrm>
            <a:prstGeom prst="rect">
              <a:avLst/>
            </a:prstGeom>
          </p:spPr>
        </p:pic>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3569889" y="6235764"/>
              <a:ext cx="598426" cy="606795"/>
            </a:xfrm>
            <a:prstGeom prst="rect">
              <a:avLst/>
            </a:prstGeom>
          </p:spPr>
        </p:pic>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160564" y="6235765"/>
              <a:ext cx="598426" cy="606795"/>
            </a:xfrm>
            <a:prstGeom prst="rect">
              <a:avLst/>
            </a:prstGeom>
          </p:spPr>
        </p:pic>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56" y="5637865"/>
              <a:ext cx="598426" cy="606795"/>
            </a:xfrm>
            <a:prstGeom prst="rect">
              <a:avLst/>
            </a:prstGeom>
          </p:spPr>
        </p:pic>
        <p:pic>
          <p:nvPicPr>
            <p:cNvPr id="82" name="Picture 8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73871" y="5637865"/>
              <a:ext cx="598426" cy="606795"/>
            </a:xfrm>
            <a:prstGeom prst="rect">
              <a:avLst/>
            </a:prstGeom>
          </p:spPr>
        </p:pic>
        <p:pic>
          <p:nvPicPr>
            <p:cNvPr id="83" name="Picture 8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774982" y="5637866"/>
              <a:ext cx="598426" cy="606795"/>
            </a:xfrm>
            <a:prstGeom prst="rect">
              <a:avLst/>
            </a:prstGeom>
          </p:spPr>
        </p:pic>
        <p:pic>
          <p:nvPicPr>
            <p:cNvPr id="84" name="Picture 8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365657" y="5637865"/>
              <a:ext cx="598426" cy="606795"/>
            </a:xfrm>
            <a:prstGeom prst="rect">
              <a:avLst/>
            </a:prstGeom>
          </p:spPr>
        </p:pic>
        <p:pic>
          <p:nvPicPr>
            <p:cNvPr id="85" name="Picture 8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86" name="Picture 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555933" y="5637865"/>
              <a:ext cx="598426" cy="606795"/>
            </a:xfrm>
            <a:prstGeom prst="rect">
              <a:avLst/>
            </a:prstGeom>
          </p:spPr>
        </p:pic>
        <p:pic>
          <p:nvPicPr>
            <p:cNvPr id="87" name="Picture 8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93" name="Picture 9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4" name="Rectangle 3"/>
          <p:cNvSpPr/>
          <p:nvPr userDrawn="1"/>
        </p:nvSpPr>
        <p:spPr>
          <a:xfrm>
            <a:off x="1056271" y="-19049"/>
            <a:ext cx="11135729" cy="68770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89" name="Picture 8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sp>
        <p:nvSpPr>
          <p:cNvPr id="90" name="Rectangle 89"/>
          <p:cNvSpPr/>
          <p:nvPr userDrawn="1"/>
        </p:nvSpPr>
        <p:spPr>
          <a:xfrm>
            <a:off x="-9108" y="4762"/>
            <a:ext cx="943498" cy="6858000"/>
          </a:xfrm>
          <a:prstGeom prst="rect">
            <a:avLst/>
          </a:prstGeom>
          <a:gradFill flip="none" rotWithShape="1">
            <a:gsLst>
              <a:gs pos="0">
                <a:schemeClr val="tx2"/>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61476" y="1208701"/>
            <a:ext cx="6334696" cy="2004545"/>
          </a:xfrm>
        </p:spPr>
        <p:txBody>
          <a:bodyPr anchor="b">
            <a:normAutofit/>
          </a:bodyPr>
          <a:lstStyle>
            <a:lvl1pPr algn="ctr">
              <a:defRPr sz="5900" spc="-100" baseline="0">
                <a:solidFill>
                  <a:srgbClr val="FFFFFF"/>
                </a:solidFill>
              </a:defRPr>
            </a:lvl1pPr>
          </a:lstStyle>
          <a:p>
            <a:r>
              <a:rPr lang="en-US"/>
              <a:t>Title</a:t>
            </a:r>
          </a:p>
        </p:txBody>
      </p:sp>
      <p:cxnSp>
        <p:nvCxnSpPr>
          <p:cNvPr id="20" name="Straight Connector 19"/>
          <p:cNvCxnSpPr/>
          <p:nvPr userDrawn="1"/>
        </p:nvCxnSpPr>
        <p:spPr>
          <a:xfrm>
            <a:off x="4126786" y="3351633"/>
            <a:ext cx="52784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3461476" y="3667168"/>
            <a:ext cx="6334696" cy="914400"/>
          </a:xfrm>
        </p:spPr>
        <p:txBody>
          <a:bodyPr anchor="t">
            <a:normAutofit/>
          </a:bodyPr>
          <a:lstStyle>
            <a:lvl1pPr marL="0" indent="0" algn="ctr">
              <a:buNone/>
              <a:defRPr sz="2200" cap="none" spc="0" baseline="0">
                <a:solidFill>
                  <a:schemeClr val="bg1">
                    <a:lumMod val="8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subtitle</a:t>
            </a:r>
          </a:p>
        </p:txBody>
      </p:sp>
    </p:spTree>
    <p:extLst>
      <p:ext uri="{BB962C8B-B14F-4D97-AF65-F5344CB8AC3E}">
        <p14:creationId xmlns:p14="http://schemas.microsoft.com/office/powerpoint/2010/main" val="244505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1522533" y="1848583"/>
            <a:ext cx="10347337" cy="4096807"/>
          </a:xfrm>
        </p:spPr>
        <p:txBody>
          <a:bodyPr/>
          <a:lstStyle>
            <a:lvl1pPr>
              <a:spcAft>
                <a:spcPts val="600"/>
              </a:spcAft>
              <a:defRPr sz="22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lvl1pPr algn="l">
              <a:defRPr>
                <a:latin typeface="Calibri" panose="020F050202020403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1149" y="1590675"/>
            <a:ext cx="10347337" cy="4096807"/>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sz="1800">
                <a:latin typeface="Calibri" panose="020F0502020204030204" pitchFamily="34" charset="0"/>
                <a:cs typeface="Arial" panose="020B0604020202020204" pitchFamily="34" charset="0"/>
              </a:defRPr>
            </a:lvl3pPr>
            <a:lvl4pPr>
              <a:defRPr sz="1600">
                <a:latin typeface="Calibri" panose="020F0502020204030204" pitchFamily="34" charset="0"/>
                <a:cs typeface="Arial" panose="020B0604020202020204" pitchFamily="34" charset="0"/>
              </a:defRPr>
            </a:lvl4pPr>
            <a:lvl5pPr>
              <a:defRPr sz="1600">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5" name="Footer Placeholder 4"/>
          <p:cNvSpPr>
            <a:spLocks noGrp="1"/>
          </p:cNvSpPr>
          <p:nvPr>
            <p:ph type="ftr" sz="quarter" idx="11"/>
          </p:nvPr>
        </p:nvSpPr>
        <p:spPr>
          <a:xfrm>
            <a:off x="3897843" y="1796201"/>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11" name="Footer Placeholder 10"/>
          <p:cNvSpPr>
            <a:spLocks noGrp="1"/>
          </p:cNvSpPr>
          <p:nvPr>
            <p:ph type="ftr" sz="quarter" idx="11"/>
          </p:nvPr>
        </p:nvSpPr>
        <p:spPr>
          <a:xfrm>
            <a:off x="3897843" y="1796201"/>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7" name="Footer Placeholder 6"/>
          <p:cNvSpPr>
            <a:spLocks noGrp="1"/>
          </p:cNvSpPr>
          <p:nvPr>
            <p:ph type="ftr" sz="quarter" idx="11"/>
          </p:nvPr>
        </p:nvSpPr>
        <p:spPr>
          <a:xfrm>
            <a:off x="3897843" y="1796201"/>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6" name="Footer Placeholder 5"/>
          <p:cNvSpPr>
            <a:spLocks noGrp="1"/>
          </p:cNvSpPr>
          <p:nvPr>
            <p:ph type="ftr" sz="quarter" idx="11"/>
          </p:nvPr>
        </p:nvSpPr>
        <p:spPr>
          <a:xfrm>
            <a:off x="3897843" y="1796201"/>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50740" y="1377245"/>
            <a:ext cx="2743200" cy="365125"/>
          </a:xfrm>
          <a:prstGeom prst="rect">
            <a:avLst/>
          </a:prstGeom>
        </p:spPr>
        <p:txBody>
          <a:bodyPr/>
          <a:lstStyle/>
          <a:p>
            <a:fld id="{5586B75A-687E-405C-8A0B-8D00578BA2C3}" type="datetimeFigureOut">
              <a:rPr lang="en-US" dirty="0"/>
              <a:pPr/>
              <a:t>10/18/2023</a:t>
            </a:fld>
            <a:endParaRPr lang="en-US"/>
          </a:p>
        </p:txBody>
      </p:sp>
      <p:sp>
        <p:nvSpPr>
          <p:cNvPr id="8" name="Footer Placeholder 7"/>
          <p:cNvSpPr>
            <a:spLocks noGrp="1"/>
          </p:cNvSpPr>
          <p:nvPr>
            <p:ph type="ftr" sz="quarter" idx="11"/>
          </p:nvPr>
        </p:nvSpPr>
        <p:spPr>
          <a:xfrm>
            <a:off x="3897843" y="1796201"/>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latin typeface="Calibri" panose="020F050202020403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5" name="Footer Placeholder 4"/>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11" name="Footer Placeholder 10"/>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Date Placeholder 1"/>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7" name="Footer Placeholder 6"/>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6" name="Footer Placeholder 5"/>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150740" y="1377245"/>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586B75A-687E-405C-8A0B-8D00578BA2C3}" type="datetimeFigureOut">
              <a:rPr lang="en-US" smtClean="0"/>
              <a:pPr/>
              <a:t>10/18/2023</a:t>
            </a:fld>
            <a:endParaRPr lang="en-US" dirty="0"/>
          </a:p>
        </p:txBody>
      </p:sp>
      <p:sp>
        <p:nvSpPr>
          <p:cNvPr id="9" name="Footer Placeholder 8"/>
          <p:cNvSpPr>
            <a:spLocks noGrp="1"/>
          </p:cNvSpPr>
          <p:nvPr>
            <p:ph type="ftr" sz="quarter" idx="11"/>
          </p:nvPr>
        </p:nvSpPr>
        <p:spPr>
          <a:xfrm>
            <a:off x="3897843" y="1796201"/>
            <a:ext cx="5911517"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44"/>
          <p:cNvSpPr/>
          <p:nvPr userDrawn="1"/>
        </p:nvSpPr>
        <p:spPr>
          <a:xfrm>
            <a:off x="-11257" y="0"/>
            <a:ext cx="943498"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598636" y="1664648"/>
            <a:ext cx="9204135" cy="429350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 name="Group 101"/>
          <p:cNvGrpSpPr/>
          <p:nvPr userDrawn="1"/>
        </p:nvGrpSpPr>
        <p:grpSpPr>
          <a:xfrm rot="4337731">
            <a:off x="-1675030" y="1672095"/>
            <a:ext cx="5383462" cy="1795749"/>
            <a:chOff x="-21841" y="5046811"/>
            <a:chExt cx="5383462" cy="1795749"/>
          </a:xfrm>
        </p:grpSpPr>
        <p:pic>
          <p:nvPicPr>
            <p:cNvPr id="103" name="Picture 10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104" name="Picture 10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105" name="Picture 10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106" name="Picture 10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107" name="Picture 10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108" name="Picture 10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109" name="Picture 10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110" name="Picture 10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111" name="Picture 1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112" name="Picture 11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113" name="Picture 11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114" name="Picture 11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117" name="Picture 1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63195" y="6230534"/>
              <a:ext cx="598426" cy="606795"/>
            </a:xfrm>
            <a:prstGeom prst="rect">
              <a:avLst/>
            </a:prstGeom>
          </p:spPr>
        </p:pic>
        <p:pic>
          <p:nvPicPr>
            <p:cNvPr id="119" name="Picture 11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21841" y="5046811"/>
              <a:ext cx="598426" cy="606795"/>
            </a:xfrm>
            <a:prstGeom prst="rect">
              <a:avLst/>
            </a:prstGeom>
          </p:spPr>
        </p:pic>
        <p:pic>
          <p:nvPicPr>
            <p:cNvPr id="120" name="Picture 11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568834" y="5046811"/>
              <a:ext cx="598426" cy="606795"/>
            </a:xfrm>
            <a:prstGeom prst="rect">
              <a:avLst/>
            </a:prstGeom>
          </p:spPr>
        </p:pic>
        <p:pic>
          <p:nvPicPr>
            <p:cNvPr id="121" name="Picture 12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72394" y="5046811"/>
              <a:ext cx="598426" cy="606795"/>
            </a:xfrm>
            <a:prstGeom prst="rect">
              <a:avLst/>
            </a:prstGeom>
          </p:spPr>
        </p:pic>
        <p:pic>
          <p:nvPicPr>
            <p:cNvPr id="122" name="Picture 12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grpSp>
        <p:nvGrpSpPr>
          <p:cNvPr id="123" name="Group 122"/>
          <p:cNvGrpSpPr/>
          <p:nvPr userDrawn="1"/>
        </p:nvGrpSpPr>
        <p:grpSpPr>
          <a:xfrm rot="4337731">
            <a:off x="-2142086" y="4413366"/>
            <a:ext cx="4783349" cy="1204695"/>
            <a:chOff x="-20175" y="5637865"/>
            <a:chExt cx="4783349" cy="1204695"/>
          </a:xfrm>
        </p:grpSpPr>
        <p:pic>
          <p:nvPicPr>
            <p:cNvPr id="124" name="Picture 12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586716" y="6235765"/>
              <a:ext cx="598426" cy="606795"/>
            </a:xfrm>
            <a:prstGeom prst="rect">
              <a:avLst/>
            </a:prstGeom>
          </p:spPr>
        </p:pic>
        <p:pic>
          <p:nvPicPr>
            <p:cNvPr id="125" name="Picture 12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126" name="Picture 12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1778502" y="6235765"/>
              <a:ext cx="598426" cy="606795"/>
            </a:xfrm>
            <a:prstGeom prst="rect">
              <a:avLst/>
            </a:prstGeom>
          </p:spPr>
        </p:pic>
        <p:pic>
          <p:nvPicPr>
            <p:cNvPr id="127" name="Picture 12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382063" y="6235765"/>
              <a:ext cx="598426" cy="606795"/>
            </a:xfrm>
            <a:prstGeom prst="rect">
              <a:avLst/>
            </a:prstGeom>
          </p:spPr>
        </p:pic>
        <p:pic>
          <p:nvPicPr>
            <p:cNvPr id="128" name="Picture 12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2968778" y="6235765"/>
              <a:ext cx="598426" cy="606795"/>
            </a:xfrm>
            <a:prstGeom prst="rect">
              <a:avLst/>
            </a:prstGeom>
          </p:spPr>
        </p:pic>
        <p:pic>
          <p:nvPicPr>
            <p:cNvPr id="129" name="Picture 12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3569889" y="6235764"/>
              <a:ext cx="598426" cy="606795"/>
            </a:xfrm>
            <a:prstGeom prst="rect">
              <a:avLst/>
            </a:prstGeom>
          </p:spPr>
        </p:pic>
        <p:pic>
          <p:nvPicPr>
            <p:cNvPr id="130" name="Picture 12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4160564" y="6235765"/>
              <a:ext cx="598426" cy="606795"/>
            </a:xfrm>
            <a:prstGeom prst="rect">
              <a:avLst/>
            </a:prstGeom>
          </p:spPr>
        </p:pic>
        <p:pic>
          <p:nvPicPr>
            <p:cNvPr id="131" name="Picture 13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87156" y="5637865"/>
              <a:ext cx="598426" cy="606795"/>
            </a:xfrm>
            <a:prstGeom prst="rect">
              <a:avLst/>
            </a:prstGeom>
          </p:spPr>
        </p:pic>
        <p:pic>
          <p:nvPicPr>
            <p:cNvPr id="132" name="Picture 13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1173871" y="5637865"/>
              <a:ext cx="598426" cy="606795"/>
            </a:xfrm>
            <a:prstGeom prst="rect">
              <a:avLst/>
            </a:prstGeom>
          </p:spPr>
        </p:pic>
        <p:pic>
          <p:nvPicPr>
            <p:cNvPr id="133" name="Picture 13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0800000">
              <a:off x="1774982" y="5637866"/>
              <a:ext cx="598426" cy="606795"/>
            </a:xfrm>
            <a:prstGeom prst="rect">
              <a:avLst/>
            </a:prstGeom>
          </p:spPr>
        </p:pic>
        <p:pic>
          <p:nvPicPr>
            <p:cNvPr id="134" name="Picture 133"/>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2365657" y="5637865"/>
              <a:ext cx="598426" cy="606795"/>
            </a:xfrm>
            <a:prstGeom prst="rect">
              <a:avLst/>
            </a:prstGeom>
          </p:spPr>
        </p:pic>
        <p:pic>
          <p:nvPicPr>
            <p:cNvPr id="135" name="Picture 13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136" name="Picture 13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5400000">
              <a:off x="3555933" y="5637865"/>
              <a:ext cx="598426" cy="606795"/>
            </a:xfrm>
            <a:prstGeom prst="rect">
              <a:avLst/>
            </a:prstGeom>
          </p:spPr>
        </p:pic>
        <p:pic>
          <p:nvPicPr>
            <p:cNvPr id="138" name="Picture 1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139" name="Picture 13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140" name="Picture 13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pic>
        <p:nvPicPr>
          <p:cNvPr id="47" name="Picture 4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6488" y="0"/>
            <a:ext cx="943498" cy="6858000"/>
          </a:xfrm>
          <a:prstGeom prst="rect">
            <a:avLst/>
          </a:prstGeom>
          <a:gradFill flip="none" rotWithShape="1">
            <a:gsLst>
              <a:gs pos="0">
                <a:schemeClr val="accent1">
                  <a:shade val="30000"/>
                  <a:satMod val="115000"/>
                  <a:alpha val="40000"/>
                </a:schemeClr>
              </a:gs>
              <a:gs pos="50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16026" y="-26066"/>
            <a:ext cx="12208026" cy="10374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99754" y="143088"/>
            <a:ext cx="8086136" cy="742865"/>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841" r:id="rId1"/>
    <p:sldLayoutId id="2147483852"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90000"/>
        </a:lnSpc>
        <a:spcBef>
          <a:spcPct val="0"/>
        </a:spcBef>
        <a:buNone/>
        <a:defRPr sz="3600" b="1" kern="1200" spc="-60" baseline="0">
          <a:solidFill>
            <a:schemeClr val="bg1"/>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800"/>
        </a:spcBef>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1800"/>
        </a:spcBef>
        <a:spcAft>
          <a:spcPts val="250"/>
        </a:spcAft>
        <a:buClr>
          <a:schemeClr val="accent1"/>
        </a:buClr>
        <a:buFont typeface="Wingdings 2" pitchFamily="18" charset="2"/>
        <a:buChar char=""/>
        <a:defRPr sz="1600" kern="120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180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180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44"/>
          <p:cNvSpPr/>
          <p:nvPr userDrawn="1"/>
        </p:nvSpPr>
        <p:spPr>
          <a:xfrm>
            <a:off x="-11257" y="909092"/>
            <a:ext cx="943498" cy="59489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98636" y="1664648"/>
            <a:ext cx="9204135" cy="4293509"/>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4" name="Picture 10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208546" y="1320530"/>
            <a:ext cx="598426" cy="606795"/>
          </a:xfrm>
          <a:prstGeom prst="rect">
            <a:avLst/>
          </a:prstGeom>
        </p:spPr>
      </p:pic>
      <p:pic>
        <p:nvPicPr>
          <p:cNvPr id="105" name="Picture 10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28918" y="1883229"/>
            <a:ext cx="598426" cy="606795"/>
          </a:xfrm>
          <a:prstGeom prst="rect">
            <a:avLst/>
          </a:prstGeom>
        </p:spPr>
      </p:pic>
      <p:pic>
        <p:nvPicPr>
          <p:cNvPr id="106" name="Picture 10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154629" y="2458204"/>
            <a:ext cx="598426" cy="606795"/>
          </a:xfrm>
          <a:prstGeom prst="rect">
            <a:avLst/>
          </a:prstGeom>
        </p:spPr>
      </p:pic>
      <p:pic>
        <p:nvPicPr>
          <p:cNvPr id="107" name="Picture 10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333054" y="3017131"/>
            <a:ext cx="598426" cy="606795"/>
          </a:xfrm>
          <a:prstGeom prst="rect">
            <a:avLst/>
          </a:prstGeom>
        </p:spPr>
      </p:pic>
      <p:pic>
        <p:nvPicPr>
          <p:cNvPr id="108" name="Picture 10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515857" y="3589772"/>
            <a:ext cx="598426" cy="606795"/>
          </a:xfrm>
          <a:prstGeom prst="rect">
            <a:avLst/>
          </a:prstGeom>
        </p:spPr>
      </p:pic>
      <p:pic>
        <p:nvPicPr>
          <p:cNvPr id="109" name="Picture 10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695485" y="4152471"/>
            <a:ext cx="598426" cy="606795"/>
          </a:xfrm>
          <a:prstGeom prst="rect">
            <a:avLst/>
          </a:prstGeom>
        </p:spPr>
      </p:pic>
      <p:pic>
        <p:nvPicPr>
          <p:cNvPr id="111" name="Picture 11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356791" y="1125409"/>
            <a:ext cx="598426" cy="606795"/>
          </a:xfrm>
          <a:prstGeom prst="rect">
            <a:avLst/>
          </a:prstGeom>
        </p:spPr>
      </p:pic>
      <p:pic>
        <p:nvPicPr>
          <p:cNvPr id="112" name="Picture 11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539592" y="1698050"/>
            <a:ext cx="598426" cy="606795"/>
          </a:xfrm>
          <a:prstGeom prst="rect">
            <a:avLst/>
          </a:prstGeom>
        </p:spPr>
      </p:pic>
      <p:pic>
        <p:nvPicPr>
          <p:cNvPr id="113" name="Picture 11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719222" y="2260749"/>
            <a:ext cx="598426" cy="606795"/>
          </a:xfrm>
          <a:prstGeom prst="rect">
            <a:avLst/>
          </a:prstGeom>
        </p:spPr>
      </p:pic>
      <p:pic>
        <p:nvPicPr>
          <p:cNvPr id="114" name="Picture 11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902768" y="2835725"/>
            <a:ext cx="598426" cy="606795"/>
          </a:xfrm>
          <a:prstGeom prst="rect">
            <a:avLst/>
          </a:prstGeom>
        </p:spPr>
      </p:pic>
      <p:pic>
        <p:nvPicPr>
          <p:cNvPr id="117" name="Picture 11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883733" y="4724969"/>
            <a:ext cx="598426" cy="606795"/>
          </a:xfrm>
          <a:prstGeom prst="rect">
            <a:avLst/>
          </a:prstGeom>
        </p:spPr>
      </p:pic>
      <p:pic>
        <p:nvPicPr>
          <p:cNvPr id="120" name="Picture 11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735855" y="369284"/>
            <a:ext cx="598426" cy="606795"/>
          </a:xfrm>
          <a:prstGeom prst="rect">
            <a:avLst/>
          </a:prstGeom>
        </p:spPr>
      </p:pic>
      <p:pic>
        <p:nvPicPr>
          <p:cNvPr id="121" name="Picture 12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919402" y="944258"/>
            <a:ext cx="598426" cy="606795"/>
          </a:xfrm>
          <a:prstGeom prst="rect">
            <a:avLst/>
          </a:prstGeom>
        </p:spPr>
      </p:pic>
      <p:pic>
        <p:nvPicPr>
          <p:cNvPr id="122" name="Picture 12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20537731">
            <a:off x="-5106" y="-8081"/>
            <a:ext cx="598426" cy="606795"/>
          </a:xfrm>
          <a:prstGeom prst="rect">
            <a:avLst/>
          </a:prstGeom>
        </p:spPr>
      </p:pic>
      <p:grpSp>
        <p:nvGrpSpPr>
          <p:cNvPr id="123" name="Group 122"/>
          <p:cNvGrpSpPr/>
          <p:nvPr userDrawn="1"/>
        </p:nvGrpSpPr>
        <p:grpSpPr>
          <a:xfrm rot="4337731">
            <a:off x="-2142086" y="4413367"/>
            <a:ext cx="4783350" cy="1204694"/>
            <a:chOff x="-20175" y="5637866"/>
            <a:chExt cx="4783350" cy="1204694"/>
          </a:xfrm>
        </p:grpSpPr>
        <p:pic>
          <p:nvPicPr>
            <p:cNvPr id="124" name="Picture 12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586716" y="6235766"/>
              <a:ext cx="598426" cy="606795"/>
            </a:xfrm>
            <a:prstGeom prst="rect">
              <a:avLst/>
            </a:prstGeom>
          </p:spPr>
        </p:pic>
        <p:pic>
          <p:nvPicPr>
            <p:cNvPr id="125" name="Picture 12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187827" y="6235764"/>
              <a:ext cx="598426" cy="606795"/>
            </a:xfrm>
            <a:prstGeom prst="rect">
              <a:avLst/>
            </a:prstGeom>
          </p:spPr>
        </p:pic>
        <p:pic>
          <p:nvPicPr>
            <p:cNvPr id="126" name="Picture 12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1778502" y="6235766"/>
              <a:ext cx="598426" cy="606795"/>
            </a:xfrm>
            <a:prstGeom prst="rect">
              <a:avLst/>
            </a:prstGeom>
          </p:spPr>
        </p:pic>
        <p:pic>
          <p:nvPicPr>
            <p:cNvPr id="127" name="Picture 12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382064" y="6235765"/>
              <a:ext cx="598426" cy="606795"/>
            </a:xfrm>
            <a:prstGeom prst="rect">
              <a:avLst/>
            </a:prstGeom>
          </p:spPr>
        </p:pic>
        <p:pic>
          <p:nvPicPr>
            <p:cNvPr id="128" name="Picture 12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2968779" y="6235766"/>
              <a:ext cx="598426" cy="606795"/>
            </a:xfrm>
            <a:prstGeom prst="rect">
              <a:avLst/>
            </a:prstGeom>
          </p:spPr>
        </p:pic>
        <p:pic>
          <p:nvPicPr>
            <p:cNvPr id="129" name="Picture 12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3569890" y="6235764"/>
              <a:ext cx="598426" cy="606795"/>
            </a:xfrm>
            <a:prstGeom prst="rect">
              <a:avLst/>
            </a:prstGeom>
          </p:spPr>
        </p:pic>
        <p:pic>
          <p:nvPicPr>
            <p:cNvPr id="130" name="Picture 12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4160565" y="6235765"/>
              <a:ext cx="598426" cy="606795"/>
            </a:xfrm>
            <a:prstGeom prst="rect">
              <a:avLst/>
            </a:prstGeom>
          </p:spPr>
        </p:pic>
        <p:pic>
          <p:nvPicPr>
            <p:cNvPr id="131" name="Picture 130"/>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87157" y="5637866"/>
              <a:ext cx="598426" cy="606795"/>
            </a:xfrm>
            <a:prstGeom prst="rect">
              <a:avLst/>
            </a:prstGeom>
          </p:spPr>
        </p:pic>
        <p:pic>
          <p:nvPicPr>
            <p:cNvPr id="132" name="Picture 13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1173872" y="5637865"/>
              <a:ext cx="598426" cy="606795"/>
            </a:xfrm>
            <a:prstGeom prst="rect">
              <a:avLst/>
            </a:prstGeom>
          </p:spPr>
        </p:pic>
        <p:pic>
          <p:nvPicPr>
            <p:cNvPr id="133" name="Picture 13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774983" y="5637866"/>
              <a:ext cx="598426" cy="606795"/>
            </a:xfrm>
            <a:prstGeom prst="rect">
              <a:avLst/>
            </a:prstGeom>
          </p:spPr>
        </p:pic>
        <p:pic>
          <p:nvPicPr>
            <p:cNvPr id="134" name="Picture 13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2365658" y="5637865"/>
              <a:ext cx="598426" cy="606795"/>
            </a:xfrm>
            <a:prstGeom prst="rect">
              <a:avLst/>
            </a:prstGeom>
          </p:spPr>
        </p:pic>
        <p:pic>
          <p:nvPicPr>
            <p:cNvPr id="135" name="Picture 134"/>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969218" y="5637866"/>
              <a:ext cx="598426" cy="606795"/>
            </a:xfrm>
            <a:prstGeom prst="rect">
              <a:avLst/>
            </a:prstGeom>
          </p:spPr>
        </p:pic>
        <p:pic>
          <p:nvPicPr>
            <p:cNvPr id="136" name="Picture 13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5400000">
              <a:off x="3555934" y="5637865"/>
              <a:ext cx="598426" cy="606795"/>
            </a:xfrm>
            <a:prstGeom prst="rect">
              <a:avLst/>
            </a:prstGeom>
          </p:spPr>
        </p:pic>
        <p:pic>
          <p:nvPicPr>
            <p:cNvPr id="138" name="Picture 13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6200000">
              <a:off x="-15990" y="5637918"/>
              <a:ext cx="598426" cy="606795"/>
            </a:xfrm>
            <a:prstGeom prst="rect">
              <a:avLst/>
            </a:prstGeom>
          </p:spPr>
        </p:pic>
      </p:grpSp>
      <p:pic>
        <p:nvPicPr>
          <p:cNvPr id="139" name="Picture 138"/>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4337731">
            <a:off x="-610853" y="5853992"/>
            <a:ext cx="598426" cy="606795"/>
          </a:xfrm>
          <a:prstGeom prst="rect">
            <a:avLst/>
          </a:prstGeom>
        </p:spPr>
      </p:pic>
      <p:pic>
        <p:nvPicPr>
          <p:cNvPr id="140" name="Picture 13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9737731">
            <a:off x="-432429" y="6412919"/>
            <a:ext cx="598426" cy="606795"/>
          </a:xfrm>
          <a:prstGeom prst="rect">
            <a:avLst/>
          </a:prstGeom>
        </p:spPr>
      </p:pic>
      <p:pic>
        <p:nvPicPr>
          <p:cNvPr id="47" name="Picture 4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5137731">
            <a:off x="864782" y="6556133"/>
            <a:ext cx="598426" cy="606795"/>
          </a:xfrm>
          <a:prstGeom prst="rect">
            <a:avLst/>
          </a:prstGeom>
        </p:spPr>
      </p:pic>
      <p:sp>
        <p:nvSpPr>
          <p:cNvPr id="4" name="Rectangle 3"/>
          <p:cNvSpPr/>
          <p:nvPr userDrawn="1"/>
        </p:nvSpPr>
        <p:spPr>
          <a:xfrm>
            <a:off x="-12689" y="1001002"/>
            <a:ext cx="943498" cy="5856997"/>
          </a:xfrm>
          <a:prstGeom prst="rect">
            <a:avLst/>
          </a:prstGeom>
          <a:gradFill flip="none" rotWithShape="1">
            <a:gsLst>
              <a:gs pos="0">
                <a:schemeClr val="tx2"/>
              </a:gs>
              <a:gs pos="89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6026" y="-26066"/>
            <a:ext cx="12208026" cy="1037421"/>
          </a:xfrm>
          <a:prstGeom prst="rect">
            <a:avLst/>
          </a:prstGeom>
          <a:gradFill flip="none" rotWithShape="1">
            <a:gsLst>
              <a:gs pos="0">
                <a:schemeClr val="tx2"/>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199754" y="143088"/>
            <a:ext cx="8086136" cy="742865"/>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55" r:id="rId1"/>
    <p:sldLayoutId id="2147483853"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ftr="0" dt="0"/>
  <p:txStyles>
    <p:titleStyle>
      <a:lvl1pPr algn="l" defTabSz="914400" rtl="0" eaLnBrk="1" latinLnBrk="0" hangingPunct="1">
        <a:lnSpc>
          <a:spcPct val="90000"/>
        </a:lnSpc>
        <a:spcBef>
          <a:spcPct val="0"/>
        </a:spcBef>
        <a:buNone/>
        <a:defRPr sz="3600" b="1"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100000"/>
        </a:lnSpc>
        <a:spcBef>
          <a:spcPts val="1800"/>
        </a:spcBef>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Rectangle 44"/>
          <p:cNvSpPr/>
          <p:nvPr userDrawn="1"/>
        </p:nvSpPr>
        <p:spPr>
          <a:xfrm>
            <a:off x="-11257" y="909092"/>
            <a:ext cx="943498" cy="594890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lumMod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98636" y="1664648"/>
            <a:ext cx="9204135" cy="4293509"/>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4" name="Picture 10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208546" y="1320530"/>
            <a:ext cx="598426" cy="606795"/>
          </a:xfrm>
          <a:prstGeom prst="rect">
            <a:avLst/>
          </a:prstGeom>
        </p:spPr>
      </p:pic>
      <p:pic>
        <p:nvPicPr>
          <p:cNvPr id="105" name="Picture 10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28918" y="1883229"/>
            <a:ext cx="598426" cy="606795"/>
          </a:xfrm>
          <a:prstGeom prst="rect">
            <a:avLst/>
          </a:prstGeom>
        </p:spPr>
      </p:pic>
      <p:pic>
        <p:nvPicPr>
          <p:cNvPr id="106" name="Picture 10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154629" y="2458204"/>
            <a:ext cx="598426" cy="606795"/>
          </a:xfrm>
          <a:prstGeom prst="rect">
            <a:avLst/>
          </a:prstGeom>
        </p:spPr>
      </p:pic>
      <p:pic>
        <p:nvPicPr>
          <p:cNvPr id="107" name="Picture 10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333054" y="3017131"/>
            <a:ext cx="598426" cy="606795"/>
          </a:xfrm>
          <a:prstGeom prst="rect">
            <a:avLst/>
          </a:prstGeom>
        </p:spPr>
      </p:pic>
      <p:pic>
        <p:nvPicPr>
          <p:cNvPr id="108" name="Picture 10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515857" y="3589772"/>
            <a:ext cx="598426" cy="606795"/>
          </a:xfrm>
          <a:prstGeom prst="rect">
            <a:avLst/>
          </a:prstGeom>
        </p:spPr>
      </p:pic>
      <p:pic>
        <p:nvPicPr>
          <p:cNvPr id="109" name="Picture 10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695485" y="4152471"/>
            <a:ext cx="598426" cy="606795"/>
          </a:xfrm>
          <a:prstGeom prst="rect">
            <a:avLst/>
          </a:prstGeom>
        </p:spPr>
      </p:pic>
      <p:pic>
        <p:nvPicPr>
          <p:cNvPr id="111" name="Picture 1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356791" y="1125409"/>
            <a:ext cx="598426" cy="606795"/>
          </a:xfrm>
          <a:prstGeom prst="rect">
            <a:avLst/>
          </a:prstGeom>
        </p:spPr>
      </p:pic>
      <p:pic>
        <p:nvPicPr>
          <p:cNvPr id="112" name="Picture 1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539592" y="1698050"/>
            <a:ext cx="598426" cy="606795"/>
          </a:xfrm>
          <a:prstGeom prst="rect">
            <a:avLst/>
          </a:prstGeom>
        </p:spPr>
      </p:pic>
      <p:pic>
        <p:nvPicPr>
          <p:cNvPr id="113" name="Picture 1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719222" y="2260749"/>
            <a:ext cx="598426" cy="606795"/>
          </a:xfrm>
          <a:prstGeom prst="rect">
            <a:avLst/>
          </a:prstGeom>
        </p:spPr>
      </p:pic>
      <p:pic>
        <p:nvPicPr>
          <p:cNvPr id="114" name="Picture 1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902768" y="2835725"/>
            <a:ext cx="598426" cy="606795"/>
          </a:xfrm>
          <a:prstGeom prst="rect">
            <a:avLst/>
          </a:prstGeom>
        </p:spPr>
      </p:pic>
      <p:pic>
        <p:nvPicPr>
          <p:cNvPr id="117" name="Picture 1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883733" y="4724969"/>
            <a:ext cx="598426" cy="606795"/>
          </a:xfrm>
          <a:prstGeom prst="rect">
            <a:avLst/>
          </a:prstGeom>
        </p:spPr>
      </p:pic>
      <p:pic>
        <p:nvPicPr>
          <p:cNvPr id="120" name="Picture 1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735855" y="369284"/>
            <a:ext cx="598426" cy="606795"/>
          </a:xfrm>
          <a:prstGeom prst="rect">
            <a:avLst/>
          </a:prstGeom>
        </p:spPr>
      </p:pic>
      <p:pic>
        <p:nvPicPr>
          <p:cNvPr id="121" name="Picture 12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919402" y="944258"/>
            <a:ext cx="598426" cy="606795"/>
          </a:xfrm>
          <a:prstGeom prst="rect">
            <a:avLst/>
          </a:prstGeom>
        </p:spPr>
      </p:pic>
      <p:pic>
        <p:nvPicPr>
          <p:cNvPr id="122" name="Picture 12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20537731">
            <a:off x="-5106" y="-8081"/>
            <a:ext cx="598426" cy="606795"/>
          </a:xfrm>
          <a:prstGeom prst="rect">
            <a:avLst/>
          </a:prstGeom>
        </p:spPr>
      </p:pic>
      <p:grpSp>
        <p:nvGrpSpPr>
          <p:cNvPr id="123" name="Group 122"/>
          <p:cNvGrpSpPr/>
          <p:nvPr userDrawn="1"/>
        </p:nvGrpSpPr>
        <p:grpSpPr>
          <a:xfrm rot="4337731">
            <a:off x="-2142086" y="4413367"/>
            <a:ext cx="4783350" cy="1204694"/>
            <a:chOff x="-20175" y="5637866"/>
            <a:chExt cx="4783350" cy="1204694"/>
          </a:xfrm>
        </p:grpSpPr>
        <p:pic>
          <p:nvPicPr>
            <p:cNvPr id="124" name="Picture 12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586716" y="6235766"/>
              <a:ext cx="598426" cy="606795"/>
            </a:xfrm>
            <a:prstGeom prst="rect">
              <a:avLst/>
            </a:prstGeom>
          </p:spPr>
        </p:pic>
        <p:pic>
          <p:nvPicPr>
            <p:cNvPr id="125" name="Picture 12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1187827" y="6235764"/>
              <a:ext cx="598426" cy="606795"/>
            </a:xfrm>
            <a:prstGeom prst="rect">
              <a:avLst/>
            </a:prstGeom>
          </p:spPr>
        </p:pic>
        <p:pic>
          <p:nvPicPr>
            <p:cNvPr id="126" name="Picture 12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1778502" y="6235766"/>
              <a:ext cx="598426" cy="606795"/>
            </a:xfrm>
            <a:prstGeom prst="rect">
              <a:avLst/>
            </a:prstGeom>
          </p:spPr>
        </p:pic>
        <p:pic>
          <p:nvPicPr>
            <p:cNvPr id="127" name="Picture 12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82064" y="6235765"/>
              <a:ext cx="598426" cy="606795"/>
            </a:xfrm>
            <a:prstGeom prst="rect">
              <a:avLst/>
            </a:prstGeom>
          </p:spPr>
        </p:pic>
        <p:pic>
          <p:nvPicPr>
            <p:cNvPr id="128" name="Picture 12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2968779" y="6235766"/>
              <a:ext cx="598426" cy="606795"/>
            </a:xfrm>
            <a:prstGeom prst="rect">
              <a:avLst/>
            </a:prstGeom>
          </p:spPr>
        </p:pic>
        <p:pic>
          <p:nvPicPr>
            <p:cNvPr id="129" name="Picture 12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3569890" y="6235764"/>
              <a:ext cx="598426" cy="606795"/>
            </a:xfrm>
            <a:prstGeom prst="rect">
              <a:avLst/>
            </a:prstGeom>
          </p:spPr>
        </p:pic>
        <p:pic>
          <p:nvPicPr>
            <p:cNvPr id="130" name="Picture 12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4160565" y="6235765"/>
              <a:ext cx="598426" cy="606795"/>
            </a:xfrm>
            <a:prstGeom prst="rect">
              <a:avLst/>
            </a:prstGeom>
          </p:spPr>
        </p:pic>
        <p:pic>
          <p:nvPicPr>
            <p:cNvPr id="131" name="Picture 13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7157" y="5637866"/>
              <a:ext cx="598426" cy="606795"/>
            </a:xfrm>
            <a:prstGeom prst="rect">
              <a:avLst/>
            </a:prstGeom>
          </p:spPr>
        </p:pic>
        <p:pic>
          <p:nvPicPr>
            <p:cNvPr id="132" name="Picture 13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173872" y="5637865"/>
              <a:ext cx="598426" cy="606795"/>
            </a:xfrm>
            <a:prstGeom prst="rect">
              <a:avLst/>
            </a:prstGeom>
          </p:spPr>
        </p:pic>
        <p:pic>
          <p:nvPicPr>
            <p:cNvPr id="133" name="Picture 13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a:off x="1774983" y="5637866"/>
              <a:ext cx="598426" cy="606795"/>
            </a:xfrm>
            <a:prstGeom prst="rect">
              <a:avLst/>
            </a:prstGeom>
          </p:spPr>
        </p:pic>
        <p:pic>
          <p:nvPicPr>
            <p:cNvPr id="134" name="Picture 13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2365658" y="5637865"/>
              <a:ext cx="598426" cy="606795"/>
            </a:xfrm>
            <a:prstGeom prst="rect">
              <a:avLst/>
            </a:prstGeom>
          </p:spPr>
        </p:pic>
        <p:pic>
          <p:nvPicPr>
            <p:cNvPr id="135" name="Picture 1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69218" y="5637866"/>
              <a:ext cx="598426" cy="606795"/>
            </a:xfrm>
            <a:prstGeom prst="rect">
              <a:avLst/>
            </a:prstGeom>
          </p:spPr>
        </p:pic>
        <p:pic>
          <p:nvPicPr>
            <p:cNvPr id="136" name="Picture 1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3555934" y="5637865"/>
              <a:ext cx="598426" cy="606795"/>
            </a:xfrm>
            <a:prstGeom prst="rect">
              <a:avLst/>
            </a:prstGeom>
          </p:spPr>
        </p:pic>
        <p:pic>
          <p:nvPicPr>
            <p:cNvPr id="138" name="Picture 13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15990" y="5637918"/>
              <a:ext cx="598426" cy="606795"/>
            </a:xfrm>
            <a:prstGeom prst="rect">
              <a:avLst/>
            </a:prstGeom>
          </p:spPr>
        </p:pic>
      </p:grpSp>
      <p:pic>
        <p:nvPicPr>
          <p:cNvPr id="139" name="Picture 13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4337731">
            <a:off x="-610853" y="5853992"/>
            <a:ext cx="598426" cy="606795"/>
          </a:xfrm>
          <a:prstGeom prst="rect">
            <a:avLst/>
          </a:prstGeom>
        </p:spPr>
      </p:pic>
      <p:pic>
        <p:nvPicPr>
          <p:cNvPr id="140" name="Picture 13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9737731">
            <a:off x="-432429" y="6412919"/>
            <a:ext cx="598426" cy="606795"/>
          </a:xfrm>
          <a:prstGeom prst="rect">
            <a:avLst/>
          </a:prstGeom>
        </p:spPr>
      </p:pic>
      <p:pic>
        <p:nvPicPr>
          <p:cNvPr id="47" name="Picture 4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5137731">
            <a:off x="864782" y="6556133"/>
            <a:ext cx="598426" cy="606795"/>
          </a:xfrm>
          <a:prstGeom prst="rect">
            <a:avLst/>
          </a:prstGeom>
        </p:spPr>
      </p:pic>
      <p:sp>
        <p:nvSpPr>
          <p:cNvPr id="4" name="Rectangle 3"/>
          <p:cNvSpPr/>
          <p:nvPr userDrawn="1"/>
        </p:nvSpPr>
        <p:spPr>
          <a:xfrm>
            <a:off x="-12689" y="1001002"/>
            <a:ext cx="943498" cy="5856997"/>
          </a:xfrm>
          <a:prstGeom prst="rect">
            <a:avLst/>
          </a:prstGeom>
          <a:gradFill flip="none" rotWithShape="1">
            <a:gsLst>
              <a:gs pos="0">
                <a:schemeClr val="tx2"/>
              </a:gs>
              <a:gs pos="89000">
                <a:schemeClr val="accent1">
                  <a:shade val="67500"/>
                  <a:satMod val="115000"/>
                  <a:alpha val="40000"/>
                </a:schemeClr>
              </a:gs>
              <a:gs pos="100000">
                <a:schemeClr val="accent1">
                  <a:shade val="100000"/>
                  <a:satMod val="115000"/>
                  <a:lumMod val="100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6026" y="-26066"/>
            <a:ext cx="12208026" cy="1037421"/>
          </a:xfrm>
          <a:prstGeom prst="rect">
            <a:avLst/>
          </a:prstGeom>
          <a:gradFill flip="none" rotWithShape="1">
            <a:gsLst>
              <a:gs pos="0">
                <a:schemeClr val="tx2"/>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199754" y="143088"/>
            <a:ext cx="8086136" cy="742865"/>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hf sldNum="0" hdr="0" ftr="0" dt="0"/>
  <p:txStyles>
    <p:titleStyle>
      <a:lvl1pPr algn="l" defTabSz="914400" rtl="0" eaLnBrk="1" latinLnBrk="0" hangingPunct="1">
        <a:lnSpc>
          <a:spcPct val="90000"/>
        </a:lnSpc>
        <a:spcBef>
          <a:spcPct val="0"/>
        </a:spcBef>
        <a:buNone/>
        <a:defRPr sz="3600" b="1" kern="1200" spc="-60" baseline="0">
          <a:solidFill>
            <a:schemeClr val="bg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100000"/>
        </a:lnSpc>
        <a:spcBef>
          <a:spcPts val="1800"/>
        </a:spcBef>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clscholarship.org/universities"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03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CLS Spark Structure</a:t>
            </a:r>
          </a:p>
        </p:txBody>
      </p:sp>
      <p:pic>
        <p:nvPicPr>
          <p:cNvPr id="4" name="Content Placeholder 7">
            <a:extLst>
              <a:ext uri="{FF2B5EF4-FFF2-40B4-BE49-F238E27FC236}">
                <a16:creationId xmlns:a16="http://schemas.microsoft.com/office/drawing/2014/main" id="{5DF1E1E7-72CC-56F8-CFF6-7070D16F4A42}"/>
              </a:ext>
            </a:extLst>
          </p:cNvPr>
          <p:cNvPicPr>
            <a:picLocks noChangeAspect="1"/>
          </p:cNvPicPr>
          <p:nvPr/>
        </p:nvPicPr>
        <p:blipFill rotWithShape="1">
          <a:blip r:embed="rId3"/>
          <a:srcRect l="7812" t="5969" r="9195" b="5969"/>
          <a:stretch/>
        </p:blipFill>
        <p:spPr>
          <a:xfrm>
            <a:off x="985220" y="1028934"/>
            <a:ext cx="4120179" cy="5829066"/>
          </a:xfrm>
          <a:prstGeom prst="rect">
            <a:avLst/>
          </a:prstGeom>
        </p:spPr>
      </p:pic>
      <p:sp>
        <p:nvSpPr>
          <p:cNvPr id="6" name="Content Placeholder 5">
            <a:extLst>
              <a:ext uri="{FF2B5EF4-FFF2-40B4-BE49-F238E27FC236}">
                <a16:creationId xmlns:a16="http://schemas.microsoft.com/office/drawing/2014/main" id="{98D711A2-CC79-6F56-FB3A-E258E067A0D1}"/>
              </a:ext>
            </a:extLst>
          </p:cNvPr>
          <p:cNvSpPr>
            <a:spLocks noGrp="1"/>
          </p:cNvSpPr>
          <p:nvPr>
            <p:ph idx="1"/>
          </p:nvPr>
        </p:nvSpPr>
        <p:spPr/>
        <p:txBody>
          <a:bodyPr/>
          <a:lstStyle/>
          <a:p>
            <a:endParaRPr lang="en-US"/>
          </a:p>
        </p:txBody>
      </p:sp>
      <p:sp>
        <p:nvSpPr>
          <p:cNvPr id="8" name="Content Placeholder 2">
            <a:extLst>
              <a:ext uri="{FF2B5EF4-FFF2-40B4-BE49-F238E27FC236}">
                <a16:creationId xmlns:a16="http://schemas.microsoft.com/office/drawing/2014/main" id="{94B0323B-0FB3-F169-9AF6-0B2D0F061C15}"/>
              </a:ext>
            </a:extLst>
          </p:cNvPr>
          <p:cNvSpPr>
            <a:spLocks noGrp="1"/>
          </p:cNvSpPr>
          <p:nvPr/>
        </p:nvSpPr>
        <p:spPr>
          <a:xfrm>
            <a:off x="5961888" y="1219239"/>
            <a:ext cx="5677339" cy="5430458"/>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100000"/>
              </a:lnSpc>
              <a:spcBef>
                <a:spcPts val="1800"/>
              </a:spcBef>
              <a:spcAft>
                <a:spcPts val="600"/>
              </a:spcAft>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buClr>
                <a:schemeClr val="tx1"/>
              </a:buClr>
            </a:pPr>
            <a:r>
              <a:rPr lang="en-US" dirty="0">
                <a:solidFill>
                  <a:schemeClr val="tx1"/>
                </a:solidFill>
                <a:latin typeface="Calibri"/>
                <a:ea typeface="Calibri"/>
                <a:cs typeface="Calibri"/>
              </a:rPr>
              <a:t>Intensive</a:t>
            </a:r>
            <a:r>
              <a:rPr lang="en-US" b="1" dirty="0">
                <a:solidFill>
                  <a:schemeClr val="accent1"/>
                </a:solidFill>
                <a:latin typeface="Calibri"/>
                <a:ea typeface="Calibri"/>
                <a:cs typeface="Calibri"/>
              </a:rPr>
              <a:t> virtual</a:t>
            </a:r>
            <a:r>
              <a:rPr lang="en-US" dirty="0">
                <a:latin typeface="Calibri"/>
                <a:ea typeface="Calibri"/>
                <a:cs typeface="Calibri"/>
              </a:rPr>
              <a:t> </a:t>
            </a:r>
            <a:r>
              <a:rPr lang="en-US" dirty="0">
                <a:solidFill>
                  <a:schemeClr val="tx1"/>
                </a:solidFill>
                <a:latin typeface="Calibri"/>
                <a:ea typeface="Calibri"/>
                <a:cs typeface="Calibri"/>
              </a:rPr>
              <a:t>language and cultural learning program</a:t>
            </a:r>
          </a:p>
          <a:p>
            <a:pPr>
              <a:buClr>
                <a:schemeClr val="tx1"/>
              </a:buClr>
            </a:pPr>
            <a:r>
              <a:rPr lang="en-US" dirty="0">
                <a:solidFill>
                  <a:schemeClr val="tx1"/>
                </a:solidFill>
                <a:latin typeface="Calibri"/>
                <a:ea typeface="Calibri"/>
                <a:cs typeface="Calibri"/>
              </a:rPr>
              <a:t>10 hours of live class per week and 2 hours of cultural activities and individual consultations per month. </a:t>
            </a:r>
          </a:p>
          <a:p>
            <a:pPr>
              <a:lnSpc>
                <a:spcPct val="100000"/>
              </a:lnSpc>
              <a:buClr>
                <a:schemeClr val="tx1"/>
              </a:buClr>
            </a:pPr>
            <a:r>
              <a:rPr lang="en-US" dirty="0">
                <a:solidFill>
                  <a:schemeClr val="tx1"/>
                </a:solidFill>
                <a:latin typeface="Calibri"/>
                <a:ea typeface="Calibri"/>
                <a:cs typeface="Calibri"/>
              </a:rPr>
              <a:t>Offering language instruction at</a:t>
            </a:r>
            <a:r>
              <a:rPr lang="en-US" dirty="0">
                <a:latin typeface="Calibri"/>
                <a:ea typeface="Calibri"/>
                <a:cs typeface="Calibri"/>
              </a:rPr>
              <a:t> </a:t>
            </a:r>
            <a:r>
              <a:rPr lang="en-US" b="1" dirty="0">
                <a:solidFill>
                  <a:schemeClr val="accent1"/>
                </a:solidFill>
                <a:latin typeface="Calibri"/>
                <a:ea typeface="Calibri"/>
                <a:cs typeface="Calibri"/>
              </a:rPr>
              <a:t>beginner level </a:t>
            </a:r>
            <a:r>
              <a:rPr lang="en-US" dirty="0">
                <a:solidFill>
                  <a:schemeClr val="tx1"/>
                </a:solidFill>
                <a:latin typeface="Calibri"/>
                <a:ea typeface="Calibri"/>
                <a:cs typeface="Calibri"/>
              </a:rPr>
              <a:t>in </a:t>
            </a:r>
            <a:r>
              <a:rPr lang="en-US" b="1" dirty="0">
                <a:solidFill>
                  <a:schemeClr val="accent1"/>
                </a:solidFill>
                <a:latin typeface="Calibri"/>
                <a:ea typeface="Calibri"/>
                <a:cs typeface="Calibri"/>
              </a:rPr>
              <a:t>Arabic, Chinese, and Russian</a:t>
            </a:r>
          </a:p>
          <a:p>
            <a:pPr>
              <a:lnSpc>
                <a:spcPct val="100000"/>
              </a:lnSpc>
              <a:buClr>
                <a:schemeClr val="tx1"/>
              </a:buClr>
            </a:pPr>
            <a:r>
              <a:rPr lang="en-US" b="1" dirty="0">
                <a:solidFill>
                  <a:schemeClr val="accent1"/>
                </a:solidFill>
                <a:latin typeface="Calibri"/>
                <a:ea typeface="Calibri"/>
                <a:cs typeface="Calibri"/>
              </a:rPr>
              <a:t>Group instruction </a:t>
            </a:r>
            <a:r>
              <a:rPr lang="en-US" dirty="0">
                <a:solidFill>
                  <a:schemeClr val="tx1"/>
                </a:solidFill>
                <a:latin typeface="Calibri"/>
                <a:ea typeface="Calibri"/>
                <a:cs typeface="Calibri"/>
              </a:rPr>
              <a:t>provided by</a:t>
            </a:r>
            <a:r>
              <a:rPr lang="en-US" dirty="0">
                <a:latin typeface="Calibri"/>
                <a:ea typeface="Calibri"/>
                <a:cs typeface="Calibri"/>
              </a:rPr>
              <a:t> </a:t>
            </a:r>
            <a:r>
              <a:rPr lang="en-US" b="1" dirty="0">
                <a:solidFill>
                  <a:schemeClr val="accent1"/>
                </a:solidFill>
                <a:latin typeface="Calibri"/>
                <a:ea typeface="Calibri"/>
                <a:cs typeface="Calibri"/>
              </a:rPr>
              <a:t>host institutions abroad</a:t>
            </a:r>
          </a:p>
          <a:p>
            <a:pPr>
              <a:buClr>
                <a:srgbClr val="000000"/>
              </a:buClr>
            </a:pPr>
            <a:r>
              <a:rPr lang="en-US" dirty="0">
                <a:solidFill>
                  <a:schemeClr val="tx1"/>
                </a:solidFill>
                <a:latin typeface="Calibri"/>
                <a:ea typeface="Calibri"/>
                <a:cs typeface="Calibri"/>
              </a:rPr>
              <a:t>Professional development opportunities and inclusive on-program support</a:t>
            </a:r>
          </a:p>
          <a:p>
            <a:pPr>
              <a:lnSpc>
                <a:spcPct val="100000"/>
              </a:lnSpc>
              <a:buClr>
                <a:schemeClr val="tx1"/>
              </a:buClr>
            </a:pPr>
            <a:r>
              <a:rPr lang="en-US" dirty="0">
                <a:solidFill>
                  <a:schemeClr val="tx1"/>
                </a:solidFill>
                <a:latin typeface="Calibri"/>
                <a:ea typeface="Calibri"/>
                <a:cs typeface="Calibri"/>
              </a:rPr>
              <a:t>For </a:t>
            </a:r>
            <a:r>
              <a:rPr lang="en-US" b="1" dirty="0">
                <a:solidFill>
                  <a:schemeClr val="accent1"/>
                </a:solidFill>
                <a:latin typeface="Calibri"/>
                <a:ea typeface="Calibri"/>
                <a:cs typeface="Calibri"/>
              </a:rPr>
              <a:t>undergraduate students</a:t>
            </a:r>
            <a:r>
              <a:rPr lang="en-US" b="1" dirty="0">
                <a:solidFill>
                  <a:schemeClr val="tx1"/>
                </a:solidFill>
                <a:latin typeface="Calibri"/>
                <a:ea typeface="Calibri"/>
                <a:cs typeface="Calibri"/>
              </a:rPr>
              <a:t> </a:t>
            </a:r>
            <a:r>
              <a:rPr lang="en-US" dirty="0">
                <a:solidFill>
                  <a:schemeClr val="tx1"/>
                </a:solidFill>
                <a:latin typeface="Calibri"/>
                <a:ea typeface="Calibri"/>
                <a:cs typeface="Calibri"/>
              </a:rPr>
              <a:t>only</a:t>
            </a:r>
          </a:p>
        </p:txBody>
      </p:sp>
    </p:spTree>
    <p:extLst>
      <p:ext uri="{BB962C8B-B14F-4D97-AF65-F5344CB8AC3E}">
        <p14:creationId xmlns:p14="http://schemas.microsoft.com/office/powerpoint/2010/main" val="262672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Program Benefits</a:t>
            </a:r>
          </a:p>
        </p:txBody>
      </p:sp>
      <p:sp>
        <p:nvSpPr>
          <p:cNvPr id="3" name="Content Placeholder 2"/>
          <p:cNvSpPr>
            <a:spLocks noGrp="1"/>
          </p:cNvSpPr>
          <p:nvPr>
            <p:ph idx="1"/>
          </p:nvPr>
        </p:nvSpPr>
        <p:spPr>
          <a:xfrm>
            <a:off x="1307593" y="1306103"/>
            <a:ext cx="6187716" cy="5307061"/>
          </a:xfrm>
        </p:spPr>
        <p:txBody>
          <a:bodyPr>
            <a:normAutofit fontScale="92500" lnSpcReduction="20000"/>
          </a:bodyPr>
          <a:lstStyle/>
          <a:p>
            <a:pPr hangingPunct="0"/>
            <a:r>
              <a:rPr lang="en-US" b="1" dirty="0">
                <a:solidFill>
                  <a:schemeClr val="tx1"/>
                </a:solidFill>
                <a:latin typeface="Calibri"/>
                <a:cs typeface="Calibri"/>
              </a:rPr>
              <a:t>Make </a:t>
            </a:r>
            <a:r>
              <a:rPr lang="en-US" b="1" dirty="0">
                <a:solidFill>
                  <a:schemeClr val="accent1"/>
                </a:solidFill>
                <a:latin typeface="Calibri"/>
                <a:cs typeface="Calibri"/>
              </a:rPr>
              <a:t>substantial gains in language skills</a:t>
            </a:r>
            <a:r>
              <a:rPr lang="en-US" b="1" dirty="0">
                <a:latin typeface="Calibri"/>
                <a:cs typeface="Calibri"/>
              </a:rPr>
              <a:t>:</a:t>
            </a:r>
          </a:p>
          <a:p>
            <a:pPr lvl="1" hangingPunct="0"/>
            <a:r>
              <a:rPr lang="en-US" b="1" dirty="0">
                <a:solidFill>
                  <a:srgbClr val="007681"/>
                </a:solidFill>
                <a:latin typeface="Calibri"/>
                <a:cs typeface="Calibri"/>
              </a:rPr>
              <a:t>Two semesters </a:t>
            </a:r>
            <a:r>
              <a:rPr lang="en-US" b="1" dirty="0">
                <a:solidFill>
                  <a:schemeClr val="tx1"/>
                </a:solidFill>
                <a:latin typeface="Calibri"/>
                <a:cs typeface="Calibri"/>
              </a:rPr>
              <a:t>worth of coursework (and academic credit through Bryn Mawr College)</a:t>
            </a:r>
          </a:p>
          <a:p>
            <a:pPr lvl="1" hangingPunct="0"/>
            <a:r>
              <a:rPr lang="en-US" b="1" dirty="0">
                <a:solidFill>
                  <a:schemeClr val="tx1"/>
                </a:solidFill>
                <a:latin typeface="Calibri"/>
                <a:cs typeface="Calibri"/>
              </a:rPr>
              <a:t>Certified </a:t>
            </a:r>
            <a:r>
              <a:rPr lang="en-US" b="1" dirty="0">
                <a:solidFill>
                  <a:srgbClr val="007681"/>
                </a:solidFill>
                <a:latin typeface="Calibri"/>
                <a:cs typeface="Calibri"/>
              </a:rPr>
              <a:t>OPI certificate </a:t>
            </a:r>
            <a:r>
              <a:rPr lang="en-US" b="1" dirty="0">
                <a:solidFill>
                  <a:schemeClr val="tx1"/>
                </a:solidFill>
                <a:latin typeface="Calibri"/>
                <a:cs typeface="Calibri"/>
              </a:rPr>
              <a:t>to demonstrate language proficiency</a:t>
            </a:r>
          </a:p>
          <a:p>
            <a:pPr>
              <a:lnSpc>
                <a:spcPct val="90000"/>
              </a:lnSpc>
              <a:spcAft>
                <a:spcPts val="0"/>
              </a:spcAft>
            </a:pPr>
            <a:r>
              <a:rPr lang="en-US" b="1" dirty="0">
                <a:solidFill>
                  <a:schemeClr val="accent1"/>
                </a:solidFill>
                <a:latin typeface="Calibri"/>
                <a:cs typeface="Arial"/>
              </a:rPr>
              <a:t>Advance your career</a:t>
            </a:r>
            <a:endParaRPr lang="en-US" b="1">
              <a:solidFill>
                <a:schemeClr val="accent1"/>
              </a:solidFill>
              <a:latin typeface="Calibri"/>
              <a:cs typeface="Arial"/>
            </a:endParaRPr>
          </a:p>
          <a:p>
            <a:pPr lvl="1">
              <a:lnSpc>
                <a:spcPct val="90000"/>
              </a:lnSpc>
            </a:pPr>
            <a:r>
              <a:rPr lang="en-US" sz="1800" b="1" dirty="0">
                <a:solidFill>
                  <a:schemeClr val="tx1"/>
                </a:solidFill>
                <a:latin typeface="Calibri"/>
                <a:cs typeface="Arial"/>
              </a:rPr>
              <a:t>Many U.S. companies give advantage to candidates with language skills</a:t>
            </a:r>
            <a:endParaRPr lang="en-US" sz="1800" b="1">
              <a:solidFill>
                <a:schemeClr val="tx1"/>
              </a:solidFill>
              <a:latin typeface="Calibri"/>
              <a:cs typeface="Arial"/>
            </a:endParaRPr>
          </a:p>
          <a:p>
            <a:pPr lvl="1">
              <a:lnSpc>
                <a:spcPct val="90000"/>
              </a:lnSpc>
            </a:pPr>
            <a:r>
              <a:rPr lang="en-US" sz="1800" b="1" dirty="0">
                <a:solidFill>
                  <a:srgbClr val="007681"/>
                </a:solidFill>
                <a:latin typeface="Calibri"/>
                <a:cs typeface="Calibri"/>
              </a:rPr>
              <a:t>Non-Competitive Eligibility </a:t>
            </a:r>
            <a:r>
              <a:rPr lang="en-US" sz="1800" b="1" dirty="0">
                <a:solidFill>
                  <a:schemeClr val="tx1"/>
                </a:solidFill>
                <a:latin typeface="Calibri"/>
                <a:cs typeface="Calibri"/>
              </a:rPr>
              <a:t>(NCE) for federal government positions </a:t>
            </a:r>
            <a:endParaRPr lang="en-US" sz="1800" b="1">
              <a:solidFill>
                <a:schemeClr val="tx1"/>
              </a:solidFill>
              <a:latin typeface="Calibri"/>
              <a:cs typeface="Arial"/>
            </a:endParaRPr>
          </a:p>
          <a:p>
            <a:pPr>
              <a:lnSpc>
                <a:spcPct val="90000"/>
              </a:lnSpc>
              <a:spcAft>
                <a:spcPts val="0"/>
              </a:spcAft>
            </a:pPr>
            <a:r>
              <a:rPr lang="en-US" b="1" dirty="0">
                <a:solidFill>
                  <a:schemeClr val="tx1"/>
                </a:solidFill>
                <a:latin typeface="Calibri"/>
                <a:cs typeface="Arial"/>
              </a:rPr>
              <a:t>Build</a:t>
            </a:r>
            <a:r>
              <a:rPr lang="en-US" b="1" dirty="0">
                <a:solidFill>
                  <a:srgbClr val="595959"/>
                </a:solidFill>
                <a:latin typeface="Calibri"/>
                <a:cs typeface="Arial"/>
              </a:rPr>
              <a:t> </a:t>
            </a:r>
            <a:r>
              <a:rPr lang="en-US" b="1" dirty="0">
                <a:solidFill>
                  <a:schemeClr val="accent1"/>
                </a:solidFill>
                <a:latin typeface="Calibri"/>
                <a:cs typeface="Arial"/>
              </a:rPr>
              <a:t>international relationships</a:t>
            </a:r>
            <a:endParaRPr lang="en-US" b="1">
              <a:solidFill>
                <a:schemeClr val="accent1"/>
              </a:solidFill>
              <a:latin typeface="Calibri"/>
              <a:cs typeface="Arial"/>
            </a:endParaRPr>
          </a:p>
          <a:p>
            <a:pPr lvl="1">
              <a:lnSpc>
                <a:spcPct val="90000"/>
              </a:lnSpc>
            </a:pPr>
            <a:r>
              <a:rPr lang="en-US" sz="1800" b="1" dirty="0">
                <a:solidFill>
                  <a:schemeClr val="tx1"/>
                </a:solidFill>
                <a:latin typeface="Calibri"/>
                <a:cs typeface="Arial"/>
              </a:rPr>
              <a:t>Learn to effectively collaborate and communicate with people in cross-cultural settings</a:t>
            </a:r>
          </a:p>
          <a:p>
            <a:pPr>
              <a:lnSpc>
                <a:spcPct val="90000"/>
              </a:lnSpc>
              <a:spcAft>
                <a:spcPts val="0"/>
              </a:spcAft>
            </a:pPr>
            <a:r>
              <a:rPr lang="en-US" b="1" dirty="0">
                <a:solidFill>
                  <a:schemeClr val="tx1"/>
                </a:solidFill>
                <a:latin typeface="Calibri"/>
                <a:cs typeface="Arial"/>
              </a:rPr>
              <a:t>Join a network of</a:t>
            </a:r>
            <a:r>
              <a:rPr lang="en-US" b="1" dirty="0">
                <a:solidFill>
                  <a:srgbClr val="595959"/>
                </a:solidFill>
                <a:latin typeface="Calibri"/>
                <a:cs typeface="Arial"/>
              </a:rPr>
              <a:t> </a:t>
            </a:r>
            <a:r>
              <a:rPr lang="en-US" b="1" dirty="0">
                <a:solidFill>
                  <a:schemeClr val="accent1"/>
                </a:solidFill>
                <a:latin typeface="Calibri"/>
                <a:cs typeface="Arial"/>
              </a:rPr>
              <a:t>inspiring alumni</a:t>
            </a:r>
            <a:endParaRPr lang="en-US" dirty="0">
              <a:solidFill>
                <a:schemeClr val="accent1"/>
              </a:solidFill>
              <a:latin typeface="Calibri"/>
            </a:endParaRPr>
          </a:p>
          <a:p>
            <a:pPr marL="502920" lvl="1" indent="0" hangingPunct="0">
              <a:buNone/>
            </a:pPr>
            <a:endParaRPr lang="en-US" dirty="0"/>
          </a:p>
        </p:txBody>
      </p:sp>
      <p:pic>
        <p:nvPicPr>
          <p:cNvPr id="5" name="Picture 4" descr="A group of people sitting at a table with food&#10;&#10;Description automatically generated">
            <a:extLst>
              <a:ext uri="{FF2B5EF4-FFF2-40B4-BE49-F238E27FC236}">
                <a16:creationId xmlns:a16="http://schemas.microsoft.com/office/drawing/2014/main" id="{35DA6308-CED1-400D-B514-8F87620D71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11727" y="1014074"/>
            <a:ext cx="4380273" cy="5840361"/>
          </a:xfrm>
          <a:prstGeom prst="rect">
            <a:avLst/>
          </a:prstGeom>
        </p:spPr>
      </p:pic>
    </p:spTree>
    <p:extLst>
      <p:ext uri="{BB962C8B-B14F-4D97-AF65-F5344CB8AC3E}">
        <p14:creationId xmlns:p14="http://schemas.microsoft.com/office/powerpoint/2010/main" val="347196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An Opportunity for Everyone</a:t>
            </a:r>
            <a:endParaRPr lang="en-US">
              <a:solidFill>
                <a:schemeClr val="bg1"/>
              </a:solidFill>
            </a:endParaRPr>
          </a:p>
        </p:txBody>
      </p:sp>
      <p:sp>
        <p:nvSpPr>
          <p:cNvPr id="3" name="Content Placeholder 2"/>
          <p:cNvSpPr>
            <a:spLocks noGrp="1"/>
          </p:cNvSpPr>
          <p:nvPr>
            <p:ph idx="1"/>
          </p:nvPr>
        </p:nvSpPr>
        <p:spPr>
          <a:xfrm>
            <a:off x="5842508" y="1160365"/>
            <a:ext cx="6112425" cy="5224765"/>
          </a:xfrm>
        </p:spPr>
        <p:txBody>
          <a:bodyPr>
            <a:noAutofit/>
          </a:bodyPr>
          <a:lstStyle/>
          <a:p>
            <a:pPr>
              <a:spcBef>
                <a:spcPts val="1200"/>
              </a:spcBef>
            </a:pPr>
            <a:r>
              <a:rPr lang="en-US" dirty="0">
                <a:solidFill>
                  <a:schemeClr val="tx1"/>
                </a:solidFill>
                <a:latin typeface="Calibri"/>
                <a:cs typeface="Calibri"/>
              </a:rPr>
              <a:t>CLS cohorts are</a:t>
            </a:r>
            <a:r>
              <a:rPr lang="en-US" dirty="0">
                <a:latin typeface="Calibri"/>
                <a:cs typeface="Calibri"/>
              </a:rPr>
              <a:t> </a:t>
            </a:r>
            <a:r>
              <a:rPr lang="en-US" b="1" dirty="0">
                <a:solidFill>
                  <a:schemeClr val="accent1"/>
                </a:solidFill>
                <a:latin typeface="Calibri"/>
                <a:cs typeface="Calibri"/>
              </a:rPr>
              <a:t>diverse</a:t>
            </a:r>
            <a:r>
              <a:rPr lang="en-US" dirty="0">
                <a:latin typeface="Calibri"/>
                <a:cs typeface="Calibri"/>
              </a:rPr>
              <a:t>:</a:t>
            </a:r>
          </a:p>
          <a:p>
            <a:pPr lvl="1">
              <a:spcBef>
                <a:spcPts val="1200"/>
              </a:spcBef>
            </a:pPr>
            <a:r>
              <a:rPr lang="en-US" dirty="0">
                <a:solidFill>
                  <a:schemeClr val="tx1"/>
                </a:solidFill>
                <a:latin typeface="Calibri"/>
                <a:cs typeface="Calibri"/>
              </a:rPr>
              <a:t>All fields of study </a:t>
            </a:r>
            <a:endParaRPr lang="en-US" dirty="0">
              <a:solidFill>
                <a:schemeClr val="tx1"/>
              </a:solidFill>
            </a:endParaRPr>
          </a:p>
          <a:p>
            <a:pPr lvl="1">
              <a:spcBef>
                <a:spcPts val="1200"/>
              </a:spcBef>
            </a:pPr>
            <a:r>
              <a:rPr lang="en-US" dirty="0">
                <a:solidFill>
                  <a:schemeClr val="tx1"/>
                </a:solidFill>
                <a:latin typeface="Calibri"/>
                <a:cs typeface="Calibri"/>
              </a:rPr>
              <a:t>All types of institutions and regions of the U.S.</a:t>
            </a:r>
          </a:p>
          <a:p>
            <a:pPr lvl="1">
              <a:spcBef>
                <a:spcPts val="1200"/>
              </a:spcBef>
            </a:pPr>
            <a:r>
              <a:rPr lang="en-US" dirty="0">
                <a:solidFill>
                  <a:schemeClr val="tx1"/>
                </a:solidFill>
                <a:latin typeface="Calibri"/>
                <a:cs typeface="Calibri"/>
              </a:rPr>
              <a:t>Different levels of experience with language and travel</a:t>
            </a:r>
          </a:p>
          <a:p>
            <a:pPr lvl="1">
              <a:spcBef>
                <a:spcPts val="1200"/>
              </a:spcBef>
            </a:pPr>
            <a:r>
              <a:rPr lang="en-US" dirty="0">
                <a:solidFill>
                  <a:schemeClr val="tx1"/>
                </a:solidFill>
                <a:latin typeface="Calibri"/>
                <a:cs typeface="Calibri"/>
              </a:rPr>
              <a:t>Over 50% self-identify as students of color</a:t>
            </a:r>
          </a:p>
          <a:p>
            <a:pPr lvl="1">
              <a:spcBef>
                <a:spcPts val="1200"/>
              </a:spcBef>
            </a:pPr>
            <a:r>
              <a:rPr lang="en-US" dirty="0">
                <a:solidFill>
                  <a:schemeClr val="tx1"/>
                </a:solidFill>
                <a:latin typeface="Calibri"/>
                <a:cs typeface="Calibri"/>
              </a:rPr>
              <a:t>Over 30% receive Pell Grants </a:t>
            </a:r>
            <a:endParaRPr lang="en-US" dirty="0">
              <a:solidFill>
                <a:schemeClr val="tx1"/>
              </a:solidFill>
            </a:endParaRPr>
          </a:p>
          <a:p>
            <a:pPr>
              <a:spcBef>
                <a:spcPts val="1200"/>
              </a:spcBef>
            </a:pPr>
            <a:r>
              <a:rPr lang="en-US" dirty="0">
                <a:solidFill>
                  <a:schemeClr val="tx1"/>
                </a:solidFill>
                <a:latin typeface="Calibri"/>
                <a:cs typeface="Calibri"/>
              </a:rPr>
              <a:t>The CLS Program does not discriminate on the basis of disability or medical condition</a:t>
            </a:r>
          </a:p>
          <a:p>
            <a:pPr>
              <a:spcBef>
                <a:spcPts val="1200"/>
              </a:spcBef>
            </a:pPr>
            <a:r>
              <a:rPr lang="en-US" b="1" dirty="0">
                <a:solidFill>
                  <a:schemeClr val="tx1"/>
                </a:solidFill>
                <a:latin typeface="Calibri"/>
                <a:cs typeface="Calibri"/>
              </a:rPr>
              <a:t>Inclusive</a:t>
            </a:r>
            <a:r>
              <a:rPr lang="en-US" dirty="0">
                <a:solidFill>
                  <a:schemeClr val="tx1"/>
                </a:solidFill>
                <a:latin typeface="Calibri"/>
                <a:cs typeface="Calibri"/>
              </a:rPr>
              <a:t> student support structures</a:t>
            </a:r>
          </a:p>
        </p:txBody>
      </p:sp>
      <p:pic>
        <p:nvPicPr>
          <p:cNvPr id="6" name="Picture 5">
            <a:extLst>
              <a:ext uri="{FF2B5EF4-FFF2-40B4-BE49-F238E27FC236}">
                <a16:creationId xmlns:a16="http://schemas.microsoft.com/office/drawing/2014/main" id="{1994978D-E0FB-457D-B957-B5DAAD2FAF3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5000" contrast="1000"/>
                    </a14:imgEffect>
                  </a14:imgLayer>
                </a14:imgProps>
              </a:ext>
              <a:ext uri="{28A0092B-C50C-407E-A947-70E740481C1C}">
                <a14:useLocalDpi xmlns:a14="http://schemas.microsoft.com/office/drawing/2010/main"/>
              </a:ext>
            </a:extLst>
          </a:blip>
          <a:srcRect b="-1"/>
          <a:stretch/>
        </p:blipFill>
        <p:spPr>
          <a:xfrm>
            <a:off x="1035049" y="1010219"/>
            <a:ext cx="4404217" cy="5864496"/>
          </a:xfrm>
          <a:prstGeom prst="rect">
            <a:avLst/>
          </a:prstGeom>
        </p:spPr>
      </p:pic>
    </p:spTree>
    <p:extLst>
      <p:ext uri="{BB962C8B-B14F-4D97-AF65-F5344CB8AC3E}">
        <p14:creationId xmlns:p14="http://schemas.microsoft.com/office/powerpoint/2010/main" val="14550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Resources! </a:t>
            </a:r>
          </a:p>
        </p:txBody>
      </p:sp>
      <p:sp>
        <p:nvSpPr>
          <p:cNvPr id="3" name="Content Placeholder 2"/>
          <p:cNvSpPr>
            <a:spLocks noGrp="1"/>
          </p:cNvSpPr>
          <p:nvPr>
            <p:ph idx="1"/>
          </p:nvPr>
        </p:nvSpPr>
        <p:spPr>
          <a:xfrm>
            <a:off x="1438421" y="1358162"/>
            <a:ext cx="5338200" cy="5183709"/>
          </a:xfrm>
        </p:spPr>
        <p:txBody>
          <a:bodyPr>
            <a:normAutofit/>
          </a:bodyPr>
          <a:lstStyle/>
          <a:p>
            <a:pPr>
              <a:lnSpc>
                <a:spcPct val="90000"/>
              </a:lnSpc>
              <a:spcAft>
                <a:spcPts val="0"/>
              </a:spcAft>
            </a:pPr>
            <a:r>
              <a:rPr lang="en-US" sz="2000" b="1" dirty="0">
                <a:solidFill>
                  <a:schemeClr val="tx1"/>
                </a:solidFill>
                <a:latin typeface="Calibri"/>
                <a:cs typeface="Calibri"/>
              </a:rPr>
              <a:t>The CLS Website</a:t>
            </a:r>
            <a:endParaRPr lang="en-US" sz="2000">
              <a:solidFill>
                <a:schemeClr val="tx1"/>
              </a:solidFill>
              <a:latin typeface="Calibri"/>
              <a:cs typeface="Calibri"/>
            </a:endParaRPr>
          </a:p>
          <a:p>
            <a:pPr lvl="1">
              <a:lnSpc>
                <a:spcPct val="90000"/>
              </a:lnSpc>
            </a:pPr>
            <a:r>
              <a:rPr lang="en-US" sz="1800" dirty="0">
                <a:solidFill>
                  <a:schemeClr val="tx1"/>
                </a:solidFill>
                <a:latin typeface="Calibri"/>
                <a:cs typeface="Arial"/>
              </a:rPr>
              <a:t>Find information about eligibility criteria, language levels, and prerequisites</a:t>
            </a:r>
          </a:p>
          <a:p>
            <a:pPr lvl="1">
              <a:lnSpc>
                <a:spcPct val="90000"/>
              </a:lnSpc>
            </a:pPr>
            <a:r>
              <a:rPr lang="en-US" sz="1800" dirty="0">
                <a:solidFill>
                  <a:schemeClr val="tx1"/>
                </a:solidFill>
                <a:latin typeface="Calibri"/>
                <a:cs typeface="Arial"/>
              </a:rPr>
              <a:t>Watch the CLS application tips video</a:t>
            </a:r>
          </a:p>
          <a:p>
            <a:pPr lvl="1">
              <a:lnSpc>
                <a:spcPct val="90000"/>
              </a:lnSpc>
            </a:pPr>
            <a:r>
              <a:rPr lang="en-US" sz="1800" dirty="0">
                <a:solidFill>
                  <a:schemeClr val="tx1"/>
                </a:solidFill>
                <a:latin typeface="Calibri"/>
                <a:cs typeface="Arial"/>
              </a:rPr>
              <a:t>Find CLS Advisors on your campus</a:t>
            </a:r>
            <a:r>
              <a:rPr lang="en-US" sz="1800" dirty="0">
                <a:latin typeface="Calibri"/>
                <a:cs typeface="Arial"/>
              </a:rPr>
              <a:t> </a:t>
            </a:r>
            <a:r>
              <a:rPr lang="en-US" sz="1800" dirty="0">
                <a:solidFill>
                  <a:srgbClr val="007681"/>
                </a:solidFill>
                <a:latin typeface="Calibri"/>
                <a:cs typeface="Arial"/>
                <a:hlinkClick r:id="rId3"/>
              </a:rPr>
              <a:t>http://clscholarship.org/universities</a:t>
            </a:r>
            <a:r>
              <a:rPr lang="en-US" sz="1800" dirty="0">
                <a:latin typeface="Calibri"/>
                <a:cs typeface="Arial"/>
              </a:rPr>
              <a:t> </a:t>
            </a:r>
          </a:p>
          <a:p>
            <a:r>
              <a:rPr lang="en-US" b="1" dirty="0">
                <a:solidFill>
                  <a:schemeClr val="accent1"/>
                </a:solidFill>
                <a:latin typeface="Calibri"/>
                <a:cs typeface="Calibri"/>
              </a:rPr>
              <a:t>Seek help on your campus!</a:t>
            </a:r>
          </a:p>
          <a:p>
            <a:pPr lvl="1"/>
            <a:r>
              <a:rPr lang="en-US" dirty="0">
                <a:solidFill>
                  <a:schemeClr val="tx1"/>
                </a:solidFill>
                <a:latin typeface="Calibri"/>
                <a:cs typeface="Calibri"/>
              </a:rPr>
              <a:t>Instructors and advisors</a:t>
            </a:r>
          </a:p>
          <a:p>
            <a:pPr lvl="1"/>
            <a:r>
              <a:rPr lang="en-US" dirty="0">
                <a:solidFill>
                  <a:schemeClr val="tx1"/>
                </a:solidFill>
                <a:latin typeface="Calibri"/>
                <a:cs typeface="Calibri"/>
              </a:rPr>
              <a:t>Writing centers</a:t>
            </a:r>
          </a:p>
          <a:p>
            <a:pPr lvl="1"/>
            <a:r>
              <a:rPr lang="en-US" dirty="0">
                <a:solidFill>
                  <a:schemeClr val="tx1"/>
                </a:solidFill>
                <a:latin typeface="Calibri"/>
                <a:cs typeface="Calibri"/>
              </a:rPr>
              <a:t>Study abroad, fellowships, </a:t>
            </a:r>
            <a:br>
              <a:rPr lang="en-US" dirty="0">
                <a:solidFill>
                  <a:schemeClr val="tx1"/>
                </a:solidFill>
              </a:rPr>
            </a:br>
            <a:r>
              <a:rPr lang="en-US" dirty="0">
                <a:solidFill>
                  <a:schemeClr val="tx1"/>
                </a:solidFill>
                <a:latin typeface="Calibri"/>
                <a:cs typeface="Calibri"/>
              </a:rPr>
              <a:t>and scholarships offices</a:t>
            </a:r>
          </a:p>
        </p:txBody>
      </p:sp>
      <p:pic>
        <p:nvPicPr>
          <p:cNvPr id="5" name="Picture 4" descr="A group of young women sitting on the ground looking at a book&#10;&#10;Description automatically generated">
            <a:extLst>
              <a:ext uri="{FF2B5EF4-FFF2-40B4-BE49-F238E27FC236}">
                <a16:creationId xmlns:a16="http://schemas.microsoft.com/office/drawing/2014/main" id="{BEEFBB09-C919-0353-C3D8-C9E0D88974EC}"/>
              </a:ext>
            </a:extLst>
          </p:cNvPr>
          <p:cNvPicPr>
            <a:picLocks noChangeAspect="1"/>
          </p:cNvPicPr>
          <p:nvPr/>
        </p:nvPicPr>
        <p:blipFill>
          <a:blip r:embed="rId4"/>
          <a:stretch>
            <a:fillRect/>
          </a:stretch>
        </p:blipFill>
        <p:spPr>
          <a:xfrm>
            <a:off x="6781061" y="1975956"/>
            <a:ext cx="4696286" cy="3934417"/>
          </a:xfrm>
          <a:prstGeom prst="rect">
            <a:avLst/>
          </a:prstGeom>
        </p:spPr>
      </p:pic>
    </p:spTree>
    <p:extLst>
      <p:ext uri="{BB962C8B-B14F-4D97-AF65-F5344CB8AC3E}">
        <p14:creationId xmlns:p14="http://schemas.microsoft.com/office/powerpoint/2010/main" val="302236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Apply for Summer 2024</a:t>
            </a:r>
            <a:endParaRPr lang="en-US">
              <a:solidFill>
                <a:schemeClr val="bg1"/>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9848" y="1004710"/>
            <a:ext cx="5084064" cy="5852160"/>
          </a:xfrm>
          <a:prstGeom prst="rect">
            <a:avLst/>
          </a:prstGeom>
        </p:spPr>
      </p:pic>
      <p:sp>
        <p:nvSpPr>
          <p:cNvPr id="6" name="Rectangle 5">
            <a:extLst>
              <a:ext uri="{FF2B5EF4-FFF2-40B4-BE49-F238E27FC236}">
                <a16:creationId xmlns:a16="http://schemas.microsoft.com/office/drawing/2014/main" id="{54D31393-AD11-4474-B617-3268085AB9FF}"/>
              </a:ext>
            </a:extLst>
          </p:cNvPr>
          <p:cNvSpPr/>
          <p:nvPr/>
        </p:nvSpPr>
        <p:spPr>
          <a:xfrm>
            <a:off x="1069848" y="5166771"/>
            <a:ext cx="11122152" cy="1319227"/>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313D9D-C332-40BB-A71A-6ECEF0A12C17}"/>
              </a:ext>
            </a:extLst>
          </p:cNvPr>
          <p:cNvSpPr/>
          <p:nvPr/>
        </p:nvSpPr>
        <p:spPr>
          <a:xfrm>
            <a:off x="3550319" y="5310818"/>
            <a:ext cx="5091361" cy="954107"/>
          </a:xfrm>
          <a:prstGeom prst="rect">
            <a:avLst/>
          </a:prstGeom>
        </p:spPr>
        <p:txBody>
          <a:bodyPr wrap="square">
            <a:spAutoFit/>
          </a:bodyPr>
          <a:lstStyle/>
          <a:p>
            <a:pPr algn="ctr"/>
            <a:r>
              <a:rPr lang="en-US" sz="2800">
                <a:solidFill>
                  <a:schemeClr val="bg1"/>
                </a:solidFill>
                <a:latin typeface="Calibri" panose="020F0502020204030204" pitchFamily="34" charset="0"/>
                <a:cs typeface="Calibri" panose="020F0502020204030204" pitchFamily="34" charset="0"/>
              </a:rPr>
              <a:t>Online application at </a:t>
            </a:r>
          </a:p>
          <a:p>
            <a:pPr algn="ctr"/>
            <a:r>
              <a:rPr lang="en-US" sz="2800" b="1" err="1">
                <a:solidFill>
                  <a:schemeClr val="bg1"/>
                </a:solidFill>
                <a:latin typeface="Calibri" panose="020F0502020204030204" pitchFamily="34" charset="0"/>
                <a:cs typeface="Calibri" panose="020F0502020204030204" pitchFamily="34" charset="0"/>
              </a:rPr>
              <a:t>www.clscholarship.org</a:t>
            </a:r>
            <a:r>
              <a:rPr lang="en-US" sz="2800" b="1">
                <a:solidFill>
                  <a:schemeClr val="bg1"/>
                </a:solidFill>
                <a:latin typeface="Calibri" panose="020F0502020204030204" pitchFamily="34" charset="0"/>
                <a:cs typeface="Calibri" panose="020F0502020204030204" pitchFamily="34" charset="0"/>
              </a:rPr>
              <a:t>/apply</a:t>
            </a:r>
          </a:p>
        </p:txBody>
      </p:sp>
      <p:sp>
        <p:nvSpPr>
          <p:cNvPr id="3" name="Content Placeholder 2"/>
          <p:cNvSpPr>
            <a:spLocks noGrp="1"/>
          </p:cNvSpPr>
          <p:nvPr>
            <p:ph idx="1"/>
          </p:nvPr>
        </p:nvSpPr>
        <p:spPr>
          <a:xfrm>
            <a:off x="6485100" y="1618152"/>
            <a:ext cx="5586984" cy="3157987"/>
          </a:xfrm>
        </p:spPr>
        <p:txBody>
          <a:bodyPr>
            <a:normAutofit/>
          </a:bodyPr>
          <a:lstStyle/>
          <a:p>
            <a:pPr marL="0" indent="0">
              <a:buNone/>
            </a:pPr>
            <a:r>
              <a:rPr lang="en-US" sz="2000" dirty="0">
                <a:solidFill>
                  <a:schemeClr val="tx1"/>
                </a:solidFill>
                <a:latin typeface="Calibri"/>
                <a:cs typeface="Calibri"/>
              </a:rPr>
              <a:t>Application Deadline: </a:t>
            </a:r>
            <a:r>
              <a:rPr lang="en-US" sz="2000" b="1" dirty="0">
                <a:solidFill>
                  <a:schemeClr val="accent1"/>
                </a:solidFill>
                <a:latin typeface="Calibri"/>
                <a:cs typeface="Calibri"/>
              </a:rPr>
              <a:t>November 14, 8:00pm EST</a:t>
            </a:r>
          </a:p>
          <a:p>
            <a:pPr marL="0" indent="0">
              <a:buNone/>
            </a:pPr>
            <a:r>
              <a:rPr lang="en-US" sz="2000" dirty="0">
                <a:solidFill>
                  <a:schemeClr val="tx1"/>
                </a:solidFill>
                <a:latin typeface="Calibri"/>
                <a:cs typeface="Calibri"/>
              </a:rPr>
              <a:t>Semifinalist Notification: Late January</a:t>
            </a:r>
          </a:p>
          <a:p>
            <a:pPr marL="0" indent="0">
              <a:buNone/>
            </a:pPr>
            <a:r>
              <a:rPr lang="en-US" sz="2000" dirty="0">
                <a:solidFill>
                  <a:schemeClr val="tx1"/>
                </a:solidFill>
                <a:latin typeface="Calibri"/>
                <a:cs typeface="Calibri"/>
              </a:rPr>
              <a:t>Finalist Notification: March</a:t>
            </a:r>
          </a:p>
          <a:p>
            <a:pPr marL="0" indent="0">
              <a:buNone/>
            </a:pPr>
            <a:r>
              <a:rPr lang="en-US" sz="2000" dirty="0">
                <a:solidFill>
                  <a:schemeClr val="tx1"/>
                </a:solidFill>
                <a:latin typeface="Calibri"/>
                <a:cs typeface="Calibri"/>
              </a:rPr>
              <a:t>Programs Begin: June</a:t>
            </a:r>
          </a:p>
        </p:txBody>
      </p:sp>
      <p:pic>
        <p:nvPicPr>
          <p:cNvPr id="9" name="Picture 8" descr="Qr code&#10;&#10;Description automatically generated">
            <a:extLst>
              <a:ext uri="{FF2B5EF4-FFF2-40B4-BE49-F238E27FC236}">
                <a16:creationId xmlns:a16="http://schemas.microsoft.com/office/drawing/2014/main" id="{3FBF5961-1C3E-4EAA-9CCD-4F338C504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0376" y="4645985"/>
            <a:ext cx="2169415" cy="2169415"/>
          </a:xfrm>
          <a:prstGeom prst="rect">
            <a:avLst/>
          </a:prstGeom>
        </p:spPr>
      </p:pic>
    </p:spTree>
    <p:extLst>
      <p:ext uri="{BB962C8B-B14F-4D97-AF65-F5344CB8AC3E}">
        <p14:creationId xmlns:p14="http://schemas.microsoft.com/office/powerpoint/2010/main" val="108435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Other Opportunities </a:t>
            </a:r>
            <a:endParaRPr lang="en-US" dirty="0"/>
          </a:p>
        </p:txBody>
      </p:sp>
      <p:sp>
        <p:nvSpPr>
          <p:cNvPr id="6" name="Content Placeholder 5">
            <a:extLst>
              <a:ext uri="{FF2B5EF4-FFF2-40B4-BE49-F238E27FC236}">
                <a16:creationId xmlns:a16="http://schemas.microsoft.com/office/drawing/2014/main" id="{E9770CA0-085A-10F9-4847-9069BFC58383}"/>
              </a:ext>
            </a:extLst>
          </p:cNvPr>
          <p:cNvSpPr>
            <a:spLocks noGrp="1"/>
          </p:cNvSpPr>
          <p:nvPr>
            <p:ph idx="1"/>
          </p:nvPr>
        </p:nvSpPr>
        <p:spPr/>
        <p:txBody>
          <a:bodyPr/>
          <a:lstStyle/>
          <a:p>
            <a:endParaRPr lang="en-US"/>
          </a:p>
        </p:txBody>
      </p:sp>
      <p:sp>
        <p:nvSpPr>
          <p:cNvPr id="8" name="Content Placeholder 2">
            <a:extLst>
              <a:ext uri="{FF2B5EF4-FFF2-40B4-BE49-F238E27FC236}">
                <a16:creationId xmlns:a16="http://schemas.microsoft.com/office/drawing/2014/main" id="{FCA4CD3C-8734-CA84-8455-A45F5A3CBE82}"/>
              </a:ext>
            </a:extLst>
          </p:cNvPr>
          <p:cNvSpPr txBox="1">
            <a:spLocks/>
          </p:cNvSpPr>
          <p:nvPr/>
        </p:nvSpPr>
        <p:spPr>
          <a:xfrm>
            <a:off x="1213545" y="1848591"/>
            <a:ext cx="5229465" cy="4497521"/>
          </a:xfrm>
          <a:prstGeom prst="rect">
            <a:avLst/>
          </a:prstGeom>
        </p:spPr>
        <p:txBody>
          <a:bodyPr vert="horz" lIns="91440" tIns="45720" rIns="91440" bIns="45720" rtlCol="0" anchor="ctr">
            <a:noAutofit/>
          </a:bodyPr>
          <a:lstStyle>
            <a:lvl1pPr marL="182880" indent="-182880" algn="l" defTabSz="914400" rtl="0" eaLnBrk="1" latinLnBrk="0" hangingPunct="1">
              <a:lnSpc>
                <a:spcPct val="100000"/>
              </a:lnSpc>
              <a:spcBef>
                <a:spcPts val="1800"/>
              </a:spcBef>
              <a:spcAft>
                <a:spcPts val="600"/>
              </a:spcAft>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GB" sz="2400" b="1" dirty="0">
                <a:solidFill>
                  <a:schemeClr val="accent1"/>
                </a:solidFill>
              </a:rPr>
              <a:t>studyabroad.state.gov</a:t>
            </a:r>
            <a:endParaRPr lang="en-GB" sz="2400" b="1" dirty="0"/>
          </a:p>
          <a:p>
            <a:r>
              <a:rPr lang="en-GB" sz="2400" dirty="0">
                <a:solidFill>
                  <a:schemeClr val="tx1"/>
                </a:solidFill>
                <a:latin typeface="Calibri"/>
                <a:cs typeface="Calibri"/>
              </a:rPr>
              <a:t>Benjamin A. Gilman International </a:t>
            </a:r>
            <a:br>
              <a:rPr lang="en-GB" sz="2400" dirty="0">
                <a:solidFill>
                  <a:schemeClr val="tx1"/>
                </a:solidFill>
              </a:rPr>
            </a:br>
            <a:r>
              <a:rPr lang="en-GB" sz="2400" dirty="0">
                <a:solidFill>
                  <a:schemeClr val="tx1"/>
                </a:solidFill>
                <a:latin typeface="Calibri"/>
                <a:cs typeface="Calibri"/>
              </a:rPr>
              <a:t>Scholarship</a:t>
            </a:r>
          </a:p>
          <a:p>
            <a:r>
              <a:rPr lang="en-GB" sz="2400" dirty="0">
                <a:solidFill>
                  <a:schemeClr val="tx1"/>
                </a:solidFill>
                <a:latin typeface="Calibri"/>
                <a:cs typeface="Calibri"/>
              </a:rPr>
              <a:t>Fulbright U.S. Student Program</a:t>
            </a:r>
          </a:p>
          <a:p>
            <a:r>
              <a:rPr lang="en-GB" sz="2400" dirty="0">
                <a:solidFill>
                  <a:schemeClr val="tx1"/>
                </a:solidFill>
                <a:latin typeface="Calibri"/>
                <a:cs typeface="Calibri"/>
              </a:rPr>
              <a:t>Boren Awards</a:t>
            </a:r>
          </a:p>
          <a:p>
            <a:pPr marL="0" indent="0">
              <a:buNone/>
            </a:pPr>
            <a:endParaRPr lang="en-US" dirty="0">
              <a:solidFill>
                <a:srgbClr val="595959"/>
              </a:solidFill>
            </a:endParaRPr>
          </a:p>
        </p:txBody>
      </p:sp>
      <p:pic>
        <p:nvPicPr>
          <p:cNvPr id="10" name="Picture 9" descr="A black background with red and blue text&#10;&#10;Description automatically generated">
            <a:extLst>
              <a:ext uri="{FF2B5EF4-FFF2-40B4-BE49-F238E27FC236}">
                <a16:creationId xmlns:a16="http://schemas.microsoft.com/office/drawing/2014/main" id="{90BF086D-BB5A-E24A-8F9C-B9CA83E7F8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3032" y="2708284"/>
            <a:ext cx="5640107" cy="1444176"/>
          </a:xfrm>
          <a:prstGeom prst="rect">
            <a:avLst/>
          </a:prstGeom>
        </p:spPr>
      </p:pic>
    </p:spTree>
    <p:extLst>
      <p:ext uri="{BB962C8B-B14F-4D97-AF65-F5344CB8AC3E}">
        <p14:creationId xmlns:p14="http://schemas.microsoft.com/office/powerpoint/2010/main" val="415085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461476" y="1186665"/>
            <a:ext cx="6334696" cy="2004545"/>
          </a:xfrm>
        </p:spPr>
        <p:txBody>
          <a:bodyPr/>
          <a:lstStyle/>
          <a:p>
            <a:r>
              <a:rPr lang="en-US" dirty="0"/>
              <a:t>Questions?</a:t>
            </a:r>
          </a:p>
        </p:txBody>
      </p:sp>
      <p:sp>
        <p:nvSpPr>
          <p:cNvPr id="10" name="Subtitle 9"/>
          <p:cNvSpPr>
            <a:spLocks noGrp="1"/>
          </p:cNvSpPr>
          <p:nvPr>
            <p:ph type="subTitle" idx="1"/>
          </p:nvPr>
        </p:nvSpPr>
        <p:spPr>
          <a:xfrm>
            <a:off x="3461476" y="3683568"/>
            <a:ext cx="6334696" cy="914400"/>
          </a:xfrm>
        </p:spPr>
        <p:txBody>
          <a:bodyPr>
            <a:noAutofit/>
          </a:bodyPr>
          <a:lstStyle/>
          <a:p>
            <a:r>
              <a:rPr lang="en-US" sz="3200" dirty="0">
                <a:latin typeface="Whitney Semibold" pitchFamily="50" charset="0"/>
              </a:rPr>
              <a:t>cls@americancouncils.org</a:t>
            </a:r>
          </a:p>
          <a:p>
            <a:r>
              <a:rPr lang="en-US" sz="3200" dirty="0">
                <a:latin typeface="Whitney Semibold" pitchFamily="50" charset="0"/>
              </a:rPr>
              <a:t>CLScholarship.org</a:t>
            </a:r>
          </a:p>
        </p:txBody>
      </p:sp>
      <p:sp>
        <p:nvSpPr>
          <p:cNvPr id="11" name="TextBox 10"/>
          <p:cNvSpPr txBox="1"/>
          <p:nvPr/>
        </p:nvSpPr>
        <p:spPr>
          <a:xfrm>
            <a:off x="2394331" y="6071457"/>
            <a:ext cx="3132161" cy="400110"/>
          </a:xfrm>
          <a:prstGeom prst="rect">
            <a:avLst/>
          </a:prstGeom>
          <a:noFill/>
        </p:spPr>
        <p:txBody>
          <a:bodyPr wrap="square" rtlCol="0">
            <a:spAutoFit/>
          </a:bodyPr>
          <a:lstStyle/>
          <a:p>
            <a:r>
              <a:rPr lang="en-US" sz="2000" dirty="0">
                <a:solidFill>
                  <a:schemeClr val="bg2"/>
                </a:solidFill>
                <a:latin typeface="Whitney Book" pitchFamily="50" charset="0"/>
              </a:rPr>
              <a:t>fb.com/</a:t>
            </a:r>
            <a:r>
              <a:rPr lang="en-US" sz="2000" dirty="0" err="1">
                <a:solidFill>
                  <a:schemeClr val="bg2"/>
                </a:solidFill>
                <a:latin typeface="Whitney Book" pitchFamily="50" charset="0"/>
              </a:rPr>
              <a:t>CLScholarship</a:t>
            </a:r>
            <a:endParaRPr lang="en-US" sz="2000" dirty="0">
              <a:solidFill>
                <a:schemeClr val="bg2"/>
              </a:solidFill>
              <a:latin typeface="Whitney Book" pitchFamily="50" charset="0"/>
            </a:endParaRPr>
          </a:p>
        </p:txBody>
      </p:sp>
      <p:sp>
        <p:nvSpPr>
          <p:cNvPr id="12" name="TextBox 11"/>
          <p:cNvSpPr txBox="1"/>
          <p:nvPr/>
        </p:nvSpPr>
        <p:spPr>
          <a:xfrm>
            <a:off x="6090244" y="6071457"/>
            <a:ext cx="2487304" cy="400110"/>
          </a:xfrm>
          <a:prstGeom prst="rect">
            <a:avLst/>
          </a:prstGeom>
          <a:noFill/>
        </p:spPr>
        <p:txBody>
          <a:bodyPr wrap="square" rtlCol="0">
            <a:spAutoFit/>
          </a:bodyPr>
          <a:lstStyle/>
          <a:p>
            <a:r>
              <a:rPr lang="en-US" sz="2000" dirty="0">
                <a:solidFill>
                  <a:schemeClr val="bg2"/>
                </a:solidFill>
                <a:latin typeface="Whitney Book" pitchFamily="50" charset="0"/>
              </a:rPr>
              <a:t>@</a:t>
            </a:r>
            <a:r>
              <a:rPr lang="en-US" sz="2000" dirty="0" err="1">
                <a:solidFill>
                  <a:schemeClr val="bg2"/>
                </a:solidFill>
                <a:latin typeface="Whitney Book" pitchFamily="50" charset="0"/>
              </a:rPr>
              <a:t>CLSScholarship</a:t>
            </a:r>
            <a:endParaRPr lang="en-US" sz="2000" dirty="0">
              <a:solidFill>
                <a:schemeClr val="bg2"/>
              </a:solidFill>
              <a:latin typeface="Whitney Book" pitchFamily="50" charset="0"/>
            </a:endParaRPr>
          </a:p>
        </p:txBody>
      </p:sp>
      <p:sp>
        <p:nvSpPr>
          <p:cNvPr id="13" name="TextBox 12"/>
          <p:cNvSpPr txBox="1"/>
          <p:nvPr/>
        </p:nvSpPr>
        <p:spPr>
          <a:xfrm>
            <a:off x="9724381" y="6076029"/>
            <a:ext cx="2631674" cy="400110"/>
          </a:xfrm>
          <a:prstGeom prst="rect">
            <a:avLst/>
          </a:prstGeom>
          <a:noFill/>
        </p:spPr>
        <p:txBody>
          <a:bodyPr wrap="square" rtlCol="0">
            <a:spAutoFit/>
          </a:bodyPr>
          <a:lstStyle/>
          <a:p>
            <a:r>
              <a:rPr lang="en-US" sz="2000" dirty="0">
                <a:solidFill>
                  <a:schemeClr val="bg2"/>
                </a:solidFill>
                <a:latin typeface="Whitney Book" pitchFamily="50" charset="0"/>
              </a:rPr>
              <a:t>@</a:t>
            </a:r>
            <a:r>
              <a:rPr lang="en-US" sz="2000" dirty="0" err="1">
                <a:solidFill>
                  <a:schemeClr val="bg2"/>
                </a:solidFill>
                <a:latin typeface="Whitney Book" pitchFamily="50" charset="0"/>
              </a:rPr>
              <a:t>CLScholarship</a:t>
            </a:r>
            <a:endParaRPr lang="en-US" sz="2000" dirty="0">
              <a:solidFill>
                <a:schemeClr val="bg2"/>
              </a:solidFill>
              <a:latin typeface="Whitney Book" pitchFamily="50"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65691" y="6004727"/>
            <a:ext cx="548640" cy="548640"/>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922" y="6004727"/>
            <a:ext cx="548640" cy="54864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39057" y="6004727"/>
            <a:ext cx="550143" cy="5577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910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pic>
        <p:nvPicPr>
          <p:cNvPr id="4" name="Picture 5" descr="A group of people posing for a photo with a city in the background&#10;&#10;Description automatically generated">
            <a:extLst>
              <a:ext uri="{FF2B5EF4-FFF2-40B4-BE49-F238E27FC236}">
                <a16:creationId xmlns:a16="http://schemas.microsoft.com/office/drawing/2014/main" id="{FB1D65E4-4620-4F14-679C-7BC1A2B2A0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7768" y="1026193"/>
            <a:ext cx="5553443" cy="5833989"/>
          </a:xfrm>
          <a:prstGeom prst="rect">
            <a:avLst/>
          </a:prstGeom>
        </p:spPr>
      </p:pic>
      <p:sp>
        <p:nvSpPr>
          <p:cNvPr id="8" name="Content Placeholder 2">
            <a:extLst>
              <a:ext uri="{FF2B5EF4-FFF2-40B4-BE49-F238E27FC236}">
                <a16:creationId xmlns:a16="http://schemas.microsoft.com/office/drawing/2014/main" id="{7663AD5B-78E0-280E-E44E-0731A32084C2}"/>
              </a:ext>
            </a:extLst>
          </p:cNvPr>
          <p:cNvSpPr txBox="1">
            <a:spLocks/>
          </p:cNvSpPr>
          <p:nvPr/>
        </p:nvSpPr>
        <p:spPr>
          <a:xfrm>
            <a:off x="6748484" y="2284914"/>
            <a:ext cx="4749234" cy="3781399"/>
          </a:xfrm>
          <a:prstGeom prst="rect">
            <a:avLst/>
          </a:prstGeom>
        </p:spPr>
        <p:txBody>
          <a:bodyPr vert="horz" lIns="91440" tIns="45720" rIns="91440" bIns="45720" rtlCol="0" anchor="ctr">
            <a:normAutofit/>
          </a:bodyPr>
          <a:lstStyle>
            <a:lvl1pPr marL="182880" indent="-182880" algn="l" defTabSz="914400" rtl="0" eaLnBrk="1" latinLnBrk="0" hangingPunct="1">
              <a:lnSpc>
                <a:spcPct val="100000"/>
              </a:lnSpc>
              <a:spcBef>
                <a:spcPts val="1800"/>
              </a:spcBef>
              <a:spcAft>
                <a:spcPts val="600"/>
              </a:spcAft>
              <a:buClr>
                <a:schemeClr val="accent1"/>
              </a:buClr>
              <a:buFont typeface="Wingdings 2" pitchFamily="18" charset="2"/>
              <a:buChar char=""/>
              <a:defRPr sz="22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100000"/>
              </a:lnSpc>
              <a:spcBef>
                <a:spcPts val="180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mj-lt"/>
              <a:buAutoNum type="arabicPeriod"/>
            </a:pPr>
            <a:r>
              <a:rPr lang="en-US" sz="2400" dirty="0">
                <a:solidFill>
                  <a:schemeClr val="tx1"/>
                </a:solidFill>
                <a:latin typeface="Calibri"/>
                <a:cs typeface="Calibri"/>
              </a:rPr>
              <a:t>My CLS Program Experience</a:t>
            </a:r>
          </a:p>
          <a:p>
            <a:pPr marL="457200" indent="-457200">
              <a:buFont typeface="+mj-lt"/>
              <a:buAutoNum type="arabicPeriod"/>
            </a:pPr>
            <a:r>
              <a:rPr lang="en-US" sz="2400" dirty="0">
                <a:solidFill>
                  <a:schemeClr val="tx1"/>
                </a:solidFill>
                <a:latin typeface="Calibri"/>
                <a:cs typeface="Calibri"/>
              </a:rPr>
              <a:t>CLS Program Information</a:t>
            </a:r>
          </a:p>
          <a:p>
            <a:pPr marL="457200" indent="-457200">
              <a:buFont typeface="Wingdings 2" pitchFamily="18" charset="2"/>
              <a:buAutoNum type="arabicPeriod"/>
            </a:pPr>
            <a:r>
              <a:rPr lang="en-US" sz="2400" dirty="0">
                <a:solidFill>
                  <a:schemeClr val="tx1"/>
                </a:solidFill>
                <a:latin typeface="Calibri"/>
                <a:cs typeface="Arial"/>
              </a:rPr>
              <a:t>Program Benefits</a:t>
            </a:r>
            <a:endParaRPr lang="en-US">
              <a:solidFill>
                <a:schemeClr val="tx1"/>
              </a:solidFill>
            </a:endParaRPr>
          </a:p>
          <a:p>
            <a:pPr marL="457200" indent="-457200">
              <a:buFont typeface="+mj-lt"/>
              <a:buAutoNum type="arabicPeriod"/>
            </a:pPr>
            <a:r>
              <a:rPr lang="en-US" sz="2400" dirty="0">
                <a:solidFill>
                  <a:schemeClr val="tx1"/>
                </a:solidFill>
                <a:latin typeface="Calibri"/>
                <a:cs typeface="Calibri"/>
              </a:rPr>
              <a:t>Questions</a:t>
            </a:r>
          </a:p>
          <a:p>
            <a:endParaRPr lang="en-US" dirty="0"/>
          </a:p>
        </p:txBody>
      </p:sp>
    </p:spTree>
    <p:extLst>
      <p:ext uri="{BB962C8B-B14F-4D97-AF65-F5344CB8AC3E}">
        <p14:creationId xmlns:p14="http://schemas.microsoft.com/office/powerpoint/2010/main" val="32876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98" y="342410"/>
            <a:ext cx="9791700" cy="733538"/>
          </a:xfrm>
        </p:spPr>
        <p:txBody>
          <a:bodyPr/>
          <a:lstStyle/>
          <a:p>
            <a:r>
              <a:rPr lang="en-US" dirty="0">
                <a:latin typeface="Arial"/>
                <a:cs typeface="Arial"/>
              </a:rPr>
              <a:t>CLS [insert year] Program Experience</a:t>
            </a:r>
            <a:endParaRPr lang="en-US" b="0" dirty="0">
              <a:latin typeface="Arial"/>
              <a:cs typeface="Arial"/>
            </a:endParaRPr>
          </a:p>
          <a:p>
            <a:endParaRPr lang="en-US" dirty="0"/>
          </a:p>
        </p:txBody>
      </p:sp>
      <p:sp>
        <p:nvSpPr>
          <p:cNvPr id="5" name="Content Placeholder 2">
            <a:extLst>
              <a:ext uri="{FF2B5EF4-FFF2-40B4-BE49-F238E27FC236}">
                <a16:creationId xmlns:a16="http://schemas.microsoft.com/office/drawing/2014/main" id="{2557DC9C-97D6-318D-EFC9-232D16FADD17}"/>
              </a:ext>
            </a:extLst>
          </p:cNvPr>
          <p:cNvSpPr>
            <a:spLocks noGrp="1"/>
          </p:cNvSpPr>
          <p:nvPr>
            <p:ph idx="1"/>
          </p:nvPr>
        </p:nvSpPr>
        <p:spPr>
          <a:xfrm>
            <a:off x="1488200" y="1249634"/>
            <a:ext cx="6444780" cy="2179365"/>
          </a:xfrm>
        </p:spPr>
        <p:txBody>
          <a:bodyPr>
            <a:normAutofit/>
          </a:bodyPr>
          <a:lstStyle/>
          <a:p>
            <a:r>
              <a:rPr lang="en-US" sz="2400" dirty="0">
                <a:solidFill>
                  <a:schemeClr val="tx1"/>
                </a:solidFill>
                <a:latin typeface="Calibri"/>
                <a:cs typeface="Calibri"/>
              </a:rPr>
              <a:t>I spent a summer learning [language] in [program site]</a:t>
            </a:r>
          </a:p>
          <a:p>
            <a:r>
              <a:rPr lang="en-US" sz="2400" dirty="0">
                <a:solidFill>
                  <a:schemeClr val="tx1"/>
                </a:solidFill>
                <a:latin typeface="Calibri"/>
                <a:cs typeface="Calibri"/>
              </a:rPr>
              <a:t>Here are some highlights of my experience! With photos!</a:t>
            </a:r>
          </a:p>
        </p:txBody>
      </p:sp>
      <p:sp>
        <p:nvSpPr>
          <p:cNvPr id="7" name="Rectangle 6">
            <a:extLst>
              <a:ext uri="{FF2B5EF4-FFF2-40B4-BE49-F238E27FC236}">
                <a16:creationId xmlns:a16="http://schemas.microsoft.com/office/drawing/2014/main" id="{5C65493F-0F64-7310-FC73-3F04B093D75E}"/>
              </a:ext>
            </a:extLst>
          </p:cNvPr>
          <p:cNvSpPr/>
          <p:nvPr/>
        </p:nvSpPr>
        <p:spPr>
          <a:xfrm>
            <a:off x="1488199" y="3555124"/>
            <a:ext cx="3334119" cy="30594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CE3620-FEF4-5F9D-DFF8-E49EC2BA443B}"/>
              </a:ext>
            </a:extLst>
          </p:cNvPr>
          <p:cNvSpPr txBox="1"/>
          <p:nvPr/>
        </p:nvSpPr>
        <p:spPr>
          <a:xfrm>
            <a:off x="2247221" y="4023029"/>
            <a:ext cx="2199291" cy="2123658"/>
          </a:xfrm>
          <a:prstGeom prst="rect">
            <a:avLst/>
          </a:prstGeom>
          <a:noFill/>
        </p:spPr>
        <p:txBody>
          <a:bodyPr wrap="square" rtlCol="0">
            <a:spAutoFit/>
          </a:bodyPr>
          <a:lstStyle/>
          <a:p>
            <a:r>
              <a:rPr lang="en-US" sz="4400" dirty="0"/>
              <a:t>Use Your</a:t>
            </a:r>
          </a:p>
          <a:p>
            <a:r>
              <a:rPr lang="en-US" sz="4400" dirty="0"/>
              <a:t>Photos Here!</a:t>
            </a:r>
          </a:p>
        </p:txBody>
      </p:sp>
      <p:sp>
        <p:nvSpPr>
          <p:cNvPr id="12" name="Rectangle 11">
            <a:extLst>
              <a:ext uri="{FF2B5EF4-FFF2-40B4-BE49-F238E27FC236}">
                <a16:creationId xmlns:a16="http://schemas.microsoft.com/office/drawing/2014/main" id="{9AEC7E07-3A79-31AF-F8DB-B826C10C15CF}"/>
              </a:ext>
            </a:extLst>
          </p:cNvPr>
          <p:cNvSpPr/>
          <p:nvPr/>
        </p:nvSpPr>
        <p:spPr>
          <a:xfrm>
            <a:off x="4974665" y="3555124"/>
            <a:ext cx="2958314" cy="30594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4" name="Picture 13" descr="A group of people posing for a photo&#10;&#10;Description automatically generated">
            <a:extLst>
              <a:ext uri="{FF2B5EF4-FFF2-40B4-BE49-F238E27FC236}">
                <a16:creationId xmlns:a16="http://schemas.microsoft.com/office/drawing/2014/main" id="{4EB3FE0E-EEF8-9BC4-C152-412D9B6BDF65}"/>
              </a:ext>
            </a:extLst>
          </p:cNvPr>
          <p:cNvPicPr>
            <a:picLocks noChangeAspect="1"/>
          </p:cNvPicPr>
          <p:nvPr/>
        </p:nvPicPr>
        <p:blipFill>
          <a:blip r:embed="rId3"/>
          <a:stretch>
            <a:fillRect/>
          </a:stretch>
        </p:blipFill>
        <p:spPr>
          <a:xfrm>
            <a:off x="8085326" y="1249634"/>
            <a:ext cx="4023719" cy="5364958"/>
          </a:xfrm>
          <a:prstGeom prst="rect">
            <a:avLst/>
          </a:prstGeom>
        </p:spPr>
      </p:pic>
    </p:spTree>
    <p:extLst>
      <p:ext uri="{BB962C8B-B14F-4D97-AF65-F5344CB8AC3E}">
        <p14:creationId xmlns:p14="http://schemas.microsoft.com/office/powerpoint/2010/main" val="195074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02" y="653128"/>
            <a:ext cx="9791700" cy="733538"/>
          </a:xfrm>
        </p:spPr>
        <p:txBody>
          <a:bodyPr/>
          <a:lstStyle/>
          <a:p>
            <a:r>
              <a:rPr lang="en-US" dirty="0">
                <a:latin typeface="Arial"/>
                <a:cs typeface="Arial"/>
              </a:rPr>
              <a:t>CLS [insert year] Program Experience</a:t>
            </a:r>
            <a:endParaRPr lang="en-US" b="0" dirty="0">
              <a:latin typeface="Arial"/>
              <a:cs typeface="Arial"/>
            </a:endParaRPr>
          </a:p>
          <a:p>
            <a:endParaRPr lang="en-US" dirty="0">
              <a:latin typeface="Arial"/>
              <a:cs typeface="Arial"/>
            </a:endParaRPr>
          </a:p>
          <a:p>
            <a:endParaRPr lang="en-US" dirty="0"/>
          </a:p>
        </p:txBody>
      </p:sp>
      <p:sp>
        <p:nvSpPr>
          <p:cNvPr id="15" name="Content Placeholder 2">
            <a:extLst>
              <a:ext uri="{FF2B5EF4-FFF2-40B4-BE49-F238E27FC236}">
                <a16:creationId xmlns:a16="http://schemas.microsoft.com/office/drawing/2014/main" id="{AA325282-2137-FA13-A33C-F20ECFA2A7FB}"/>
              </a:ext>
            </a:extLst>
          </p:cNvPr>
          <p:cNvSpPr>
            <a:spLocks noGrp="1"/>
          </p:cNvSpPr>
          <p:nvPr>
            <p:ph idx="1"/>
          </p:nvPr>
        </p:nvSpPr>
        <p:spPr>
          <a:xfrm>
            <a:off x="1548688" y="1640527"/>
            <a:ext cx="3850921" cy="4444484"/>
          </a:xfrm>
        </p:spPr>
        <p:txBody>
          <a:bodyPr>
            <a:normAutofit lnSpcReduction="10000"/>
          </a:bodyPr>
          <a:lstStyle/>
          <a:p>
            <a:r>
              <a:rPr lang="en-US" sz="2400" dirty="0">
                <a:solidFill>
                  <a:schemeClr val="tx1"/>
                </a:solidFill>
                <a:latin typeface="Calibri"/>
                <a:cs typeface="Calibri"/>
              </a:rPr>
              <a:t>More information about my experience on the program! Topics could include</a:t>
            </a:r>
            <a:endParaRPr lang="en-US" sz="2400">
              <a:solidFill>
                <a:schemeClr val="tx1"/>
              </a:solidFill>
              <a:latin typeface="Calibri"/>
              <a:cs typeface="Calibri"/>
            </a:endParaRPr>
          </a:p>
          <a:p>
            <a:pPr lvl="1"/>
            <a:r>
              <a:rPr lang="en-US" sz="2000" dirty="0">
                <a:solidFill>
                  <a:schemeClr val="tx1"/>
                </a:solidFill>
                <a:latin typeface="Calibri"/>
                <a:cs typeface="Calibri"/>
              </a:rPr>
              <a:t>In-class experience</a:t>
            </a:r>
            <a:endParaRPr lang="en-US" sz="2000">
              <a:solidFill>
                <a:schemeClr val="tx1"/>
              </a:solidFill>
              <a:latin typeface="Calibri"/>
              <a:cs typeface="Calibri"/>
            </a:endParaRPr>
          </a:p>
          <a:p>
            <a:pPr lvl="1"/>
            <a:r>
              <a:rPr lang="en-US" sz="2000" dirty="0">
                <a:solidFill>
                  <a:schemeClr val="tx1"/>
                </a:solidFill>
                <a:latin typeface="Calibri"/>
                <a:cs typeface="Calibri"/>
              </a:rPr>
              <a:t>Virtual program experience</a:t>
            </a:r>
            <a:endParaRPr lang="en-US" sz="2000">
              <a:solidFill>
                <a:schemeClr val="tx1"/>
              </a:solidFill>
              <a:latin typeface="Calibri"/>
              <a:cs typeface="Calibri"/>
            </a:endParaRPr>
          </a:p>
          <a:p>
            <a:pPr lvl="1"/>
            <a:r>
              <a:rPr lang="en-US" sz="2000" dirty="0">
                <a:solidFill>
                  <a:schemeClr val="tx1"/>
                </a:solidFill>
                <a:latin typeface="Calibri"/>
                <a:cs typeface="Calibri"/>
              </a:rPr>
              <a:t>Experience living in your host city</a:t>
            </a:r>
            <a:endParaRPr lang="en-US" sz="2000">
              <a:solidFill>
                <a:schemeClr val="tx1"/>
              </a:solidFill>
              <a:latin typeface="Calibri"/>
              <a:cs typeface="Calibri"/>
            </a:endParaRPr>
          </a:p>
          <a:p>
            <a:pPr lvl="1"/>
            <a:r>
              <a:rPr lang="en-US" sz="2000" dirty="0">
                <a:solidFill>
                  <a:schemeClr val="tx1"/>
                </a:solidFill>
                <a:latin typeface="Calibri"/>
                <a:cs typeface="Arial"/>
              </a:rPr>
              <a:t>Cultural activities and program excursions</a:t>
            </a:r>
            <a:endParaRPr lang="en-US" sz="2000">
              <a:solidFill>
                <a:schemeClr val="tx1"/>
              </a:solidFill>
              <a:latin typeface="Calibri"/>
              <a:cs typeface="Arial"/>
            </a:endParaRPr>
          </a:p>
          <a:p>
            <a:pPr lvl="1"/>
            <a:r>
              <a:rPr lang="en-US" sz="2000" dirty="0">
                <a:solidFill>
                  <a:schemeClr val="tx1"/>
                </a:solidFill>
                <a:latin typeface="Calibri"/>
                <a:cs typeface="Calibri"/>
              </a:rPr>
              <a:t>Your language partner</a:t>
            </a:r>
          </a:p>
        </p:txBody>
      </p:sp>
      <p:sp>
        <p:nvSpPr>
          <p:cNvPr id="17" name="Rectangle 16">
            <a:extLst>
              <a:ext uri="{FF2B5EF4-FFF2-40B4-BE49-F238E27FC236}">
                <a16:creationId xmlns:a16="http://schemas.microsoft.com/office/drawing/2014/main" id="{958F911F-0900-0CA5-17D8-68B214A37973}"/>
              </a:ext>
            </a:extLst>
          </p:cNvPr>
          <p:cNvSpPr/>
          <p:nvPr/>
        </p:nvSpPr>
        <p:spPr>
          <a:xfrm>
            <a:off x="5902308" y="4319758"/>
            <a:ext cx="2949079" cy="24905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4B279A3-3456-009D-4462-C3A4E8CC34EE}"/>
              </a:ext>
            </a:extLst>
          </p:cNvPr>
          <p:cNvSpPr/>
          <p:nvPr/>
        </p:nvSpPr>
        <p:spPr>
          <a:xfrm>
            <a:off x="9023881" y="4319758"/>
            <a:ext cx="2949079" cy="24905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084AA5-5987-BF49-B2C8-AEC984A59CD8}"/>
              </a:ext>
            </a:extLst>
          </p:cNvPr>
          <p:cNvSpPr txBox="1"/>
          <p:nvPr/>
        </p:nvSpPr>
        <p:spPr>
          <a:xfrm>
            <a:off x="7376847" y="4589043"/>
            <a:ext cx="3592014" cy="1107996"/>
          </a:xfrm>
          <a:prstGeom prst="rect">
            <a:avLst/>
          </a:prstGeom>
          <a:noFill/>
        </p:spPr>
        <p:txBody>
          <a:bodyPr wrap="square" rtlCol="0">
            <a:spAutoFit/>
          </a:bodyPr>
          <a:lstStyle/>
          <a:p>
            <a:r>
              <a:rPr lang="en-US" sz="6600" dirty="0"/>
              <a:t>Photos!</a:t>
            </a:r>
          </a:p>
        </p:txBody>
      </p:sp>
      <p:pic>
        <p:nvPicPr>
          <p:cNvPr id="23" name="Picture 22" descr="A group of people posing for a photo&#10;&#10;Description automatically generated">
            <a:extLst>
              <a:ext uri="{FF2B5EF4-FFF2-40B4-BE49-F238E27FC236}">
                <a16:creationId xmlns:a16="http://schemas.microsoft.com/office/drawing/2014/main" id="{56D85CE4-B8EF-FA30-1460-69EA43E7B64E}"/>
              </a:ext>
            </a:extLst>
          </p:cNvPr>
          <p:cNvPicPr>
            <a:picLocks noChangeAspect="1"/>
          </p:cNvPicPr>
          <p:nvPr/>
        </p:nvPicPr>
        <p:blipFill rotWithShape="1">
          <a:blip r:embed="rId3"/>
          <a:srcRect t="19024" b="13482"/>
          <a:stretch/>
        </p:blipFill>
        <p:spPr>
          <a:xfrm>
            <a:off x="5892817" y="1136823"/>
            <a:ext cx="6080143" cy="3077816"/>
          </a:xfrm>
          <a:prstGeom prst="rect">
            <a:avLst/>
          </a:prstGeom>
        </p:spPr>
      </p:pic>
    </p:spTree>
    <p:extLst>
      <p:ext uri="{BB962C8B-B14F-4D97-AF65-F5344CB8AC3E}">
        <p14:creationId xmlns:p14="http://schemas.microsoft.com/office/powerpoint/2010/main" val="324737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9" y="134000"/>
            <a:ext cx="9791700" cy="733538"/>
          </a:xfrm>
        </p:spPr>
        <p:txBody>
          <a:bodyPr/>
          <a:lstStyle/>
          <a:p>
            <a:r>
              <a:rPr lang="en-US"/>
              <a:t>What is the CLS Program?</a:t>
            </a:r>
          </a:p>
        </p:txBody>
      </p:sp>
      <p:sp>
        <p:nvSpPr>
          <p:cNvPr id="3" name="Content Placeholder 2"/>
          <p:cNvSpPr>
            <a:spLocks noGrp="1"/>
          </p:cNvSpPr>
          <p:nvPr>
            <p:ph idx="1"/>
          </p:nvPr>
        </p:nvSpPr>
        <p:spPr>
          <a:xfrm>
            <a:off x="1370662" y="1514241"/>
            <a:ext cx="4115738" cy="4987021"/>
          </a:xfrm>
        </p:spPr>
        <p:txBody>
          <a:bodyPr>
            <a:normAutofit/>
          </a:bodyPr>
          <a:lstStyle/>
          <a:p>
            <a:r>
              <a:rPr lang="en-US" b="1" dirty="0">
                <a:solidFill>
                  <a:srgbClr val="007681"/>
                </a:solidFill>
                <a:latin typeface="Calibri"/>
                <a:ea typeface="Calibri"/>
                <a:cs typeface="Calibri"/>
              </a:rPr>
              <a:t>Immersive summer opportunity</a:t>
            </a:r>
            <a:r>
              <a:rPr lang="en-US" dirty="0">
                <a:latin typeface="Calibri"/>
                <a:ea typeface="Calibri"/>
                <a:cs typeface="Calibri"/>
              </a:rPr>
              <a:t> </a:t>
            </a:r>
            <a:r>
              <a:rPr lang="en-US" dirty="0">
                <a:solidFill>
                  <a:schemeClr val="tx1"/>
                </a:solidFill>
                <a:latin typeface="Calibri"/>
                <a:ea typeface="Calibri"/>
                <a:cs typeface="Calibri"/>
              </a:rPr>
              <a:t>to study languages and cultures essential to America’s engagement with the world</a:t>
            </a:r>
            <a:endParaRPr lang="en-US" dirty="0">
              <a:solidFill>
                <a:schemeClr val="tx1"/>
              </a:solidFill>
            </a:endParaRPr>
          </a:p>
          <a:p>
            <a:r>
              <a:rPr lang="en-US" b="1" dirty="0">
                <a:solidFill>
                  <a:schemeClr val="accent1"/>
                </a:solidFill>
                <a:latin typeface="Calibri"/>
                <a:ea typeface="Calibri"/>
                <a:cs typeface="Calibri"/>
              </a:rPr>
              <a:t>Funded</a:t>
            </a:r>
            <a:r>
              <a:rPr lang="en-US" dirty="0">
                <a:latin typeface="Calibri"/>
                <a:ea typeface="Calibri"/>
                <a:cs typeface="Calibri"/>
              </a:rPr>
              <a:t> </a:t>
            </a:r>
            <a:r>
              <a:rPr lang="en-US" dirty="0">
                <a:solidFill>
                  <a:schemeClr val="tx1"/>
                </a:solidFill>
                <a:latin typeface="Calibri"/>
                <a:ea typeface="Calibri"/>
                <a:cs typeface="Calibri"/>
              </a:rPr>
              <a:t>by the U.S. Government</a:t>
            </a:r>
            <a:endParaRPr lang="en-US" dirty="0">
              <a:solidFill>
                <a:schemeClr val="tx1"/>
              </a:solidFill>
            </a:endParaRPr>
          </a:p>
          <a:p>
            <a:r>
              <a:rPr lang="en-US" dirty="0">
                <a:solidFill>
                  <a:schemeClr val="tx1"/>
                </a:solidFill>
                <a:latin typeface="Calibri"/>
                <a:ea typeface="Calibri"/>
                <a:cs typeface="Calibri"/>
              </a:rPr>
              <a:t>Apply</a:t>
            </a:r>
            <a:r>
              <a:rPr lang="en-US" sz="2200" dirty="0">
                <a:solidFill>
                  <a:schemeClr val="tx1"/>
                </a:solidFill>
                <a:latin typeface="Calibri"/>
                <a:ea typeface="Calibri"/>
                <a:cs typeface="Calibri"/>
              </a:rPr>
              <a:t> for a language program either </a:t>
            </a:r>
            <a:r>
              <a:rPr lang="en-US" sz="2200" b="1" dirty="0">
                <a:solidFill>
                  <a:srgbClr val="007681"/>
                </a:solidFill>
                <a:latin typeface="Calibri"/>
                <a:ea typeface="Calibri"/>
                <a:cs typeface="Calibri"/>
              </a:rPr>
              <a:t>overseas</a:t>
            </a:r>
            <a:r>
              <a:rPr lang="en-US" sz="2200" dirty="0">
                <a:latin typeface="Calibri"/>
                <a:ea typeface="Calibri"/>
                <a:cs typeface="Calibri"/>
              </a:rPr>
              <a:t> </a:t>
            </a:r>
            <a:r>
              <a:rPr lang="en-US" sz="2200" dirty="0">
                <a:solidFill>
                  <a:schemeClr val="tx1"/>
                </a:solidFill>
                <a:latin typeface="Calibri"/>
                <a:ea typeface="Calibri"/>
                <a:cs typeface="Calibri"/>
              </a:rPr>
              <a:t>or offered</a:t>
            </a:r>
            <a:r>
              <a:rPr lang="en-US" sz="2200" dirty="0">
                <a:latin typeface="Calibri"/>
                <a:ea typeface="Calibri"/>
                <a:cs typeface="Calibri"/>
              </a:rPr>
              <a:t> </a:t>
            </a:r>
            <a:r>
              <a:rPr lang="en-US" sz="2200" b="1" dirty="0">
                <a:solidFill>
                  <a:srgbClr val="007681"/>
                </a:solidFill>
                <a:latin typeface="Calibri"/>
                <a:ea typeface="Calibri"/>
                <a:cs typeface="Calibri"/>
              </a:rPr>
              <a:t>virtually through CLS Spark</a:t>
            </a:r>
            <a:endParaRPr lang="en-US" sz="2200" dirty="0">
              <a:latin typeface="Calibri"/>
              <a:ea typeface="Calibri"/>
              <a:cs typeface="Calibri"/>
            </a:endParaRPr>
          </a:p>
        </p:txBody>
      </p:sp>
      <p:pic>
        <p:nvPicPr>
          <p:cNvPr id="10" name="Picture 9">
            <a:extLst>
              <a:ext uri="{FF2B5EF4-FFF2-40B4-BE49-F238E27FC236}">
                <a16:creationId xmlns:a16="http://schemas.microsoft.com/office/drawing/2014/main" id="{44D2A32A-596A-46F6-B671-CFD090BB62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0051" y="1010122"/>
            <a:ext cx="6429950" cy="5976408"/>
          </a:xfrm>
          <a:prstGeom prst="rect">
            <a:avLst/>
          </a:prstGeom>
        </p:spPr>
      </p:pic>
    </p:spTree>
    <p:extLst>
      <p:ext uri="{BB962C8B-B14F-4D97-AF65-F5344CB8AC3E}">
        <p14:creationId xmlns:p14="http://schemas.microsoft.com/office/powerpoint/2010/main" val="284898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a Critical Language?</a:t>
            </a:r>
          </a:p>
        </p:txBody>
      </p:sp>
      <p:sp>
        <p:nvSpPr>
          <p:cNvPr id="3" name="Content Placeholder 2"/>
          <p:cNvSpPr>
            <a:spLocks noGrp="1"/>
          </p:cNvSpPr>
          <p:nvPr>
            <p:ph idx="1"/>
          </p:nvPr>
        </p:nvSpPr>
        <p:spPr>
          <a:xfrm>
            <a:off x="6324600" y="1888088"/>
            <a:ext cx="5215636" cy="4096807"/>
          </a:xfrm>
        </p:spPr>
        <p:txBody>
          <a:bodyPr/>
          <a:lstStyle/>
          <a:p>
            <a:r>
              <a:rPr lang="en-US" dirty="0">
                <a:solidFill>
                  <a:schemeClr val="tx1"/>
                </a:solidFill>
                <a:latin typeface="Calibri"/>
                <a:cs typeface="Calibri"/>
              </a:rPr>
              <a:t>Less-commonly taught and studied on U.S. campuses</a:t>
            </a:r>
            <a:endParaRPr lang="en-US" dirty="0">
              <a:solidFill>
                <a:schemeClr val="tx1"/>
              </a:solidFill>
            </a:endParaRPr>
          </a:p>
          <a:p>
            <a:r>
              <a:rPr lang="en-US" dirty="0">
                <a:solidFill>
                  <a:schemeClr val="tx1"/>
                </a:solidFill>
                <a:latin typeface="Calibri"/>
                <a:cs typeface="Calibri"/>
              </a:rPr>
              <a:t>For U.S. students in </a:t>
            </a:r>
            <a:r>
              <a:rPr lang="en-US" b="1" dirty="0">
                <a:solidFill>
                  <a:schemeClr val="accent1"/>
                </a:solidFill>
                <a:latin typeface="Calibri"/>
                <a:cs typeface="Calibri"/>
              </a:rPr>
              <a:t>all fields</a:t>
            </a:r>
            <a:r>
              <a:rPr lang="en-US" b="1" dirty="0">
                <a:solidFill>
                  <a:schemeClr val="tx1"/>
                </a:solidFill>
                <a:latin typeface="Calibri"/>
                <a:cs typeface="Calibri"/>
              </a:rPr>
              <a:t> </a:t>
            </a:r>
            <a:r>
              <a:rPr lang="en-US" dirty="0">
                <a:solidFill>
                  <a:schemeClr val="tx1"/>
                </a:solidFill>
                <a:latin typeface="Calibri"/>
                <a:cs typeface="Calibri"/>
              </a:rPr>
              <a:t>to study critical languages</a:t>
            </a:r>
          </a:p>
          <a:p>
            <a:pPr>
              <a:lnSpc>
                <a:spcPct val="100000"/>
              </a:lnSpc>
            </a:pPr>
            <a:r>
              <a:rPr lang="en-US" dirty="0">
                <a:solidFill>
                  <a:schemeClr val="tx1"/>
                </a:solidFill>
                <a:latin typeface="Calibri"/>
                <a:cs typeface="Calibri"/>
              </a:rPr>
              <a:t>Critical to our engagement with the world, and to U.S.</a:t>
            </a:r>
            <a:r>
              <a:rPr lang="en-US" dirty="0">
                <a:latin typeface="Calibri"/>
                <a:cs typeface="Calibri"/>
              </a:rPr>
              <a:t> </a:t>
            </a:r>
            <a:r>
              <a:rPr lang="en-US" b="1" dirty="0">
                <a:solidFill>
                  <a:schemeClr val="accent1"/>
                </a:solidFill>
                <a:latin typeface="Calibri"/>
                <a:cs typeface="Calibri"/>
              </a:rPr>
              <a:t>national security</a:t>
            </a:r>
            <a:r>
              <a:rPr lang="en-US" b="1" dirty="0">
                <a:latin typeface="Calibri"/>
                <a:cs typeface="Calibri"/>
              </a:rPr>
              <a:t> </a:t>
            </a:r>
            <a:r>
              <a:rPr lang="en-US" dirty="0">
                <a:solidFill>
                  <a:schemeClr val="tx1"/>
                </a:solidFill>
                <a:latin typeface="Calibri"/>
                <a:cs typeface="Calibri"/>
              </a:rPr>
              <a:t>and</a:t>
            </a:r>
            <a:r>
              <a:rPr lang="en-US" dirty="0">
                <a:latin typeface="Calibri"/>
                <a:cs typeface="Calibri"/>
              </a:rPr>
              <a:t> </a:t>
            </a:r>
            <a:r>
              <a:rPr lang="en-US" b="1" dirty="0">
                <a:solidFill>
                  <a:schemeClr val="accent1"/>
                </a:solidFill>
                <a:latin typeface="Calibri"/>
                <a:cs typeface="Calibri"/>
              </a:rPr>
              <a:t>economic prosperity</a:t>
            </a:r>
          </a:p>
          <a:p>
            <a:pPr>
              <a:lnSpc>
                <a:spcPct val="100000"/>
              </a:lnSpc>
            </a:pPr>
            <a:r>
              <a:rPr lang="en-US" dirty="0">
                <a:solidFill>
                  <a:schemeClr val="tx1"/>
                </a:solidFill>
                <a:latin typeface="Calibri"/>
                <a:cs typeface="Calibri"/>
              </a:rPr>
              <a:t>Prepares U.S. students to compete in a</a:t>
            </a:r>
            <a:r>
              <a:rPr lang="en-US" dirty="0">
                <a:latin typeface="Calibri"/>
                <a:cs typeface="Calibri"/>
              </a:rPr>
              <a:t> </a:t>
            </a:r>
            <a:r>
              <a:rPr lang="en-US" b="1" dirty="0">
                <a:solidFill>
                  <a:schemeClr val="accent1"/>
                </a:solidFill>
                <a:latin typeface="Calibri"/>
                <a:cs typeface="Calibri"/>
              </a:rPr>
              <a:t>globalized workforce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6832" y="1010220"/>
            <a:ext cx="4542010" cy="5843116"/>
          </a:xfrm>
          <a:prstGeom prst="rect">
            <a:avLst/>
          </a:prstGeom>
        </p:spPr>
      </p:pic>
    </p:spTree>
    <p:extLst>
      <p:ext uri="{BB962C8B-B14F-4D97-AF65-F5344CB8AC3E}">
        <p14:creationId xmlns:p14="http://schemas.microsoft.com/office/powerpoint/2010/main" val="146679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5972206-C029-55CA-1394-FC075CEA0183}"/>
              </a:ext>
            </a:extLst>
          </p:cNvPr>
          <p:cNvSpPr>
            <a:spLocks noGrp="1"/>
          </p:cNvSpPr>
          <p:nvPr>
            <p:ph type="title"/>
          </p:nvPr>
        </p:nvSpPr>
        <p:spPr>
          <a:xfrm>
            <a:off x="252919" y="1123837"/>
            <a:ext cx="2947482" cy="1038177"/>
          </a:xfrm>
        </p:spPr>
        <p:txBody>
          <a:bodyPr anchor="b">
            <a:normAutofit/>
          </a:bodyPr>
          <a:lstStyle/>
          <a:p>
            <a:r>
              <a:rPr lang="en-US" sz="2400">
                <a:latin typeface="Arial"/>
                <a:cs typeface="Arial"/>
              </a:rPr>
              <a:t>Languages Offered</a:t>
            </a:r>
            <a:endParaRPr lang="en-US" sz="2400"/>
          </a:p>
        </p:txBody>
      </p:sp>
      <p:sp>
        <p:nvSpPr>
          <p:cNvPr id="14" name="Rectangle 13">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Table 5">
            <a:extLst>
              <a:ext uri="{FF2B5EF4-FFF2-40B4-BE49-F238E27FC236}">
                <a16:creationId xmlns:a16="http://schemas.microsoft.com/office/drawing/2014/main" id="{146C0661-C185-F446-B10A-73A7277C1857}"/>
              </a:ext>
            </a:extLst>
          </p:cNvPr>
          <p:cNvGraphicFramePr>
            <a:graphicFrameLocks noGrp="1"/>
          </p:cNvGraphicFramePr>
          <p:nvPr>
            <p:extLst>
              <p:ext uri="{D42A27DB-BD31-4B8C-83A1-F6EECF244321}">
                <p14:modId xmlns:p14="http://schemas.microsoft.com/office/powerpoint/2010/main" val="3653787714"/>
              </p:ext>
            </p:extLst>
          </p:nvPr>
        </p:nvGraphicFramePr>
        <p:xfrm>
          <a:off x="4059935" y="970441"/>
          <a:ext cx="7491364" cy="4900155"/>
        </p:xfrm>
        <a:graphic>
          <a:graphicData uri="http://schemas.openxmlformats.org/drawingml/2006/table">
            <a:tbl>
              <a:tblPr firstRow="1" bandRow="1">
                <a:tableStyleId>{5C22544A-7EE6-4342-B048-85BDC9FD1C3A}</a:tableStyleId>
              </a:tblPr>
              <a:tblGrid>
                <a:gridCol w="3745682">
                  <a:extLst>
                    <a:ext uri="{9D8B030D-6E8A-4147-A177-3AD203B41FA5}">
                      <a16:colId xmlns:a16="http://schemas.microsoft.com/office/drawing/2014/main" val="1337469438"/>
                    </a:ext>
                  </a:extLst>
                </a:gridCol>
                <a:gridCol w="3745682">
                  <a:extLst>
                    <a:ext uri="{9D8B030D-6E8A-4147-A177-3AD203B41FA5}">
                      <a16:colId xmlns:a16="http://schemas.microsoft.com/office/drawing/2014/main" val="1501104775"/>
                    </a:ext>
                  </a:extLst>
                </a:gridCol>
              </a:tblGrid>
              <a:tr h="582721">
                <a:tc gridSpan="2">
                  <a:txBody>
                    <a:bodyPr/>
                    <a:lstStyle/>
                    <a:p>
                      <a:r>
                        <a:rPr lang="en-US" sz="2600"/>
                        <a:t>The CLS Program Overseas Institutes</a:t>
                      </a:r>
                    </a:p>
                  </a:txBody>
                  <a:tcPr marL="132437" marR="132437" marT="66218" marB="66218"/>
                </a:tc>
                <a:tc hMerge="1">
                  <a:txBody>
                    <a:bodyPr/>
                    <a:lstStyle/>
                    <a:p>
                      <a:endParaRPr lang="en-US"/>
                    </a:p>
                  </a:txBody>
                  <a:tcPr/>
                </a:tc>
                <a:extLst>
                  <a:ext uri="{0D108BD9-81ED-4DB2-BD59-A6C34878D82A}">
                    <a16:rowId xmlns:a16="http://schemas.microsoft.com/office/drawing/2014/main" val="3741323740"/>
                  </a:ext>
                </a:extLst>
              </a:tr>
              <a:tr h="582721">
                <a:tc>
                  <a:txBody>
                    <a:bodyPr/>
                    <a:lstStyle/>
                    <a:p>
                      <a:r>
                        <a:rPr lang="en-US" sz="2600" b="1"/>
                        <a:t>Experience Level</a:t>
                      </a:r>
                    </a:p>
                  </a:txBody>
                  <a:tcPr marL="132437" marR="132437" marT="66218" marB="66218"/>
                </a:tc>
                <a:tc>
                  <a:txBody>
                    <a:bodyPr/>
                    <a:lstStyle/>
                    <a:p>
                      <a:r>
                        <a:rPr lang="en-US" sz="2600" b="1"/>
                        <a:t>Languages</a:t>
                      </a:r>
                    </a:p>
                  </a:txBody>
                  <a:tcPr marL="132437" marR="132437" marT="66218" marB="66218"/>
                </a:tc>
                <a:extLst>
                  <a:ext uri="{0D108BD9-81ED-4DB2-BD59-A6C34878D82A}">
                    <a16:rowId xmlns:a16="http://schemas.microsoft.com/office/drawing/2014/main" val="2955225504"/>
                  </a:ext>
                </a:extLst>
              </a:tr>
              <a:tr h="1774651">
                <a:tc>
                  <a:txBody>
                    <a:bodyPr/>
                    <a:lstStyle/>
                    <a:p>
                      <a:r>
                        <a:rPr lang="en-US" sz="2600"/>
                        <a:t>Open to students at all language levels, including beginners</a:t>
                      </a:r>
                    </a:p>
                  </a:txBody>
                  <a:tcPr marL="132437" marR="132437" marT="66218" marB="66218"/>
                </a:tc>
                <a:tc>
                  <a:txBody>
                    <a:bodyPr/>
                    <a:lstStyle/>
                    <a:p>
                      <a:r>
                        <a:rPr lang="en-US" sz="2600"/>
                        <a:t>Azerbaijani, Hindi, Indonesian, Persian, Portuguese, Swahili, Turkish and Urdu.</a:t>
                      </a:r>
                    </a:p>
                  </a:txBody>
                  <a:tcPr marL="132437" marR="132437" marT="66218" marB="66218"/>
                </a:tc>
                <a:extLst>
                  <a:ext uri="{0D108BD9-81ED-4DB2-BD59-A6C34878D82A}">
                    <a16:rowId xmlns:a16="http://schemas.microsoft.com/office/drawing/2014/main" val="4292757819"/>
                  </a:ext>
                </a:extLst>
              </a:tr>
              <a:tr h="980031">
                <a:tc>
                  <a:txBody>
                    <a:bodyPr/>
                    <a:lstStyle/>
                    <a:p>
                      <a:r>
                        <a:rPr lang="en-US" sz="2600"/>
                        <a:t>One year of prior study required</a:t>
                      </a:r>
                    </a:p>
                  </a:txBody>
                  <a:tcPr marL="132437" marR="132437" marT="66218" marB="66218"/>
                </a:tc>
                <a:tc>
                  <a:txBody>
                    <a:bodyPr/>
                    <a:lstStyle/>
                    <a:p>
                      <a:r>
                        <a:rPr lang="en-US" sz="2600"/>
                        <a:t>Arabic, Chinese, Korean and Russian</a:t>
                      </a:r>
                    </a:p>
                  </a:txBody>
                  <a:tcPr marL="132437" marR="132437" marT="66218" marB="66218"/>
                </a:tc>
                <a:extLst>
                  <a:ext uri="{0D108BD9-81ED-4DB2-BD59-A6C34878D82A}">
                    <a16:rowId xmlns:a16="http://schemas.microsoft.com/office/drawing/2014/main" val="2240756890"/>
                  </a:ext>
                </a:extLst>
              </a:tr>
              <a:tr h="980031">
                <a:tc>
                  <a:txBody>
                    <a:bodyPr/>
                    <a:lstStyle/>
                    <a:p>
                      <a:r>
                        <a:rPr lang="en-US" sz="2600"/>
                        <a:t>Two years of prior study required</a:t>
                      </a:r>
                    </a:p>
                  </a:txBody>
                  <a:tcPr marL="132437" marR="132437" marT="66218" marB="66218"/>
                </a:tc>
                <a:tc>
                  <a:txBody>
                    <a:bodyPr/>
                    <a:lstStyle/>
                    <a:p>
                      <a:r>
                        <a:rPr lang="en-US" sz="2600"/>
                        <a:t>Japanese</a:t>
                      </a:r>
                    </a:p>
                  </a:txBody>
                  <a:tcPr marL="132437" marR="132437" marT="66218" marB="66218"/>
                </a:tc>
                <a:extLst>
                  <a:ext uri="{0D108BD9-81ED-4DB2-BD59-A6C34878D82A}">
                    <a16:rowId xmlns:a16="http://schemas.microsoft.com/office/drawing/2014/main" val="2998981844"/>
                  </a:ext>
                </a:extLst>
              </a:tr>
            </a:tbl>
          </a:graphicData>
        </a:graphic>
      </p:graphicFrame>
    </p:spTree>
    <p:extLst>
      <p:ext uri="{BB962C8B-B14F-4D97-AF65-F5344CB8AC3E}">
        <p14:creationId xmlns:p14="http://schemas.microsoft.com/office/powerpoint/2010/main" val="218903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CLS Program Structure</a:t>
            </a:r>
          </a:p>
        </p:txBody>
      </p:sp>
      <p:sp>
        <p:nvSpPr>
          <p:cNvPr id="3" name="Content Placeholder 2"/>
          <p:cNvSpPr>
            <a:spLocks noGrp="1"/>
          </p:cNvSpPr>
          <p:nvPr>
            <p:ph idx="1"/>
          </p:nvPr>
        </p:nvSpPr>
        <p:spPr>
          <a:xfrm>
            <a:off x="1331976" y="1410084"/>
            <a:ext cx="4764024" cy="5044831"/>
          </a:xfrm>
        </p:spPr>
        <p:txBody>
          <a:bodyPr>
            <a:normAutofit fontScale="92500" lnSpcReduction="20000"/>
          </a:bodyPr>
          <a:lstStyle/>
          <a:p>
            <a:pPr>
              <a:buClr>
                <a:srgbClr val="1D252D"/>
              </a:buClr>
              <a:buSzPts val="2400"/>
            </a:pPr>
            <a:r>
              <a:rPr lang="en-US" dirty="0">
                <a:solidFill>
                  <a:schemeClr val="tx1"/>
                </a:solidFill>
                <a:latin typeface="Calibri"/>
                <a:ea typeface="Calibri"/>
                <a:cs typeface="Calibri"/>
                <a:sym typeface="Calibri"/>
              </a:rPr>
              <a:t>Students participate as a </a:t>
            </a:r>
            <a:r>
              <a:rPr lang="en-US" b="1" dirty="0">
                <a:solidFill>
                  <a:srgbClr val="007681"/>
                </a:solidFill>
                <a:latin typeface="Calibri"/>
                <a:ea typeface="Calibri"/>
                <a:cs typeface="Calibri"/>
                <a:sym typeface="Calibri"/>
              </a:rPr>
              <a:t>cohort </a:t>
            </a:r>
            <a:r>
              <a:rPr lang="en-US" dirty="0">
                <a:solidFill>
                  <a:schemeClr val="tx1"/>
                </a:solidFill>
                <a:latin typeface="Calibri"/>
                <a:ea typeface="Calibri"/>
                <a:cs typeface="Calibri"/>
                <a:sym typeface="Calibri"/>
              </a:rPr>
              <a:t>and share the same weekly schedule</a:t>
            </a:r>
            <a:endParaRPr lang="en-US" dirty="0">
              <a:solidFill>
                <a:schemeClr val="tx1"/>
              </a:solidFill>
              <a:ea typeface="Calibri"/>
              <a:cs typeface="Calibri"/>
            </a:endParaRPr>
          </a:p>
          <a:p>
            <a:pPr lvl="1">
              <a:buClr>
                <a:srgbClr val="1D252D"/>
              </a:buClr>
              <a:buSzPts val="2400"/>
            </a:pPr>
            <a:r>
              <a:rPr lang="en-US" sz="2200" dirty="0">
                <a:solidFill>
                  <a:schemeClr val="tx1"/>
                </a:solidFill>
                <a:latin typeface="Calibri"/>
                <a:ea typeface="Calibri"/>
                <a:cs typeface="Calibri"/>
                <a:sym typeface="Calibri"/>
              </a:rPr>
              <a:t>15 hours of class per week</a:t>
            </a:r>
            <a:endParaRPr lang="en-US" sz="2200" dirty="0">
              <a:solidFill>
                <a:schemeClr val="tx1"/>
              </a:solidFill>
              <a:latin typeface="Calibri"/>
            </a:endParaRPr>
          </a:p>
          <a:p>
            <a:pPr lvl="1">
              <a:buClr>
                <a:srgbClr val="1D252D"/>
              </a:buClr>
              <a:buSzPts val="2400"/>
            </a:pPr>
            <a:r>
              <a:rPr lang="en-US" sz="2200" b="1" dirty="0">
                <a:solidFill>
                  <a:schemeClr val="accent1"/>
                </a:solidFill>
                <a:latin typeface="Calibri"/>
                <a:ea typeface="Calibri"/>
                <a:cs typeface="Calibri"/>
                <a:sym typeface="Calibri"/>
              </a:rPr>
              <a:t>Language agreement</a:t>
            </a:r>
            <a:endParaRPr lang="en-US" sz="2200" b="1" dirty="0">
              <a:solidFill>
                <a:schemeClr val="accent1"/>
              </a:solidFill>
              <a:latin typeface="Calibri"/>
              <a:ea typeface="Calibri"/>
              <a:cs typeface="Calibri"/>
            </a:endParaRPr>
          </a:p>
          <a:p>
            <a:pPr lvl="1">
              <a:buClr>
                <a:srgbClr val="1D252D"/>
              </a:buClr>
              <a:buSzPts val="2400"/>
            </a:pPr>
            <a:r>
              <a:rPr lang="en-US" sz="2200" dirty="0">
                <a:solidFill>
                  <a:schemeClr val="tx1"/>
                </a:solidFill>
                <a:latin typeface="Calibri"/>
                <a:ea typeface="Calibri"/>
                <a:cs typeface="Calibri"/>
                <a:sym typeface="Calibri"/>
              </a:rPr>
              <a:t>All students have a</a:t>
            </a:r>
            <a:r>
              <a:rPr lang="en-US" sz="2200" dirty="0">
                <a:latin typeface="Calibri"/>
                <a:ea typeface="Calibri"/>
                <a:cs typeface="Calibri"/>
                <a:sym typeface="Calibri"/>
              </a:rPr>
              <a:t> </a:t>
            </a:r>
            <a:r>
              <a:rPr lang="en-US" sz="2200" b="1" dirty="0">
                <a:solidFill>
                  <a:schemeClr val="accent1"/>
                </a:solidFill>
                <a:latin typeface="Calibri"/>
                <a:ea typeface="Calibri"/>
                <a:cs typeface="Calibri"/>
                <a:sym typeface="Calibri"/>
              </a:rPr>
              <a:t>language partner</a:t>
            </a:r>
            <a:endParaRPr lang="en-US" sz="2200" b="1" dirty="0">
              <a:solidFill>
                <a:schemeClr val="accent1"/>
              </a:solidFill>
              <a:latin typeface="Calibri"/>
            </a:endParaRPr>
          </a:p>
          <a:p>
            <a:pPr lvl="1">
              <a:buClr>
                <a:srgbClr val="1D252D"/>
              </a:buClr>
              <a:buSzPts val="2400"/>
            </a:pPr>
            <a:r>
              <a:rPr lang="en-US" sz="2200" dirty="0">
                <a:solidFill>
                  <a:schemeClr val="tx1"/>
                </a:solidFill>
                <a:latin typeface="Calibri"/>
                <a:ea typeface="Calibri"/>
                <a:cs typeface="Calibri"/>
                <a:sym typeface="Calibri"/>
              </a:rPr>
              <a:t>Cultural classes and activities</a:t>
            </a:r>
            <a:endParaRPr lang="en-US" sz="2200" dirty="0">
              <a:solidFill>
                <a:schemeClr val="tx1"/>
              </a:solidFill>
              <a:latin typeface="Calibri"/>
            </a:endParaRPr>
          </a:p>
          <a:p>
            <a:pPr>
              <a:lnSpc>
                <a:spcPct val="100000"/>
              </a:lnSpc>
              <a:buClr>
                <a:srgbClr val="1D252D"/>
              </a:buClr>
              <a:buSzPts val="2400"/>
            </a:pPr>
            <a:r>
              <a:rPr lang="en-US" b="1" dirty="0">
                <a:solidFill>
                  <a:schemeClr val="accent1"/>
                </a:solidFill>
                <a:latin typeface="Calibri"/>
                <a:ea typeface="Calibri"/>
                <a:cs typeface="Calibri"/>
                <a:sym typeface="Calibri"/>
              </a:rPr>
              <a:t>Excursions</a:t>
            </a:r>
            <a:r>
              <a:rPr lang="en-US" dirty="0">
                <a:latin typeface="Calibri"/>
                <a:ea typeface="Calibri"/>
                <a:cs typeface="Calibri"/>
                <a:sym typeface="Calibri"/>
              </a:rPr>
              <a:t> </a:t>
            </a:r>
            <a:r>
              <a:rPr lang="en-US" dirty="0">
                <a:solidFill>
                  <a:schemeClr val="tx1"/>
                </a:solidFill>
                <a:latin typeface="Calibri"/>
                <a:ea typeface="Calibri"/>
                <a:cs typeface="Calibri"/>
                <a:sym typeface="Calibri"/>
              </a:rPr>
              <a:t>to explore the cultural heritage of the host country</a:t>
            </a:r>
            <a:endParaRPr lang="en-US" b="1" dirty="0">
              <a:solidFill>
                <a:schemeClr val="tx1"/>
              </a:solidFill>
              <a:latin typeface="Calibri"/>
            </a:endParaRPr>
          </a:p>
          <a:p>
            <a:pPr>
              <a:buClr>
                <a:srgbClr val="1D252D"/>
              </a:buClr>
              <a:buSzPts val="2400"/>
            </a:pPr>
            <a:r>
              <a:rPr lang="en-US" dirty="0">
                <a:solidFill>
                  <a:schemeClr val="tx1"/>
                </a:solidFill>
                <a:latin typeface="Calibri"/>
                <a:ea typeface="Calibri"/>
                <a:cs typeface="Calibri"/>
                <a:sym typeface="Calibri"/>
              </a:rPr>
              <a:t>Students live with</a:t>
            </a:r>
            <a:r>
              <a:rPr lang="en-US" dirty="0">
                <a:solidFill>
                  <a:schemeClr val="accent1"/>
                </a:solidFill>
                <a:latin typeface="Calibri"/>
                <a:ea typeface="Calibri"/>
                <a:cs typeface="Calibri"/>
                <a:sym typeface="Calibri"/>
              </a:rPr>
              <a:t> </a:t>
            </a:r>
            <a:r>
              <a:rPr lang="en-US" b="1" dirty="0">
                <a:solidFill>
                  <a:schemeClr val="accent1"/>
                </a:solidFill>
                <a:latin typeface="Calibri"/>
                <a:ea typeface="Calibri"/>
                <a:cs typeface="Calibri"/>
                <a:sym typeface="Calibri"/>
              </a:rPr>
              <a:t>host families</a:t>
            </a:r>
            <a:r>
              <a:rPr lang="en-US" dirty="0">
                <a:solidFill>
                  <a:schemeClr val="accent1"/>
                </a:solidFill>
                <a:latin typeface="Calibri"/>
                <a:ea typeface="Calibri"/>
                <a:cs typeface="Calibri"/>
                <a:sym typeface="Calibri"/>
              </a:rPr>
              <a:t>, </a:t>
            </a:r>
            <a:r>
              <a:rPr lang="en-US" dirty="0">
                <a:solidFill>
                  <a:schemeClr val="tx1"/>
                </a:solidFill>
                <a:latin typeface="Calibri"/>
                <a:ea typeface="Calibri"/>
                <a:cs typeface="Calibri"/>
                <a:sym typeface="Calibri"/>
              </a:rPr>
              <a:t>where possible</a:t>
            </a:r>
            <a:endParaRPr lang="en-US" dirty="0">
              <a:solidFill>
                <a:schemeClr val="tx1"/>
              </a:solidFill>
              <a:latin typeface="Calibri"/>
            </a:endParaRPr>
          </a:p>
          <a:p>
            <a:pPr>
              <a:lnSpc>
                <a:spcPct val="100000"/>
              </a:lnSpc>
              <a:buClr>
                <a:srgbClr val="1D252D"/>
              </a:buClr>
              <a:buSzPts val="2400"/>
            </a:pPr>
            <a:r>
              <a:rPr lang="en-US" dirty="0">
                <a:solidFill>
                  <a:schemeClr val="tx1"/>
                </a:solidFill>
                <a:latin typeface="Calibri"/>
                <a:cs typeface="Calibri"/>
                <a:sym typeface="Calibri"/>
              </a:rPr>
              <a:t>CLS is not a research, independent study, or internship program</a:t>
            </a:r>
            <a:endParaRPr lang="en-US" dirty="0">
              <a:solidFill>
                <a:schemeClr val="tx1"/>
              </a:solidFill>
              <a:latin typeface="Calibri"/>
              <a:cs typeface="Calibri"/>
            </a:endParaRPr>
          </a:p>
        </p:txBody>
      </p:sp>
      <p:pic>
        <p:nvPicPr>
          <p:cNvPr id="4" name="Picture 3" descr="A group of people posing for the camera&#10;&#10;Description automatically generated">
            <a:extLst>
              <a:ext uri="{FF2B5EF4-FFF2-40B4-BE49-F238E27FC236}">
                <a16:creationId xmlns:a16="http://schemas.microsoft.com/office/drawing/2014/main" id="{764D832A-70B4-4B03-B003-DD7799832F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7970" y="1007000"/>
            <a:ext cx="5380894" cy="5851000"/>
          </a:xfrm>
          <a:prstGeom prst="rect">
            <a:avLst/>
          </a:prstGeom>
        </p:spPr>
      </p:pic>
    </p:spTree>
    <p:extLst>
      <p:ext uri="{BB962C8B-B14F-4D97-AF65-F5344CB8AC3E}">
        <p14:creationId xmlns:p14="http://schemas.microsoft.com/office/powerpoint/2010/main" val="52036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Eligibility</a:t>
            </a:r>
            <a:endParaRPr lang="en-US">
              <a:solidFill>
                <a:schemeClr val="accent5">
                  <a:lumMod val="75000"/>
                </a:schemeClr>
              </a:solidFill>
            </a:endParaRPr>
          </a:p>
        </p:txBody>
      </p:sp>
      <p:sp>
        <p:nvSpPr>
          <p:cNvPr id="3" name="Content Placeholder 2"/>
          <p:cNvSpPr>
            <a:spLocks noGrp="1"/>
          </p:cNvSpPr>
          <p:nvPr>
            <p:ph idx="1"/>
          </p:nvPr>
        </p:nvSpPr>
        <p:spPr>
          <a:xfrm>
            <a:off x="5854866" y="1300374"/>
            <a:ext cx="5216408" cy="4996367"/>
          </a:xfrm>
        </p:spPr>
        <p:txBody>
          <a:bodyPr>
            <a:normAutofit/>
          </a:bodyPr>
          <a:lstStyle/>
          <a:p>
            <a:pPr marL="227965" lvl="0" indent="-227965">
              <a:lnSpc>
                <a:spcPct val="110000"/>
              </a:lnSpc>
              <a:spcBef>
                <a:spcPts val="0"/>
              </a:spcBef>
              <a:buClr>
                <a:srgbClr val="1D252D"/>
              </a:buClr>
              <a:buSzPts val="2400"/>
              <a:buFont typeface="Arial"/>
              <a:buChar char="•"/>
            </a:pPr>
            <a:r>
              <a:rPr lang="en-US" b="1" dirty="0">
                <a:solidFill>
                  <a:srgbClr val="007681"/>
                </a:solidFill>
                <a:latin typeface="Calibri"/>
                <a:ea typeface="Calibri"/>
                <a:cs typeface="Calibri"/>
                <a:sym typeface="Calibri"/>
              </a:rPr>
              <a:t>U.S. citizen or national</a:t>
            </a:r>
            <a:endParaRPr lang="en-US" b="1" dirty="0">
              <a:solidFill>
                <a:srgbClr val="007681"/>
              </a:solidFill>
              <a:latin typeface="Calibri"/>
            </a:endParaRPr>
          </a:p>
          <a:p>
            <a:pPr marL="227965" indent="-227965">
              <a:lnSpc>
                <a:spcPct val="110000"/>
              </a:lnSpc>
              <a:buClr>
                <a:srgbClr val="1D252D"/>
              </a:buClr>
              <a:buSzPts val="2400"/>
              <a:buFont typeface="Arial"/>
              <a:buChar char="•"/>
            </a:pPr>
            <a:r>
              <a:rPr lang="en-US" dirty="0">
                <a:solidFill>
                  <a:schemeClr val="tx1"/>
                </a:solidFill>
                <a:latin typeface="Calibri"/>
                <a:ea typeface="Calibri"/>
                <a:cs typeface="Calibri"/>
                <a:sym typeface="Calibri"/>
              </a:rPr>
              <a:t>Enrolled in a degree-seeking program at a U.S. based institution </a:t>
            </a:r>
            <a:endParaRPr lang="en-US" dirty="0">
              <a:solidFill>
                <a:schemeClr val="tx1"/>
              </a:solidFill>
              <a:ea typeface="Calibri"/>
              <a:cs typeface="Calibri"/>
            </a:endParaRPr>
          </a:p>
          <a:p>
            <a:pPr marL="227965" indent="-227965">
              <a:lnSpc>
                <a:spcPct val="110000"/>
              </a:lnSpc>
              <a:buClr>
                <a:srgbClr val="1D252D"/>
              </a:buClr>
              <a:buSzPts val="2400"/>
              <a:buFont typeface="Arial"/>
              <a:buChar char="•"/>
            </a:pPr>
            <a:r>
              <a:rPr lang="en-US" dirty="0">
                <a:solidFill>
                  <a:schemeClr val="tx1"/>
                </a:solidFill>
                <a:latin typeface="Calibri"/>
                <a:ea typeface="Calibri"/>
                <a:cs typeface="Calibri"/>
                <a:sym typeface="Calibri"/>
              </a:rPr>
              <a:t>Must be earning an undergraduate (associate, bachelor's) or graduate (master's, doctoral, professional) degree</a:t>
            </a:r>
            <a:endParaRPr lang="en-US" dirty="0">
              <a:solidFill>
                <a:schemeClr val="tx1"/>
              </a:solidFill>
              <a:latin typeface="Calibri"/>
              <a:ea typeface="Calibri"/>
              <a:cs typeface="Calibri"/>
            </a:endParaRPr>
          </a:p>
          <a:p>
            <a:pPr marL="227965" lvl="0" indent="-227965">
              <a:lnSpc>
                <a:spcPct val="110000"/>
              </a:lnSpc>
              <a:buClr>
                <a:srgbClr val="1D252D"/>
              </a:buClr>
              <a:buSzPts val="2400"/>
              <a:buFont typeface="Arial"/>
              <a:buChar char="•"/>
            </a:pPr>
            <a:r>
              <a:rPr lang="en-US" b="1" dirty="0">
                <a:solidFill>
                  <a:srgbClr val="007681"/>
                </a:solidFill>
                <a:latin typeface="Calibri"/>
                <a:ea typeface="Calibri"/>
                <a:cs typeface="Calibri"/>
                <a:sym typeface="Calibri"/>
              </a:rPr>
              <a:t>Graduating seniors</a:t>
            </a:r>
            <a:r>
              <a:rPr lang="en-US" dirty="0">
                <a:latin typeface="Calibri"/>
                <a:ea typeface="Calibri"/>
                <a:cs typeface="Calibri"/>
                <a:sym typeface="Calibri"/>
              </a:rPr>
              <a:t> </a:t>
            </a:r>
            <a:r>
              <a:rPr lang="en-US" dirty="0">
                <a:solidFill>
                  <a:schemeClr val="tx1"/>
                </a:solidFill>
                <a:latin typeface="Calibri"/>
                <a:ea typeface="Calibri"/>
                <a:cs typeface="Calibri"/>
                <a:sym typeface="Calibri"/>
              </a:rPr>
              <a:t>are eligible</a:t>
            </a:r>
            <a:endParaRPr lang="en-US" dirty="0">
              <a:solidFill>
                <a:schemeClr val="tx1"/>
              </a:solidFill>
              <a:latin typeface="Calibri"/>
              <a:ea typeface="Calibri"/>
              <a:cs typeface="Calibri"/>
            </a:endParaRPr>
          </a:p>
          <a:p>
            <a:pPr marL="227965" lvl="0" indent="-227965">
              <a:lnSpc>
                <a:spcPct val="110000"/>
              </a:lnSpc>
              <a:buClr>
                <a:srgbClr val="1D252D"/>
              </a:buClr>
              <a:buSzPts val="2400"/>
              <a:buFont typeface="Arial"/>
              <a:buChar char="•"/>
            </a:pPr>
            <a:r>
              <a:rPr lang="en-US" dirty="0">
                <a:solidFill>
                  <a:schemeClr val="tx1"/>
                </a:solidFill>
                <a:latin typeface="Calibri"/>
                <a:cs typeface="Calibri"/>
                <a:sym typeface="Calibri"/>
              </a:rPr>
              <a:t>No GPA requirement</a:t>
            </a:r>
            <a:endParaRPr lang="en-US" dirty="0">
              <a:solidFill>
                <a:schemeClr val="tx1"/>
              </a:solidFill>
              <a:latin typeface="Calibri"/>
              <a:cs typeface="Calibri"/>
            </a:endParaRPr>
          </a:p>
        </p:txBody>
      </p:sp>
      <p:pic>
        <p:nvPicPr>
          <p:cNvPr id="6" name="Picture 5">
            <a:extLst>
              <a:ext uri="{FF2B5EF4-FFF2-40B4-BE49-F238E27FC236}">
                <a16:creationId xmlns:a16="http://schemas.microsoft.com/office/drawing/2014/main" id="{7DE49053-D394-4336-993E-8579D29309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3946" y="1001066"/>
            <a:ext cx="4146382" cy="5858933"/>
          </a:xfrm>
          <a:prstGeom prst="rect">
            <a:avLst/>
          </a:prstGeom>
        </p:spPr>
      </p:pic>
    </p:spTree>
    <p:extLst>
      <p:ext uri="{BB962C8B-B14F-4D97-AF65-F5344CB8AC3E}">
        <p14:creationId xmlns:p14="http://schemas.microsoft.com/office/powerpoint/2010/main" val="1357588686"/>
      </p:ext>
    </p:extLst>
  </p:cSld>
  <p:clrMapOvr>
    <a:masterClrMapping/>
  </p:clrMapOvr>
</p:sld>
</file>

<file path=ppt/theme/theme1.xml><?xml version="1.0" encoding="utf-8"?>
<a:theme xmlns:a="http://schemas.openxmlformats.org/drawingml/2006/main" name="Frame">
  <a:themeElements>
    <a:clrScheme name="CLS">
      <a:dk1>
        <a:sysClr val="windowText" lastClr="000000"/>
      </a:dk1>
      <a:lt1>
        <a:sysClr val="window" lastClr="FFFFFF"/>
      </a:lt1>
      <a:dk2>
        <a:srgbClr val="1F497D"/>
      </a:dk2>
      <a:lt2>
        <a:srgbClr val="EEECE1"/>
      </a:lt2>
      <a:accent1>
        <a:srgbClr val="007681"/>
      </a:accent1>
      <a:accent2>
        <a:srgbClr val="AF6D04"/>
      </a:accent2>
      <a:accent3>
        <a:srgbClr val="00AFD7"/>
      </a:accent3>
      <a:accent4>
        <a:srgbClr val="F1C400"/>
      </a:accent4>
      <a:accent5>
        <a:srgbClr val="B1B3B3"/>
      </a:accent5>
      <a:accent6>
        <a:srgbClr val="FF6A13"/>
      </a:accent6>
      <a:hlink>
        <a:srgbClr val="007681"/>
      </a:hlink>
      <a:folHlink>
        <a:srgbClr val="00AFD7"/>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CLS">
      <a:dk1>
        <a:sysClr val="windowText" lastClr="000000"/>
      </a:dk1>
      <a:lt1>
        <a:sysClr val="window" lastClr="FFFFFF"/>
      </a:lt1>
      <a:dk2>
        <a:srgbClr val="183859"/>
      </a:dk2>
      <a:lt2>
        <a:srgbClr val="EEECE1"/>
      </a:lt2>
      <a:accent1>
        <a:srgbClr val="007681"/>
      </a:accent1>
      <a:accent2>
        <a:srgbClr val="AF6D04"/>
      </a:accent2>
      <a:accent3>
        <a:srgbClr val="00AFD7"/>
      </a:accent3>
      <a:accent4>
        <a:srgbClr val="F1C400"/>
      </a:accent4>
      <a:accent5>
        <a:srgbClr val="B1B3B3"/>
      </a:accent5>
      <a:accent6>
        <a:srgbClr val="FF6A13"/>
      </a:accent6>
      <a:hlink>
        <a:srgbClr val="007681"/>
      </a:hlink>
      <a:folHlink>
        <a:srgbClr val="00AFD7"/>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Frame">
  <a:themeElements>
    <a:clrScheme name="CLS">
      <a:dk1>
        <a:sysClr val="windowText" lastClr="000000"/>
      </a:dk1>
      <a:lt1>
        <a:sysClr val="window" lastClr="FFFFFF"/>
      </a:lt1>
      <a:dk2>
        <a:srgbClr val="183859"/>
      </a:dk2>
      <a:lt2>
        <a:srgbClr val="EEECE1"/>
      </a:lt2>
      <a:accent1>
        <a:srgbClr val="007681"/>
      </a:accent1>
      <a:accent2>
        <a:srgbClr val="AF6D04"/>
      </a:accent2>
      <a:accent3>
        <a:srgbClr val="00AFD7"/>
      </a:accent3>
      <a:accent4>
        <a:srgbClr val="F1C400"/>
      </a:accent4>
      <a:accent5>
        <a:srgbClr val="B1B3B3"/>
      </a:accent5>
      <a:accent6>
        <a:srgbClr val="FF6A13"/>
      </a:accent6>
      <a:hlink>
        <a:srgbClr val="007681"/>
      </a:hlink>
      <a:folHlink>
        <a:srgbClr val="00AFD7"/>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71313da-9a79-4af3-b35b-92675966f41d" xsi:nil="true"/>
    <lcf76f155ced4ddcb4097134ff3c332f xmlns="1f6e2fbe-aa0d-44af-b8cf-d7859a3871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B2FBBD41F204488A2AA92945B8DF9B" ma:contentTypeVersion="17" ma:contentTypeDescription="Create a new document." ma:contentTypeScope="" ma:versionID="a96c9700e6ac13d33ce74f5035fe0e0d">
  <xsd:schema xmlns:xsd="http://www.w3.org/2001/XMLSchema" xmlns:xs="http://www.w3.org/2001/XMLSchema" xmlns:p="http://schemas.microsoft.com/office/2006/metadata/properties" xmlns:ns2="1f6e2fbe-aa0d-44af-b8cf-d7859a3871bb" xmlns:ns3="b71313da-9a79-4af3-b35b-92675966f41d" targetNamespace="http://schemas.microsoft.com/office/2006/metadata/properties" ma:root="true" ma:fieldsID="c9bf59e68cc67535efe207222ecb6f99" ns2:_="" ns3:_="">
    <xsd:import namespace="1f6e2fbe-aa0d-44af-b8cf-d7859a3871bb"/>
    <xsd:import namespace="b71313da-9a79-4af3-b35b-92675966f4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6e2fbe-aa0d-44af-b8cf-d7859a387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7244e5-adc1-4228-ab64-786b6954c2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1313da-9a79-4af3-b35b-92675966f4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1b3099-7a38-4643-8a25-e004050f397e}" ma:internalName="TaxCatchAll" ma:showField="CatchAllData" ma:web="b71313da-9a79-4af3-b35b-92675966f4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DE287-E1C5-477C-AEC7-D405C398653B}">
  <ds:schemaRefs>
    <ds:schemaRef ds:uri="http://purl.org/dc/terms/"/>
    <ds:schemaRef ds:uri="http://www.w3.org/XML/1998/namespace"/>
    <ds:schemaRef ds:uri="b71313da-9a79-4af3-b35b-92675966f41d"/>
    <ds:schemaRef ds:uri="http://purl.org/dc/dcmitype/"/>
    <ds:schemaRef ds:uri="http://schemas.openxmlformats.org/package/2006/metadata/core-properties"/>
    <ds:schemaRef ds:uri="http://schemas.microsoft.com/office/2006/documentManagement/types"/>
    <ds:schemaRef ds:uri="http://purl.org/dc/elements/1.1/"/>
    <ds:schemaRef ds:uri="1f6e2fbe-aa0d-44af-b8cf-d7859a3871bb"/>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7F2C1F7-70B8-4616-A1BD-5864F046530F}">
  <ds:schemaRefs>
    <ds:schemaRef ds:uri="http://schemas.microsoft.com/sharepoint/v3/contenttype/forms"/>
  </ds:schemaRefs>
</ds:datastoreItem>
</file>

<file path=customXml/itemProps3.xml><?xml version="1.0" encoding="utf-8"?>
<ds:datastoreItem xmlns:ds="http://schemas.openxmlformats.org/officeDocument/2006/customXml" ds:itemID="{A1F684D5-85DB-4F48-B1F1-844F5F69C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6e2fbe-aa0d-44af-b8cf-d7859a3871bb"/>
    <ds:schemaRef ds:uri="b71313da-9a79-4af3-b35b-92675966f4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6729</TotalTime>
  <Words>1512</Words>
  <Application>Microsoft Office PowerPoint</Application>
  <PresentationFormat>Widescreen</PresentationFormat>
  <Paragraphs>180</Paragraphs>
  <Slides>16</Slides>
  <Notes>15</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Frame</vt:lpstr>
      <vt:lpstr>Frame</vt:lpstr>
      <vt:lpstr>Frame</vt:lpstr>
      <vt:lpstr>PowerPoint Presentation</vt:lpstr>
      <vt:lpstr>Welcome!</vt:lpstr>
      <vt:lpstr>CLS [insert year] Program Experience </vt:lpstr>
      <vt:lpstr>CLS [insert year] Program Experience  </vt:lpstr>
      <vt:lpstr>What is the CLS Program?</vt:lpstr>
      <vt:lpstr>What is a Critical Language?</vt:lpstr>
      <vt:lpstr>Languages Offered</vt:lpstr>
      <vt:lpstr>CLS Program Structure</vt:lpstr>
      <vt:lpstr>Eligibility</vt:lpstr>
      <vt:lpstr>CLS Spark Structure</vt:lpstr>
      <vt:lpstr>Program Benefits</vt:lpstr>
      <vt:lpstr>An Opportunity for Everyone</vt:lpstr>
      <vt:lpstr>Resources! </vt:lpstr>
      <vt:lpstr>Apply for Summer 2024</vt:lpstr>
      <vt:lpstr>Other Opportunities </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Program</dc:title>
  <dc:creator>Natalie Spencer</dc:creator>
  <cp:lastModifiedBy>Elizabeth Sinclair</cp:lastModifiedBy>
  <cp:revision>391</cp:revision>
  <cp:lastPrinted>2018-09-27T17:44:50Z</cp:lastPrinted>
  <dcterms:created xsi:type="dcterms:W3CDTF">2018-09-11T18:02:46Z</dcterms:created>
  <dcterms:modified xsi:type="dcterms:W3CDTF">2023-10-19T04:04:47Z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0x01010080B2FBBD41F204488A2AA92945B8DF9B</vt:lpwstr>
  </property>
  <property fmtid="{D5CDD505-2E9C-101B-9397-08002B2CF9AE}" pid="3" name="MediaServiceImageTags">
    <vt:lpwstr/>
  </property>
</Properties>
</file>