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6" r:id="rId5"/>
    <p:sldId id="393" r:id="rId6"/>
    <p:sldId id="395" r:id="rId7"/>
    <p:sldId id="259" r:id="rId8"/>
    <p:sldId id="396" r:id="rId9"/>
    <p:sldId id="262" r:id="rId10"/>
    <p:sldId id="392" r:id="rId11"/>
    <p:sldId id="277" r:id="rId12"/>
    <p:sldId id="288" r:id="rId13"/>
    <p:sldId id="287" r:id="rId14"/>
    <p:sldId id="281" r:id="rId15"/>
    <p:sldId id="290" r:id="rId16"/>
    <p:sldId id="289" r:id="rId17"/>
    <p:sldId id="291" r:id="rId18"/>
    <p:sldId id="292" r:id="rId19"/>
    <p:sldId id="394" r:id="rId20"/>
    <p:sldId id="282" r:id="rId21"/>
    <p:sldId id="390" r:id="rId22"/>
    <p:sldId id="391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A7C238-3A56-5F5F-F898-EB2854991C72}" name="denniskigiri@gmail.com" initials="de" userId="S::urn:spo:guest#denniskigiri@gmail.com::" providerId="AD"/>
  <p188:author id="{348C5EDD-048C-A63E-0A3D-BA5E59E8099F}" name="Ruth Davies" initials="RD" userId="1a2c8ceaf521990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B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BA887-FED7-DAB8-29BA-646550C12739}" v="2" dt="2023-10-06T07:49:25.927"/>
    <p1510:client id="{B72657F3-4A72-A2B7-4E91-6D756DACC950}" v="35" dt="2023-09-19T06:22:37.608"/>
    <p1510:client id="{C275523D-AEA4-4415-AC38-37A77CACE6EE}" v="647" dt="2023-10-17T08:41:23.1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6" autoAdjust="0"/>
    <p:restoredTop sz="67143" autoAdjust="0"/>
  </p:normalViewPr>
  <p:slideViewPr>
    <p:cSldViewPr>
      <p:cViewPr varScale="1">
        <p:scale>
          <a:sx n="83" d="100"/>
          <a:sy n="83" d="100"/>
        </p:scale>
        <p:origin x="93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psuge, Naomi" userId="S::nchepsuge@snv.org::ff3a2b79-6906-4086-a143-7cbd12f1a93e" providerId="AD" clId="Web-{C275523D-AEA4-4415-AC38-37A77CACE6EE}"/>
    <pc:docChg chg="addSld modSld">
      <pc:chgData name="Chepsuge, Naomi" userId="S::nchepsuge@snv.org::ff3a2b79-6906-4086-a143-7cbd12f1a93e" providerId="AD" clId="Web-{C275523D-AEA4-4415-AC38-37A77CACE6EE}" dt="2023-10-17T08:41:23.176" v="455" actId="1076"/>
      <pc:docMkLst>
        <pc:docMk/>
      </pc:docMkLst>
      <pc:sldChg chg="modSp">
        <pc:chgData name="Chepsuge, Naomi" userId="S::nchepsuge@snv.org::ff3a2b79-6906-4086-a143-7cbd12f1a93e" providerId="AD" clId="Web-{C275523D-AEA4-4415-AC38-37A77CACE6EE}" dt="2023-10-17T07:46:30.413" v="4" actId="20577"/>
        <pc:sldMkLst>
          <pc:docMk/>
          <pc:sldMk cId="0" sldId="259"/>
        </pc:sldMkLst>
        <pc:spChg chg="mod">
          <ac:chgData name="Chepsuge, Naomi" userId="S::nchepsuge@snv.org::ff3a2b79-6906-4086-a143-7cbd12f1a93e" providerId="AD" clId="Web-{C275523D-AEA4-4415-AC38-37A77CACE6EE}" dt="2023-10-17T07:45:57.412" v="0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7:46:30.413" v="4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7:46:35.304" v="5" actId="20577"/>
        <pc:sldMkLst>
          <pc:docMk/>
          <pc:sldMk cId="38708045" sldId="262"/>
        </pc:sldMkLst>
        <pc:spChg chg="mod">
          <ac:chgData name="Chepsuge, Naomi" userId="S::nchepsuge@snv.org::ff3a2b79-6906-4086-a143-7cbd12f1a93e" providerId="AD" clId="Web-{C275523D-AEA4-4415-AC38-37A77CACE6EE}" dt="2023-10-17T07:46:35.304" v="5" actId="20577"/>
          <ac:spMkLst>
            <pc:docMk/>
            <pc:sldMk cId="38708045" sldId="262"/>
            <ac:spMk id="6" creationId="{00000000-0000-0000-0000-000000000000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7:51:31.968" v="65" actId="20577"/>
        <pc:sldMkLst>
          <pc:docMk/>
          <pc:sldMk cId="1244797781" sldId="277"/>
        </pc:sldMkLst>
        <pc:spChg chg="mod">
          <ac:chgData name="Chepsuge, Naomi" userId="S::nchepsuge@snv.org::ff3a2b79-6906-4086-a143-7cbd12f1a93e" providerId="AD" clId="Web-{C275523D-AEA4-4415-AC38-37A77CACE6EE}" dt="2023-10-17T07:51:31.968" v="65" actId="20577"/>
          <ac:spMkLst>
            <pc:docMk/>
            <pc:sldMk cId="1244797781" sldId="277"/>
            <ac:spMk id="2" creationId="{00000000-0000-0000-0000-000000000000}"/>
          </ac:spMkLst>
        </pc:spChg>
        <pc:graphicFrameChg chg="modGraphic">
          <ac:chgData name="Chepsuge, Naomi" userId="S::nchepsuge@snv.org::ff3a2b79-6906-4086-a143-7cbd12f1a93e" providerId="AD" clId="Web-{C275523D-AEA4-4415-AC38-37A77CACE6EE}" dt="2023-10-17T07:51:23.531" v="64" actId="20577"/>
          <ac:graphicFrameMkLst>
            <pc:docMk/>
            <pc:sldMk cId="1244797781" sldId="277"/>
            <ac:graphicFrameMk id="15" creationId="{EE449BCF-C49D-7797-FC95-FD372CE27E18}"/>
          </ac:graphicFrameMkLst>
        </pc:graphicFrameChg>
      </pc:sldChg>
      <pc:sldChg chg="modSp">
        <pc:chgData name="Chepsuge, Naomi" userId="S::nchepsuge@snv.org::ff3a2b79-6906-4086-a143-7cbd12f1a93e" providerId="AD" clId="Web-{C275523D-AEA4-4415-AC38-37A77CACE6EE}" dt="2023-10-17T07:54:57.662" v="107" actId="1076"/>
        <pc:sldMkLst>
          <pc:docMk/>
          <pc:sldMk cId="1956080863" sldId="281"/>
        </pc:sldMkLst>
        <pc:spChg chg="mod">
          <ac:chgData name="Chepsuge, Naomi" userId="S::nchepsuge@snv.org::ff3a2b79-6906-4086-a143-7cbd12f1a93e" providerId="AD" clId="Web-{C275523D-AEA4-4415-AC38-37A77CACE6EE}" dt="2023-10-17T07:54:02.754" v="95" actId="20577"/>
          <ac:spMkLst>
            <pc:docMk/>
            <pc:sldMk cId="1956080863" sldId="281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7:54:45.833" v="106" actId="1076"/>
          <ac:spMkLst>
            <pc:docMk/>
            <pc:sldMk cId="1956080863" sldId="281"/>
            <ac:spMk id="3" creationId="{B5529EB1-C6AA-7072-AAD6-FF6542B79DD2}"/>
          </ac:spMkLst>
        </pc:spChg>
        <pc:spChg chg="mod">
          <ac:chgData name="Chepsuge, Naomi" userId="S::nchepsuge@snv.org::ff3a2b79-6906-4086-a143-7cbd12f1a93e" providerId="AD" clId="Web-{C275523D-AEA4-4415-AC38-37A77CACE6EE}" dt="2023-10-17T07:54:57.662" v="107" actId="1076"/>
          <ac:spMkLst>
            <pc:docMk/>
            <pc:sldMk cId="1956080863" sldId="281"/>
            <ac:spMk id="4" creationId="{A1C6AAD1-92BF-847E-D305-0EADBE1C695C}"/>
          </ac:spMkLst>
        </pc:spChg>
        <pc:spChg chg="mod">
          <ac:chgData name="Chepsuge, Naomi" userId="S::nchepsuge@snv.org::ff3a2b79-6906-4086-a143-7cbd12f1a93e" providerId="AD" clId="Web-{C275523D-AEA4-4415-AC38-37A77CACE6EE}" dt="2023-10-17T07:54:42.177" v="105" actId="1076"/>
          <ac:spMkLst>
            <pc:docMk/>
            <pc:sldMk cId="1956080863" sldId="281"/>
            <ac:spMk id="7" creationId="{6B400564-3DC2-99ED-64FE-FAD690F9A8A6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8:37:51.186" v="234" actId="20577"/>
        <pc:sldMkLst>
          <pc:docMk/>
          <pc:sldMk cId="1859495635" sldId="282"/>
        </pc:sldMkLst>
        <pc:spChg chg="mod">
          <ac:chgData name="Chepsuge, Naomi" userId="S::nchepsuge@snv.org::ff3a2b79-6906-4086-a143-7cbd12f1a93e" providerId="AD" clId="Web-{C275523D-AEA4-4415-AC38-37A77CACE6EE}" dt="2023-10-17T08:36:54.215" v="224" actId="20577"/>
          <ac:spMkLst>
            <pc:docMk/>
            <pc:sldMk cId="1859495635" sldId="282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8:37:51.186" v="234" actId="20577"/>
          <ac:spMkLst>
            <pc:docMk/>
            <pc:sldMk cId="1859495635" sldId="282"/>
            <ac:spMk id="6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8:37:09.013" v="227" actId="20577"/>
          <ac:spMkLst>
            <pc:docMk/>
            <pc:sldMk cId="1859495635" sldId="282"/>
            <ac:spMk id="7" creationId="{5A8F4392-C604-E80B-B02A-1978DAFFABB2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7:53:48.941" v="93" actId="20577"/>
        <pc:sldMkLst>
          <pc:docMk/>
          <pc:sldMk cId="917225620" sldId="287"/>
        </pc:sldMkLst>
        <pc:spChg chg="mod">
          <ac:chgData name="Chepsuge, Naomi" userId="S::nchepsuge@snv.org::ff3a2b79-6906-4086-a143-7cbd12f1a93e" providerId="AD" clId="Web-{C275523D-AEA4-4415-AC38-37A77CACE6EE}" dt="2023-10-17T07:53:19.300" v="87" actId="20577"/>
          <ac:spMkLst>
            <pc:docMk/>
            <pc:sldMk cId="917225620" sldId="287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7:53:01.221" v="84" actId="20577"/>
          <ac:spMkLst>
            <pc:docMk/>
            <pc:sldMk cId="917225620" sldId="287"/>
            <ac:spMk id="6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7:52:53.174" v="82" actId="20577"/>
          <ac:spMkLst>
            <pc:docMk/>
            <pc:sldMk cId="917225620" sldId="287"/>
            <ac:spMk id="12" creationId="{7B891880-6E5E-882B-4562-FCC138CB4764}"/>
          </ac:spMkLst>
        </pc:spChg>
        <pc:spChg chg="mod">
          <ac:chgData name="Chepsuge, Naomi" userId="S::nchepsuge@snv.org::ff3a2b79-6906-4086-a143-7cbd12f1a93e" providerId="AD" clId="Web-{C275523D-AEA4-4415-AC38-37A77CACE6EE}" dt="2023-10-17T07:53:42.222" v="91" actId="20577"/>
          <ac:spMkLst>
            <pc:docMk/>
            <pc:sldMk cId="917225620" sldId="287"/>
            <ac:spMk id="17" creationId="{EB709B70-6AB2-1151-2B7D-D7F8051DAD67}"/>
          </ac:spMkLst>
        </pc:spChg>
        <pc:spChg chg="mod">
          <ac:chgData name="Chepsuge, Naomi" userId="S::nchepsuge@snv.org::ff3a2b79-6906-4086-a143-7cbd12f1a93e" providerId="AD" clId="Web-{C275523D-AEA4-4415-AC38-37A77CACE6EE}" dt="2023-10-17T07:53:45.675" v="92" actId="20577"/>
          <ac:spMkLst>
            <pc:docMk/>
            <pc:sldMk cId="917225620" sldId="287"/>
            <ac:spMk id="18" creationId="{32184597-39D2-8733-923F-CFC25D578D40}"/>
          </ac:spMkLst>
        </pc:spChg>
        <pc:spChg chg="mod">
          <ac:chgData name="Chepsuge, Naomi" userId="S::nchepsuge@snv.org::ff3a2b79-6906-4086-a143-7cbd12f1a93e" providerId="AD" clId="Web-{C275523D-AEA4-4415-AC38-37A77CACE6EE}" dt="2023-10-17T07:53:48.941" v="93" actId="20577"/>
          <ac:spMkLst>
            <pc:docMk/>
            <pc:sldMk cId="917225620" sldId="287"/>
            <ac:spMk id="19" creationId="{78DC935F-2248-38E0-E152-3176CDAEFBB4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7:52:31.283" v="79" actId="1076"/>
        <pc:sldMkLst>
          <pc:docMk/>
          <pc:sldMk cId="2962460270" sldId="288"/>
        </pc:sldMkLst>
        <pc:spChg chg="mod">
          <ac:chgData name="Chepsuge, Naomi" userId="S::nchepsuge@snv.org::ff3a2b79-6906-4086-a143-7cbd12f1a93e" providerId="AD" clId="Web-{C275523D-AEA4-4415-AC38-37A77CACE6EE}" dt="2023-10-17T07:51:39.312" v="66" actId="20577"/>
          <ac:spMkLst>
            <pc:docMk/>
            <pc:sldMk cId="2962460270" sldId="288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7:51:56.188" v="70" actId="14100"/>
          <ac:spMkLst>
            <pc:docMk/>
            <pc:sldMk cId="2962460270" sldId="288"/>
            <ac:spMk id="6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7:52:31.283" v="79" actId="1076"/>
          <ac:spMkLst>
            <pc:docMk/>
            <pc:sldMk cId="2962460270" sldId="288"/>
            <ac:spMk id="11" creationId="{71735417-94EE-D92A-965B-62AF67EB5F9C}"/>
          </ac:spMkLst>
        </pc:spChg>
        <pc:spChg chg="mod">
          <ac:chgData name="Chepsuge, Naomi" userId="S::nchepsuge@snv.org::ff3a2b79-6906-4086-a143-7cbd12f1a93e" providerId="AD" clId="Web-{C275523D-AEA4-4415-AC38-37A77CACE6EE}" dt="2023-10-17T07:52:28.486" v="78" actId="1076"/>
          <ac:spMkLst>
            <pc:docMk/>
            <pc:sldMk cId="2962460270" sldId="288"/>
            <ac:spMk id="12" creationId="{01BEFB9D-CC86-EE28-7460-1B8ED8C3E709}"/>
          </ac:spMkLst>
        </pc:spChg>
        <pc:spChg chg="mod">
          <ac:chgData name="Chepsuge, Naomi" userId="S::nchepsuge@snv.org::ff3a2b79-6906-4086-a143-7cbd12f1a93e" providerId="AD" clId="Web-{C275523D-AEA4-4415-AC38-37A77CACE6EE}" dt="2023-10-17T07:52:22.579" v="77" actId="20577"/>
          <ac:spMkLst>
            <pc:docMk/>
            <pc:sldMk cId="2962460270" sldId="288"/>
            <ac:spMk id="13" creationId="{EA77C16E-54AA-E00C-0836-42E97692F44C}"/>
          </ac:spMkLst>
        </pc:spChg>
      </pc:sldChg>
      <pc:sldChg chg="delSp modSp">
        <pc:chgData name="Chepsuge, Naomi" userId="S::nchepsuge@snv.org::ff3a2b79-6906-4086-a143-7cbd12f1a93e" providerId="AD" clId="Web-{C275523D-AEA4-4415-AC38-37A77CACE6EE}" dt="2023-10-17T08:02:23.002" v="163"/>
        <pc:sldMkLst>
          <pc:docMk/>
          <pc:sldMk cId="3416497910" sldId="289"/>
        </pc:sldMkLst>
        <pc:spChg chg="mod">
          <ac:chgData name="Chepsuge, Naomi" userId="S::nchepsuge@snv.org::ff3a2b79-6906-4086-a143-7cbd12f1a93e" providerId="AD" clId="Web-{C275523D-AEA4-4415-AC38-37A77CACE6EE}" dt="2023-10-17T08:01:07.813" v="152" actId="1076"/>
          <ac:spMkLst>
            <pc:docMk/>
            <pc:sldMk cId="3416497910" sldId="289"/>
            <ac:spMk id="2" creationId="{00000000-0000-0000-0000-000000000000}"/>
          </ac:spMkLst>
        </pc:spChg>
        <pc:spChg chg="del">
          <ac:chgData name="Chepsuge, Naomi" userId="S::nchepsuge@snv.org::ff3a2b79-6906-4086-a143-7cbd12f1a93e" providerId="AD" clId="Web-{C275523D-AEA4-4415-AC38-37A77CACE6EE}" dt="2023-10-17T07:56:57.321" v="119"/>
          <ac:spMkLst>
            <pc:docMk/>
            <pc:sldMk cId="3416497910" sldId="289"/>
            <ac:spMk id="4" creationId="{A1C6AAD1-92BF-847E-D305-0EADBE1C695C}"/>
          </ac:spMkLst>
        </pc:spChg>
        <pc:spChg chg="mod">
          <ac:chgData name="Chepsuge, Naomi" userId="S::nchepsuge@snv.org::ff3a2b79-6906-4086-a143-7cbd12f1a93e" providerId="AD" clId="Web-{C275523D-AEA4-4415-AC38-37A77CACE6EE}" dt="2023-10-17T08:02:23.002" v="163"/>
          <ac:spMkLst>
            <pc:docMk/>
            <pc:sldMk cId="3416497910" sldId="289"/>
            <ac:spMk id="7" creationId="{6B400564-3DC2-99ED-64FE-FAD690F9A8A6}"/>
          </ac:spMkLst>
        </pc:spChg>
        <pc:spChg chg="del">
          <ac:chgData name="Chepsuge, Naomi" userId="S::nchepsuge@snv.org::ff3a2b79-6906-4086-a143-7cbd12f1a93e" providerId="AD" clId="Web-{C275523D-AEA4-4415-AC38-37A77CACE6EE}" dt="2023-10-17T08:01:16.125" v="153"/>
          <ac:spMkLst>
            <pc:docMk/>
            <pc:sldMk cId="3416497910" sldId="289"/>
            <ac:spMk id="8" creationId="{00000000-0000-0000-0000-000000000000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7:56:28.336" v="115" actId="20577"/>
        <pc:sldMkLst>
          <pc:docMk/>
          <pc:sldMk cId="2630581350" sldId="290"/>
        </pc:sldMkLst>
        <pc:spChg chg="mod">
          <ac:chgData name="Chepsuge, Naomi" userId="S::nchepsuge@snv.org::ff3a2b79-6906-4086-a143-7cbd12f1a93e" providerId="AD" clId="Web-{C275523D-AEA4-4415-AC38-37A77CACE6EE}" dt="2023-10-17T07:56:28.336" v="115" actId="20577"/>
          <ac:spMkLst>
            <pc:docMk/>
            <pc:sldMk cId="2630581350" sldId="290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7:55:42.772" v="110" actId="1076"/>
          <ac:spMkLst>
            <pc:docMk/>
            <pc:sldMk cId="2630581350" sldId="290"/>
            <ac:spMk id="7" creationId="{6B400564-3DC2-99ED-64FE-FAD690F9A8A6}"/>
          </ac:spMkLst>
        </pc:spChg>
        <pc:picChg chg="mod">
          <ac:chgData name="Chepsuge, Naomi" userId="S::nchepsuge@snv.org::ff3a2b79-6906-4086-a143-7cbd12f1a93e" providerId="AD" clId="Web-{C275523D-AEA4-4415-AC38-37A77CACE6EE}" dt="2023-10-17T07:55:50.085" v="111" actId="1076"/>
          <ac:picMkLst>
            <pc:docMk/>
            <pc:sldMk cId="2630581350" sldId="290"/>
            <ac:picMk id="6" creationId="{FE743905-54F5-1667-248C-89C54B925500}"/>
          </ac:picMkLst>
        </pc:picChg>
      </pc:sldChg>
      <pc:sldChg chg="modSp">
        <pc:chgData name="Chepsuge, Naomi" userId="S::nchepsuge@snv.org::ff3a2b79-6906-4086-a143-7cbd12f1a93e" providerId="AD" clId="Web-{C275523D-AEA4-4415-AC38-37A77CACE6EE}" dt="2023-10-17T08:02:57.409" v="170" actId="20577"/>
        <pc:sldMkLst>
          <pc:docMk/>
          <pc:sldMk cId="2297985520" sldId="291"/>
        </pc:sldMkLst>
        <pc:spChg chg="mod">
          <ac:chgData name="Chepsuge, Naomi" userId="S::nchepsuge@snv.org::ff3a2b79-6906-4086-a143-7cbd12f1a93e" providerId="AD" clId="Web-{C275523D-AEA4-4415-AC38-37A77CACE6EE}" dt="2023-10-17T08:02:57.409" v="170" actId="20577"/>
          <ac:spMkLst>
            <pc:docMk/>
            <pc:sldMk cId="2297985520" sldId="291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8:02:47.644" v="167" actId="20577"/>
          <ac:spMkLst>
            <pc:docMk/>
            <pc:sldMk cId="2297985520" sldId="291"/>
            <ac:spMk id="7" creationId="{6B400564-3DC2-99ED-64FE-FAD690F9A8A6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8:03:25.020" v="176" actId="20577"/>
        <pc:sldMkLst>
          <pc:docMk/>
          <pc:sldMk cId="3509392229" sldId="292"/>
        </pc:sldMkLst>
        <pc:spChg chg="mod">
          <ac:chgData name="Chepsuge, Naomi" userId="S::nchepsuge@snv.org::ff3a2b79-6906-4086-a143-7cbd12f1a93e" providerId="AD" clId="Web-{C275523D-AEA4-4415-AC38-37A77CACE6EE}" dt="2023-10-17T08:03:10.660" v="173" actId="20577"/>
          <ac:spMkLst>
            <pc:docMk/>
            <pc:sldMk cId="3509392229" sldId="292"/>
            <ac:spMk id="2" creationId="{00000000-0000-0000-0000-000000000000}"/>
          </ac:spMkLst>
        </pc:spChg>
        <pc:spChg chg="mod">
          <ac:chgData name="Chepsuge, Naomi" userId="S::nchepsuge@snv.org::ff3a2b79-6906-4086-a143-7cbd12f1a93e" providerId="AD" clId="Web-{C275523D-AEA4-4415-AC38-37A77CACE6EE}" dt="2023-10-17T08:03:25.020" v="176" actId="20577"/>
          <ac:spMkLst>
            <pc:docMk/>
            <pc:sldMk cId="3509392229" sldId="292"/>
            <ac:spMk id="7" creationId="{6B400564-3DC2-99ED-64FE-FAD690F9A8A6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8:39:52.298" v="358" actId="20577"/>
        <pc:sldMkLst>
          <pc:docMk/>
          <pc:sldMk cId="1284061040" sldId="390"/>
        </pc:sldMkLst>
        <pc:spChg chg="mod">
          <ac:chgData name="Chepsuge, Naomi" userId="S::nchepsuge@snv.org::ff3a2b79-6906-4086-a143-7cbd12f1a93e" providerId="AD" clId="Web-{C275523D-AEA4-4415-AC38-37A77CACE6EE}" dt="2023-10-17T08:39:52.298" v="358" actId="20577"/>
          <ac:spMkLst>
            <pc:docMk/>
            <pc:sldMk cId="1284061040" sldId="390"/>
            <ac:spMk id="13" creationId="{F462D2A5-1931-5532-1A83-8B8D7FD5D4CA}"/>
          </ac:spMkLst>
        </pc:spChg>
        <pc:graphicFrameChg chg="mod modGraphic">
          <ac:chgData name="Chepsuge, Naomi" userId="S::nchepsuge@snv.org::ff3a2b79-6906-4086-a143-7cbd12f1a93e" providerId="AD" clId="Web-{C275523D-AEA4-4415-AC38-37A77CACE6EE}" dt="2023-10-17T08:39:07.453" v="343"/>
          <ac:graphicFrameMkLst>
            <pc:docMk/>
            <pc:sldMk cId="1284061040" sldId="390"/>
            <ac:graphicFrameMk id="11" creationId="{EA59D3D5-511E-34CB-2659-75A2E0F39A3F}"/>
          </ac:graphicFrameMkLst>
        </pc:graphicFrameChg>
      </pc:sldChg>
      <pc:sldChg chg="modSp">
        <pc:chgData name="Chepsuge, Naomi" userId="S::nchepsuge@snv.org::ff3a2b79-6906-4086-a143-7cbd12f1a93e" providerId="AD" clId="Web-{C275523D-AEA4-4415-AC38-37A77CACE6EE}" dt="2023-10-17T08:40:36.440" v="450"/>
        <pc:sldMkLst>
          <pc:docMk/>
          <pc:sldMk cId="2139872462" sldId="391"/>
        </pc:sldMkLst>
        <pc:spChg chg="mod">
          <ac:chgData name="Chepsuge, Naomi" userId="S::nchepsuge@snv.org::ff3a2b79-6906-4086-a143-7cbd12f1a93e" providerId="AD" clId="Web-{C275523D-AEA4-4415-AC38-37A77CACE6EE}" dt="2023-10-17T08:39:47.173" v="357" actId="20577"/>
          <ac:spMkLst>
            <pc:docMk/>
            <pc:sldMk cId="2139872462" sldId="391"/>
            <ac:spMk id="2" creationId="{B05C5AC6-66A7-6015-B450-4BA65EF62EFE}"/>
          </ac:spMkLst>
        </pc:spChg>
        <pc:graphicFrameChg chg="mod modGraphic">
          <ac:chgData name="Chepsuge, Naomi" userId="S::nchepsuge@snv.org::ff3a2b79-6906-4086-a143-7cbd12f1a93e" providerId="AD" clId="Web-{C275523D-AEA4-4415-AC38-37A77CACE6EE}" dt="2023-10-17T08:40:36.440" v="450"/>
          <ac:graphicFrameMkLst>
            <pc:docMk/>
            <pc:sldMk cId="2139872462" sldId="391"/>
            <ac:graphicFrameMk id="11" creationId="{EA59D3D5-511E-34CB-2659-75A2E0F39A3F}"/>
          </ac:graphicFrameMkLst>
        </pc:graphicFrameChg>
      </pc:sldChg>
      <pc:sldChg chg="modSp">
        <pc:chgData name="Chepsuge, Naomi" userId="S::nchepsuge@snv.org::ff3a2b79-6906-4086-a143-7cbd12f1a93e" providerId="AD" clId="Web-{C275523D-AEA4-4415-AC38-37A77CACE6EE}" dt="2023-10-17T07:50:20.060" v="61" actId="20577"/>
        <pc:sldMkLst>
          <pc:docMk/>
          <pc:sldMk cId="3131176992" sldId="392"/>
        </pc:sldMkLst>
        <pc:spChg chg="mod">
          <ac:chgData name="Chepsuge, Naomi" userId="S::nchepsuge@snv.org::ff3a2b79-6906-4086-a143-7cbd12f1a93e" providerId="AD" clId="Web-{C275523D-AEA4-4415-AC38-37A77CACE6EE}" dt="2023-10-17T07:46:49.820" v="6" actId="20577"/>
          <ac:spMkLst>
            <pc:docMk/>
            <pc:sldMk cId="3131176992" sldId="392"/>
            <ac:spMk id="2" creationId="{237F3EFC-7B89-D2EA-537E-11DDC767FD08}"/>
          </ac:spMkLst>
        </pc:spChg>
        <pc:spChg chg="mod">
          <ac:chgData name="Chepsuge, Naomi" userId="S::nchepsuge@snv.org::ff3a2b79-6906-4086-a143-7cbd12f1a93e" providerId="AD" clId="Web-{C275523D-AEA4-4415-AC38-37A77CACE6EE}" dt="2023-10-17T07:47:37.587" v="28"/>
          <ac:spMkLst>
            <pc:docMk/>
            <pc:sldMk cId="3131176992" sldId="392"/>
            <ac:spMk id="9" creationId="{0DDA93D2-5D54-40D3-677A-31AD4706B6E4}"/>
          </ac:spMkLst>
        </pc:spChg>
        <pc:spChg chg="mod">
          <ac:chgData name="Chepsuge, Naomi" userId="S::nchepsuge@snv.org::ff3a2b79-6906-4086-a143-7cbd12f1a93e" providerId="AD" clId="Web-{C275523D-AEA4-4415-AC38-37A77CACE6EE}" dt="2023-10-17T07:47:37.603" v="29"/>
          <ac:spMkLst>
            <pc:docMk/>
            <pc:sldMk cId="3131176992" sldId="392"/>
            <ac:spMk id="10" creationId="{EF1009DE-92A3-AA90-5B92-D68ABF6A6A13}"/>
          </ac:spMkLst>
        </pc:spChg>
        <pc:spChg chg="mod">
          <ac:chgData name="Chepsuge, Naomi" userId="S::nchepsuge@snv.org::ff3a2b79-6906-4086-a143-7cbd12f1a93e" providerId="AD" clId="Web-{C275523D-AEA4-4415-AC38-37A77CACE6EE}" dt="2023-10-17T07:49:53.434" v="58" actId="1076"/>
          <ac:spMkLst>
            <pc:docMk/>
            <pc:sldMk cId="3131176992" sldId="392"/>
            <ac:spMk id="11" creationId="{8C8C9E59-AFD8-0F20-0789-3858C989831F}"/>
          </ac:spMkLst>
        </pc:spChg>
        <pc:spChg chg="mod">
          <ac:chgData name="Chepsuge, Naomi" userId="S::nchepsuge@snv.org::ff3a2b79-6906-4086-a143-7cbd12f1a93e" providerId="AD" clId="Web-{C275523D-AEA4-4415-AC38-37A77CACE6EE}" dt="2023-10-17T07:47:37.634" v="31"/>
          <ac:spMkLst>
            <pc:docMk/>
            <pc:sldMk cId="3131176992" sldId="392"/>
            <ac:spMk id="13" creationId="{E1968B28-1A49-AFD2-442B-51E242118FA3}"/>
          </ac:spMkLst>
        </pc:spChg>
        <pc:spChg chg="mod">
          <ac:chgData name="Chepsuge, Naomi" userId="S::nchepsuge@snv.org::ff3a2b79-6906-4086-a143-7cbd12f1a93e" providerId="AD" clId="Web-{C275523D-AEA4-4415-AC38-37A77CACE6EE}" dt="2023-10-17T07:47:50.259" v="38"/>
          <ac:spMkLst>
            <pc:docMk/>
            <pc:sldMk cId="3131176992" sldId="392"/>
            <ac:spMk id="21" creationId="{345C0786-33D2-119D-9017-EADFAB94D208}"/>
          </ac:spMkLst>
        </pc:spChg>
        <pc:spChg chg="mod">
          <ac:chgData name="Chepsuge, Naomi" userId="S::nchepsuge@snv.org::ff3a2b79-6906-4086-a143-7cbd12f1a93e" providerId="AD" clId="Web-{C275523D-AEA4-4415-AC38-37A77CACE6EE}" dt="2023-10-17T07:49:39.090" v="56" actId="20577"/>
          <ac:spMkLst>
            <pc:docMk/>
            <pc:sldMk cId="3131176992" sldId="392"/>
            <ac:spMk id="24" creationId="{C341EA34-DEC9-8D21-0337-F2DCB8C19BD9}"/>
          </ac:spMkLst>
        </pc:spChg>
        <pc:spChg chg="mod">
          <ac:chgData name="Chepsuge, Naomi" userId="S::nchepsuge@snv.org::ff3a2b79-6906-4086-a143-7cbd12f1a93e" providerId="AD" clId="Web-{C275523D-AEA4-4415-AC38-37A77CACE6EE}" dt="2023-10-17T07:49:34.262" v="55" actId="20577"/>
          <ac:spMkLst>
            <pc:docMk/>
            <pc:sldMk cId="3131176992" sldId="392"/>
            <ac:spMk id="25" creationId="{B0C6CDEB-F329-E815-6CC4-51D6533CAE95}"/>
          </ac:spMkLst>
        </pc:spChg>
        <pc:spChg chg="mod">
          <ac:chgData name="Chepsuge, Naomi" userId="S::nchepsuge@snv.org::ff3a2b79-6906-4086-a143-7cbd12f1a93e" providerId="AD" clId="Web-{C275523D-AEA4-4415-AC38-37A77CACE6EE}" dt="2023-10-17T07:49:44.090" v="57" actId="20577"/>
          <ac:spMkLst>
            <pc:docMk/>
            <pc:sldMk cId="3131176992" sldId="392"/>
            <ac:spMk id="26" creationId="{52ADB644-1B90-89F9-4C64-5EFD587DD110}"/>
          </ac:spMkLst>
        </pc:spChg>
        <pc:spChg chg="mod">
          <ac:chgData name="Chepsuge, Naomi" userId="S::nchepsuge@snv.org::ff3a2b79-6906-4086-a143-7cbd12f1a93e" providerId="AD" clId="Web-{C275523D-AEA4-4415-AC38-37A77CACE6EE}" dt="2023-10-17T07:47:37.649" v="32"/>
          <ac:spMkLst>
            <pc:docMk/>
            <pc:sldMk cId="3131176992" sldId="392"/>
            <ac:spMk id="28" creationId="{DE902044-94E5-CED9-2ABD-A8D88C46A62A}"/>
          </ac:spMkLst>
        </pc:spChg>
        <pc:spChg chg="mod">
          <ac:chgData name="Chepsuge, Naomi" userId="S::nchepsuge@snv.org::ff3a2b79-6906-4086-a143-7cbd12f1a93e" providerId="AD" clId="Web-{C275523D-AEA4-4415-AC38-37A77CACE6EE}" dt="2023-10-17T07:47:37.681" v="34"/>
          <ac:spMkLst>
            <pc:docMk/>
            <pc:sldMk cId="3131176992" sldId="392"/>
            <ac:spMk id="30" creationId="{C99DF091-D809-5AA9-E004-273A11BD8261}"/>
          </ac:spMkLst>
        </pc:spChg>
        <pc:spChg chg="mod">
          <ac:chgData name="Chepsuge, Naomi" userId="S::nchepsuge@snv.org::ff3a2b79-6906-4086-a143-7cbd12f1a93e" providerId="AD" clId="Web-{C275523D-AEA4-4415-AC38-37A77CACE6EE}" dt="2023-10-17T07:50:20.060" v="61" actId="20577"/>
          <ac:spMkLst>
            <pc:docMk/>
            <pc:sldMk cId="3131176992" sldId="392"/>
            <ac:spMk id="34" creationId="{D2365CF9-5097-DAB6-4492-B7EA583F5D3D}"/>
          </ac:spMkLst>
        </pc:spChg>
        <pc:spChg chg="mod">
          <ac:chgData name="Chepsuge, Naomi" userId="S::nchepsuge@snv.org::ff3a2b79-6906-4086-a143-7cbd12f1a93e" providerId="AD" clId="Web-{C275523D-AEA4-4415-AC38-37A77CACE6EE}" dt="2023-10-17T07:48:31.463" v="46" actId="1076"/>
          <ac:spMkLst>
            <pc:docMk/>
            <pc:sldMk cId="3131176992" sldId="392"/>
            <ac:spMk id="35" creationId="{ED7864BD-ACFE-BE3C-728A-125DC3763157}"/>
          </ac:spMkLst>
        </pc:spChg>
        <pc:spChg chg="mod">
          <ac:chgData name="Chepsuge, Naomi" userId="S::nchepsuge@snv.org::ff3a2b79-6906-4086-a143-7cbd12f1a93e" providerId="AD" clId="Web-{C275523D-AEA4-4415-AC38-37A77CACE6EE}" dt="2023-10-17T07:48:22.885" v="45" actId="20577"/>
          <ac:spMkLst>
            <pc:docMk/>
            <pc:sldMk cId="3131176992" sldId="392"/>
            <ac:spMk id="36" creationId="{5DD298CC-3CF6-3309-8EB8-81E48417001E}"/>
          </ac:spMkLst>
        </pc:spChg>
      </pc:sldChg>
      <pc:sldChg chg="modSp">
        <pc:chgData name="Chepsuge, Naomi" userId="S::nchepsuge@snv.org::ff3a2b79-6906-4086-a143-7cbd12f1a93e" providerId="AD" clId="Web-{C275523D-AEA4-4415-AC38-37A77CACE6EE}" dt="2023-10-17T08:41:23.176" v="455" actId="1076"/>
        <pc:sldMkLst>
          <pc:docMk/>
          <pc:sldMk cId="1848636042" sldId="393"/>
        </pc:sldMkLst>
        <pc:spChg chg="mod">
          <ac:chgData name="Chepsuge, Naomi" userId="S::nchepsuge@snv.org::ff3a2b79-6906-4086-a143-7cbd12f1a93e" providerId="AD" clId="Web-{C275523D-AEA4-4415-AC38-37A77CACE6EE}" dt="2023-10-17T08:41:19.004" v="454" actId="14100"/>
          <ac:spMkLst>
            <pc:docMk/>
            <pc:sldMk cId="1848636042" sldId="393"/>
            <ac:spMk id="2" creationId="{9A31B66C-38FD-912B-86DB-8732E376BB4A}"/>
          </ac:spMkLst>
        </pc:spChg>
        <pc:spChg chg="mod">
          <ac:chgData name="Chepsuge, Naomi" userId="S::nchepsuge@snv.org::ff3a2b79-6906-4086-a143-7cbd12f1a93e" providerId="AD" clId="Web-{C275523D-AEA4-4415-AC38-37A77CACE6EE}" dt="2023-10-17T08:41:23.176" v="455" actId="1076"/>
          <ac:spMkLst>
            <pc:docMk/>
            <pc:sldMk cId="1848636042" sldId="393"/>
            <ac:spMk id="3" creationId="{C627570B-CBBE-3A01-5582-13F9305167A0}"/>
          </ac:spMkLst>
        </pc:spChg>
      </pc:sldChg>
      <pc:sldChg chg="addSp delSp modSp new">
        <pc:chgData name="Chepsuge, Naomi" userId="S::nchepsuge@snv.org::ff3a2b79-6906-4086-a143-7cbd12f1a93e" providerId="AD" clId="Web-{C275523D-AEA4-4415-AC38-37A77CACE6EE}" dt="2023-10-17T08:36:47.059" v="223" actId="1076"/>
        <pc:sldMkLst>
          <pc:docMk/>
          <pc:sldMk cId="2702041699" sldId="394"/>
        </pc:sldMkLst>
        <pc:spChg chg="mod">
          <ac:chgData name="Chepsuge, Naomi" userId="S::nchepsuge@snv.org::ff3a2b79-6906-4086-a143-7cbd12f1a93e" providerId="AD" clId="Web-{C275523D-AEA4-4415-AC38-37A77CACE6EE}" dt="2023-10-17T08:36:41.559" v="222" actId="1076"/>
          <ac:spMkLst>
            <pc:docMk/>
            <pc:sldMk cId="2702041699" sldId="394"/>
            <ac:spMk id="2" creationId="{B113379B-1143-9697-919E-DA5B30C02FDF}"/>
          </ac:spMkLst>
        </pc:spChg>
        <pc:graphicFrameChg chg="add del mod modGraphic">
          <ac:chgData name="Chepsuge, Naomi" userId="S::nchepsuge@snv.org::ff3a2b79-6906-4086-a143-7cbd12f1a93e" providerId="AD" clId="Web-{C275523D-AEA4-4415-AC38-37A77CACE6EE}" dt="2023-10-17T08:28:28.357" v="199"/>
          <ac:graphicFrameMkLst>
            <pc:docMk/>
            <pc:sldMk cId="2702041699" sldId="394"/>
            <ac:graphicFrameMk id="3" creationId="{6984B8A5-E9C8-2C69-6A82-AE92CFF44757}"/>
          </ac:graphicFrameMkLst>
        </pc:graphicFrameChg>
        <pc:picChg chg="add mod">
          <ac:chgData name="Chepsuge, Naomi" userId="S::nchepsuge@snv.org::ff3a2b79-6906-4086-a143-7cbd12f1a93e" providerId="AD" clId="Web-{C275523D-AEA4-4415-AC38-37A77CACE6EE}" dt="2023-10-17T08:36:47.059" v="223" actId="1076"/>
          <ac:picMkLst>
            <pc:docMk/>
            <pc:sldMk cId="2702041699" sldId="394"/>
            <ac:picMk id="94" creationId="{79E9862A-975A-B582-A7D4-6E7CE7DA509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34378-1723-4ED3-8153-5E03AB98B5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E0E7D-DE95-4F68-8E60-B7090C2375F3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latin typeface="IBM Plex Sans Text"/>
            </a:rPr>
            <a:t>Reduces loss of nutrients </a:t>
          </a:r>
          <a:br>
            <a:rPr lang="en-US" sz="2400" b="1" dirty="0">
              <a:solidFill>
                <a:schemeClr val="bg1"/>
              </a:solidFill>
              <a:latin typeface="IBM Plex Sans Text"/>
            </a:rPr>
          </a:br>
          <a:r>
            <a:rPr lang="en-US" sz="2400" dirty="0">
              <a:solidFill>
                <a:schemeClr val="bg1"/>
              </a:solidFill>
              <a:latin typeface="IBM Plex Sans Text"/>
            </a:rPr>
            <a:t>(less ammonia volatilization)</a:t>
          </a:r>
        </a:p>
      </dgm:t>
    </dgm:pt>
    <dgm:pt modelId="{769461D0-37F5-4F62-937B-4CB198ACDAFD}" type="parTrans" cxnId="{257293FD-B44C-43CF-B04C-4EEBA57DF0BA}">
      <dgm:prSet/>
      <dgm:spPr/>
      <dgm:t>
        <a:bodyPr/>
        <a:lstStyle/>
        <a:p>
          <a:endParaRPr lang="en-US"/>
        </a:p>
      </dgm:t>
    </dgm:pt>
    <dgm:pt modelId="{1B748E80-0CAE-4912-A3A6-2CECCBB199BD}" type="sibTrans" cxnId="{257293FD-B44C-43CF-B04C-4EEBA57DF0BA}">
      <dgm:prSet/>
      <dgm:spPr/>
      <dgm:t>
        <a:bodyPr/>
        <a:lstStyle/>
        <a:p>
          <a:endParaRPr lang="en-US"/>
        </a:p>
      </dgm:t>
    </dgm:pt>
    <dgm:pt modelId="{431D05A4-7221-404B-8432-BECCDB6516F4}">
      <dgm:prSet custT="1"/>
      <dgm:spPr/>
      <dgm:t>
        <a:bodyPr/>
        <a:lstStyle/>
        <a:p>
          <a:pPr rtl="0"/>
          <a:r>
            <a:rPr lang="en-US" sz="2400" b="1" dirty="0">
              <a:solidFill>
                <a:schemeClr val="bg1"/>
              </a:solidFill>
              <a:latin typeface="IBM Plex Sans Text"/>
            </a:rPr>
            <a:t>Requirements:</a:t>
          </a:r>
          <a:r>
            <a:rPr lang="en-US" sz="2400" dirty="0">
              <a:solidFill>
                <a:schemeClr val="bg1"/>
              </a:solidFill>
              <a:latin typeface="IBM Plex Sans Text"/>
            </a:rPr>
            <a:t> Investments in separate storages and extra labour (collection) </a:t>
          </a:r>
        </a:p>
      </dgm:t>
    </dgm:pt>
    <dgm:pt modelId="{05D41F39-EDB3-4C9F-A967-F1E0BE5E776B}" type="parTrans" cxnId="{079F4A70-8783-4968-B0A2-CA774D43ADF0}">
      <dgm:prSet/>
      <dgm:spPr/>
      <dgm:t>
        <a:bodyPr/>
        <a:lstStyle/>
        <a:p>
          <a:endParaRPr lang="en-US"/>
        </a:p>
      </dgm:t>
    </dgm:pt>
    <dgm:pt modelId="{3156C5BB-EC4B-4863-8337-9DDFF25C08E8}" type="sibTrans" cxnId="{079F4A70-8783-4968-B0A2-CA774D43ADF0}">
      <dgm:prSet/>
      <dgm:spPr/>
      <dgm:t>
        <a:bodyPr/>
        <a:lstStyle/>
        <a:p>
          <a:endParaRPr lang="en-US"/>
        </a:p>
      </dgm:t>
    </dgm:pt>
    <dgm:pt modelId="{1E9320B7-512E-4D06-8A61-BFB70B85B662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  <a:latin typeface="IBM Plex Sans Text"/>
            </a:rPr>
            <a:t>Methods:</a:t>
          </a:r>
          <a:endParaRPr lang="en-US" sz="2400" dirty="0">
            <a:solidFill>
              <a:schemeClr val="bg1"/>
            </a:solidFill>
            <a:latin typeface="IBM Plex Sans Text"/>
          </a:endParaRPr>
        </a:p>
      </dgm:t>
    </dgm:pt>
    <dgm:pt modelId="{162A5821-77B8-4BC9-9F15-641BB076A74E}" type="parTrans" cxnId="{20051F89-EDDC-4896-B729-73DDB716A968}">
      <dgm:prSet/>
      <dgm:spPr/>
      <dgm:t>
        <a:bodyPr/>
        <a:lstStyle/>
        <a:p>
          <a:endParaRPr lang="en-US"/>
        </a:p>
      </dgm:t>
    </dgm:pt>
    <dgm:pt modelId="{605AD7B9-DA39-4D76-8B55-9A1D396D65F1}" type="sibTrans" cxnId="{20051F89-EDDC-4896-B729-73DDB716A968}">
      <dgm:prSet/>
      <dgm:spPr/>
      <dgm:t>
        <a:bodyPr/>
        <a:lstStyle/>
        <a:p>
          <a:endParaRPr lang="en-US"/>
        </a:p>
      </dgm:t>
    </dgm:pt>
    <dgm:pt modelId="{38408A69-14D3-48C3-A1E3-CEA4A75AE1A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chemeClr val="tx2"/>
              </a:solidFill>
              <a:latin typeface="IBM Plex Sans Text"/>
            </a:rPr>
            <a:t>Separate collection at time of excretion</a:t>
          </a:r>
          <a:endParaRPr lang="en-US" sz="2400" dirty="0">
            <a:solidFill>
              <a:schemeClr val="tx2"/>
            </a:solidFill>
            <a:latin typeface="IBM Plex Sans Text"/>
          </a:endParaRPr>
        </a:p>
      </dgm:t>
    </dgm:pt>
    <dgm:pt modelId="{FA8B1801-C255-4851-94B7-894BFDB55E35}" type="parTrans" cxnId="{410E28C0-9927-47D4-8F19-61E0C6CF5F85}">
      <dgm:prSet/>
      <dgm:spPr/>
      <dgm:t>
        <a:bodyPr/>
        <a:lstStyle/>
        <a:p>
          <a:endParaRPr lang="en-US"/>
        </a:p>
      </dgm:t>
    </dgm:pt>
    <dgm:pt modelId="{7FD93D78-160E-403E-89CA-F815E5BFABF9}" type="sibTrans" cxnId="{410E28C0-9927-47D4-8F19-61E0C6CF5F85}">
      <dgm:prSet/>
      <dgm:spPr/>
      <dgm:t>
        <a:bodyPr/>
        <a:lstStyle/>
        <a:p>
          <a:endParaRPr lang="en-US"/>
        </a:p>
      </dgm:t>
    </dgm:pt>
    <dgm:pt modelId="{420188F7-BB54-479F-9663-3E7D70E6ECA1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sz="2400" dirty="0">
              <a:solidFill>
                <a:schemeClr val="tx2"/>
              </a:solidFill>
              <a:latin typeface="IBM Plex Sans Text"/>
            </a:rPr>
            <a:t> Draining of liquids on sloping floor to a liquid storage</a:t>
          </a:r>
        </a:p>
      </dgm:t>
    </dgm:pt>
    <dgm:pt modelId="{04AB9854-BDB9-431C-92A7-C47ECAF05B4D}" type="parTrans" cxnId="{AB792F40-CD34-49AD-8FDC-0496C77288F1}">
      <dgm:prSet/>
      <dgm:spPr/>
      <dgm:t>
        <a:bodyPr/>
        <a:lstStyle/>
        <a:p>
          <a:endParaRPr lang="en-US"/>
        </a:p>
      </dgm:t>
    </dgm:pt>
    <dgm:pt modelId="{B5AEBB00-A763-4A0C-8B95-C4EE61B6FE3F}" type="sibTrans" cxnId="{AB792F40-CD34-49AD-8FDC-0496C77288F1}">
      <dgm:prSet/>
      <dgm:spPr/>
      <dgm:t>
        <a:bodyPr/>
        <a:lstStyle/>
        <a:p>
          <a:endParaRPr lang="en-US"/>
        </a:p>
      </dgm:t>
    </dgm:pt>
    <dgm:pt modelId="{E02E4688-336B-46FC-BA6E-81620C173A20}">
      <dgm:prSet custT="1"/>
      <dgm:spPr/>
      <dgm:t>
        <a:bodyPr/>
        <a:lstStyle/>
        <a:p>
          <a:pPr rtl="0">
            <a:buFont typeface="+mj-lt"/>
            <a:buAutoNum type="arabicPeriod"/>
          </a:pPr>
          <a:r>
            <a:rPr lang="en-US" sz="2400" b="1" dirty="0">
              <a:solidFill>
                <a:schemeClr val="tx2"/>
              </a:solidFill>
              <a:latin typeface="IBM Plex Sans Text"/>
            </a:rPr>
            <a:t>Partial separate collection of liquids and solids in barn: </a:t>
          </a:r>
          <a:endParaRPr lang="en-US" sz="2400" dirty="0">
            <a:solidFill>
              <a:schemeClr val="tx2"/>
            </a:solidFill>
            <a:latin typeface="IBM Plex Sans Text"/>
          </a:endParaRPr>
        </a:p>
      </dgm:t>
    </dgm:pt>
    <dgm:pt modelId="{F04F3E6B-14DB-4470-827B-89D6B8EEDD42}" type="parTrans" cxnId="{F9C98EAA-E14D-4AD5-BFBE-8B22B748E525}">
      <dgm:prSet/>
      <dgm:spPr/>
      <dgm:t>
        <a:bodyPr/>
        <a:lstStyle/>
        <a:p>
          <a:endParaRPr lang="en-US"/>
        </a:p>
      </dgm:t>
    </dgm:pt>
    <dgm:pt modelId="{3EA52BE9-723F-410D-98C2-348A0C301304}" type="sibTrans" cxnId="{F9C98EAA-E14D-4AD5-BFBE-8B22B748E525}">
      <dgm:prSet/>
      <dgm:spPr/>
      <dgm:t>
        <a:bodyPr/>
        <a:lstStyle/>
        <a:p>
          <a:endParaRPr lang="en-US"/>
        </a:p>
      </dgm:t>
    </dgm:pt>
    <dgm:pt modelId="{DA7FFDAC-9808-4D9B-A735-52EB17A29B17}">
      <dgm:prSet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en-US" sz="2400" dirty="0">
              <a:solidFill>
                <a:schemeClr val="tx2"/>
              </a:solidFill>
              <a:latin typeface="IBM Plex Sans Text"/>
            </a:rPr>
            <a:t> Collection of solids from the floor </a:t>
          </a:r>
        </a:p>
      </dgm:t>
    </dgm:pt>
    <dgm:pt modelId="{029EBFD3-CD2B-40FD-B849-60E61BDD911F}" type="parTrans" cxnId="{1DA11728-94D7-46BD-A137-D9452CEC6CEC}">
      <dgm:prSet/>
      <dgm:spPr/>
      <dgm:t>
        <a:bodyPr/>
        <a:lstStyle/>
        <a:p>
          <a:endParaRPr lang="en-US"/>
        </a:p>
      </dgm:t>
    </dgm:pt>
    <dgm:pt modelId="{6011A849-B31C-4728-8B07-2FD2148121EA}" type="sibTrans" cxnId="{1DA11728-94D7-46BD-A137-D9452CEC6CEC}">
      <dgm:prSet/>
      <dgm:spPr/>
      <dgm:t>
        <a:bodyPr/>
        <a:lstStyle/>
        <a:p>
          <a:endParaRPr lang="en-US"/>
        </a:p>
      </dgm:t>
    </dgm:pt>
    <dgm:pt modelId="{30161A8E-B0DE-4F8F-A167-5AB46D4C8546}" type="pres">
      <dgm:prSet presAssocID="{56F34378-1723-4ED3-8153-5E03AB98B5BD}" presName="linear" presStyleCnt="0">
        <dgm:presLayoutVars>
          <dgm:animLvl val="lvl"/>
          <dgm:resizeHandles val="exact"/>
        </dgm:presLayoutVars>
      </dgm:prSet>
      <dgm:spPr/>
    </dgm:pt>
    <dgm:pt modelId="{BE0A6AC3-245E-4225-8ABC-09F6EB90B240}" type="pres">
      <dgm:prSet presAssocID="{8DEE0E7D-DE95-4F68-8E60-B7090C2375F3}" presName="parentText" presStyleLbl="node1" presStyleIdx="0" presStyleCnt="3" custLinFactNeighborX="-278" custLinFactNeighborY="41826">
        <dgm:presLayoutVars>
          <dgm:chMax val="0"/>
          <dgm:bulletEnabled val="1"/>
        </dgm:presLayoutVars>
      </dgm:prSet>
      <dgm:spPr/>
    </dgm:pt>
    <dgm:pt modelId="{C1D64839-6B17-4FEE-8813-1CA92E66556C}" type="pres">
      <dgm:prSet presAssocID="{1B748E80-0CAE-4912-A3A6-2CECCBB199BD}" presName="spacer" presStyleCnt="0"/>
      <dgm:spPr/>
    </dgm:pt>
    <dgm:pt modelId="{06B88232-A45C-41AF-81A2-AEA5B7145DCC}" type="pres">
      <dgm:prSet presAssocID="{431D05A4-7221-404B-8432-BECCDB6516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70D701-528E-4455-ABDF-9F7F6286CDAD}" type="pres">
      <dgm:prSet presAssocID="{3156C5BB-EC4B-4863-8337-9DDFF25C08E8}" presName="spacer" presStyleCnt="0"/>
      <dgm:spPr/>
    </dgm:pt>
    <dgm:pt modelId="{5F6BB3C8-BC96-4452-9790-32249913AE98}" type="pres">
      <dgm:prSet presAssocID="{1E9320B7-512E-4D06-8A61-BFB70B85B662}" presName="parentText" presStyleLbl="node1" presStyleIdx="2" presStyleCnt="3" custScaleY="96637" custLinFactNeighborX="350" custLinFactNeighborY="-2005">
        <dgm:presLayoutVars>
          <dgm:chMax val="0"/>
          <dgm:bulletEnabled val="1"/>
        </dgm:presLayoutVars>
      </dgm:prSet>
      <dgm:spPr/>
    </dgm:pt>
    <dgm:pt modelId="{5879FE6B-B7CB-49C3-8BD9-B00990D8E1BA}" type="pres">
      <dgm:prSet presAssocID="{1E9320B7-512E-4D06-8A61-BFB70B85B662}" presName="childText" presStyleLbl="revTx" presStyleIdx="0" presStyleCnt="1" custScaleY="132809">
        <dgm:presLayoutVars>
          <dgm:bulletEnabled val="1"/>
        </dgm:presLayoutVars>
      </dgm:prSet>
      <dgm:spPr/>
    </dgm:pt>
  </dgm:ptLst>
  <dgm:cxnLst>
    <dgm:cxn modelId="{7777FD06-803A-40F3-99E4-C2F730FC4F37}" type="presOf" srcId="{DA7FFDAC-9808-4D9B-A735-52EB17A29B17}" destId="{5879FE6B-B7CB-49C3-8BD9-B00990D8E1BA}" srcOrd="0" destOrd="3" presId="urn:microsoft.com/office/officeart/2005/8/layout/vList2"/>
    <dgm:cxn modelId="{1DA11728-94D7-46BD-A137-D9452CEC6CEC}" srcId="{E02E4688-336B-46FC-BA6E-81620C173A20}" destId="{DA7FFDAC-9808-4D9B-A735-52EB17A29B17}" srcOrd="1" destOrd="0" parTransId="{029EBFD3-CD2B-40FD-B849-60E61BDD911F}" sibTransId="{6011A849-B31C-4728-8B07-2FD2148121EA}"/>
    <dgm:cxn modelId="{03D8383D-32D5-46B0-8508-40E856F6CED4}" type="presOf" srcId="{1E9320B7-512E-4D06-8A61-BFB70B85B662}" destId="{5F6BB3C8-BC96-4452-9790-32249913AE98}" srcOrd="0" destOrd="0" presId="urn:microsoft.com/office/officeart/2005/8/layout/vList2"/>
    <dgm:cxn modelId="{AB792F40-CD34-49AD-8FDC-0496C77288F1}" srcId="{E02E4688-336B-46FC-BA6E-81620C173A20}" destId="{420188F7-BB54-479F-9663-3E7D70E6ECA1}" srcOrd="0" destOrd="0" parTransId="{04AB9854-BDB9-431C-92A7-C47ECAF05B4D}" sibTransId="{B5AEBB00-A763-4A0C-8B95-C4EE61B6FE3F}"/>
    <dgm:cxn modelId="{8BB14F4A-34C1-457D-B536-CA4CBB2872FD}" type="presOf" srcId="{56F34378-1723-4ED3-8153-5E03AB98B5BD}" destId="{30161A8E-B0DE-4F8F-A167-5AB46D4C8546}" srcOrd="0" destOrd="0" presId="urn:microsoft.com/office/officeart/2005/8/layout/vList2"/>
    <dgm:cxn modelId="{713A314D-EFB3-4120-9582-CA1B3DD193B2}" type="presOf" srcId="{8DEE0E7D-DE95-4F68-8E60-B7090C2375F3}" destId="{BE0A6AC3-245E-4225-8ABC-09F6EB90B240}" srcOrd="0" destOrd="0" presId="urn:microsoft.com/office/officeart/2005/8/layout/vList2"/>
    <dgm:cxn modelId="{079F4A70-8783-4968-B0A2-CA774D43ADF0}" srcId="{56F34378-1723-4ED3-8153-5E03AB98B5BD}" destId="{431D05A4-7221-404B-8432-BECCDB6516F4}" srcOrd="1" destOrd="0" parTransId="{05D41F39-EDB3-4C9F-A967-F1E0BE5E776B}" sibTransId="{3156C5BB-EC4B-4863-8337-9DDFF25C08E8}"/>
    <dgm:cxn modelId="{20051F89-EDDC-4896-B729-73DDB716A968}" srcId="{56F34378-1723-4ED3-8153-5E03AB98B5BD}" destId="{1E9320B7-512E-4D06-8A61-BFB70B85B662}" srcOrd="2" destOrd="0" parTransId="{162A5821-77B8-4BC9-9F15-641BB076A74E}" sibTransId="{605AD7B9-DA39-4D76-8B55-9A1D396D65F1}"/>
    <dgm:cxn modelId="{F9C98EAA-E14D-4AD5-BFBE-8B22B748E525}" srcId="{1E9320B7-512E-4D06-8A61-BFB70B85B662}" destId="{E02E4688-336B-46FC-BA6E-81620C173A20}" srcOrd="1" destOrd="0" parTransId="{F04F3E6B-14DB-4470-827B-89D6B8EEDD42}" sibTransId="{3EA52BE9-723F-410D-98C2-348A0C301304}"/>
    <dgm:cxn modelId="{A8BC5DBC-F1A0-4C30-831D-BC2AA74AD29C}" type="presOf" srcId="{420188F7-BB54-479F-9663-3E7D70E6ECA1}" destId="{5879FE6B-B7CB-49C3-8BD9-B00990D8E1BA}" srcOrd="0" destOrd="2" presId="urn:microsoft.com/office/officeart/2005/8/layout/vList2"/>
    <dgm:cxn modelId="{410E28C0-9927-47D4-8F19-61E0C6CF5F85}" srcId="{1E9320B7-512E-4D06-8A61-BFB70B85B662}" destId="{38408A69-14D3-48C3-A1E3-CEA4A75AE1A3}" srcOrd="0" destOrd="0" parTransId="{FA8B1801-C255-4851-94B7-894BFDB55E35}" sibTransId="{7FD93D78-160E-403E-89CA-F815E5BFABF9}"/>
    <dgm:cxn modelId="{B7AE15C2-ED1F-4694-BEA4-BE24EA363B22}" type="presOf" srcId="{38408A69-14D3-48C3-A1E3-CEA4A75AE1A3}" destId="{5879FE6B-B7CB-49C3-8BD9-B00990D8E1BA}" srcOrd="0" destOrd="0" presId="urn:microsoft.com/office/officeart/2005/8/layout/vList2"/>
    <dgm:cxn modelId="{F4E710D8-7FE9-43E4-A774-2B62BFA53B28}" type="presOf" srcId="{E02E4688-336B-46FC-BA6E-81620C173A20}" destId="{5879FE6B-B7CB-49C3-8BD9-B00990D8E1BA}" srcOrd="0" destOrd="1" presId="urn:microsoft.com/office/officeart/2005/8/layout/vList2"/>
    <dgm:cxn modelId="{E00674F6-471F-4C25-BB1E-9A58AAF29014}" type="presOf" srcId="{431D05A4-7221-404B-8432-BECCDB6516F4}" destId="{06B88232-A45C-41AF-81A2-AEA5B7145DCC}" srcOrd="0" destOrd="0" presId="urn:microsoft.com/office/officeart/2005/8/layout/vList2"/>
    <dgm:cxn modelId="{257293FD-B44C-43CF-B04C-4EEBA57DF0BA}" srcId="{56F34378-1723-4ED3-8153-5E03AB98B5BD}" destId="{8DEE0E7D-DE95-4F68-8E60-B7090C2375F3}" srcOrd="0" destOrd="0" parTransId="{769461D0-37F5-4F62-937B-4CB198ACDAFD}" sibTransId="{1B748E80-0CAE-4912-A3A6-2CECCBB199BD}"/>
    <dgm:cxn modelId="{50312B27-6828-44F0-91CC-5422EB9AAEA0}" type="presParOf" srcId="{30161A8E-B0DE-4F8F-A167-5AB46D4C8546}" destId="{BE0A6AC3-245E-4225-8ABC-09F6EB90B240}" srcOrd="0" destOrd="0" presId="urn:microsoft.com/office/officeart/2005/8/layout/vList2"/>
    <dgm:cxn modelId="{DE8596EE-8E68-4D15-8D37-DE9D4B760664}" type="presParOf" srcId="{30161A8E-B0DE-4F8F-A167-5AB46D4C8546}" destId="{C1D64839-6B17-4FEE-8813-1CA92E66556C}" srcOrd="1" destOrd="0" presId="urn:microsoft.com/office/officeart/2005/8/layout/vList2"/>
    <dgm:cxn modelId="{BF2BB0DD-559B-4A3B-985E-799A6ED4FA15}" type="presParOf" srcId="{30161A8E-B0DE-4F8F-A167-5AB46D4C8546}" destId="{06B88232-A45C-41AF-81A2-AEA5B7145DCC}" srcOrd="2" destOrd="0" presId="urn:microsoft.com/office/officeart/2005/8/layout/vList2"/>
    <dgm:cxn modelId="{69C720D1-B17B-4DFB-A997-3400C6E429CB}" type="presParOf" srcId="{30161A8E-B0DE-4F8F-A167-5AB46D4C8546}" destId="{4D70D701-528E-4455-ABDF-9F7F6286CDAD}" srcOrd="3" destOrd="0" presId="urn:microsoft.com/office/officeart/2005/8/layout/vList2"/>
    <dgm:cxn modelId="{73B4889C-9A3B-44DF-9534-EF7C615F4984}" type="presParOf" srcId="{30161A8E-B0DE-4F8F-A167-5AB46D4C8546}" destId="{5F6BB3C8-BC96-4452-9790-32249913AE98}" srcOrd="4" destOrd="0" presId="urn:microsoft.com/office/officeart/2005/8/layout/vList2"/>
    <dgm:cxn modelId="{DD83BF28-865F-4404-846A-7164A2C32208}" type="presParOf" srcId="{30161A8E-B0DE-4F8F-A167-5AB46D4C8546}" destId="{5879FE6B-B7CB-49C3-8BD9-B00990D8E1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A6AC3-245E-4225-8ABC-09F6EB90B240}">
      <dsp:nvSpPr>
        <dsp:cNvPr id="0" name=""/>
        <dsp:cNvSpPr/>
      </dsp:nvSpPr>
      <dsp:spPr>
        <a:xfrm>
          <a:off x="0" y="6111"/>
          <a:ext cx="6430979" cy="880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IBM Plex Sans Text"/>
            </a:rPr>
            <a:t>Reduces loss of nutrients </a:t>
          </a:r>
          <a:br>
            <a:rPr lang="en-US" sz="2400" b="1" kern="1200" dirty="0">
              <a:solidFill>
                <a:schemeClr val="bg1"/>
              </a:solidFill>
              <a:latin typeface="IBM Plex Sans Text"/>
            </a:rPr>
          </a:br>
          <a:r>
            <a:rPr lang="en-US" sz="2400" kern="1200" dirty="0">
              <a:solidFill>
                <a:schemeClr val="bg1"/>
              </a:solidFill>
              <a:latin typeface="IBM Plex Sans Text"/>
            </a:rPr>
            <a:t>(less ammonia volatilization)</a:t>
          </a:r>
        </a:p>
      </dsp:txBody>
      <dsp:txXfrm>
        <a:off x="43001" y="49112"/>
        <a:ext cx="6344977" cy="794881"/>
      </dsp:txXfrm>
    </dsp:sp>
    <dsp:sp modelId="{06B88232-A45C-41AF-81A2-AEA5B7145DCC}">
      <dsp:nvSpPr>
        <dsp:cNvPr id="0" name=""/>
        <dsp:cNvSpPr/>
      </dsp:nvSpPr>
      <dsp:spPr>
        <a:xfrm>
          <a:off x="0" y="894428"/>
          <a:ext cx="6430979" cy="880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IBM Plex Sans Text"/>
            </a:rPr>
            <a:t>Requirements:</a:t>
          </a:r>
          <a:r>
            <a:rPr lang="en-US" sz="2400" kern="1200" dirty="0">
              <a:solidFill>
                <a:schemeClr val="bg1"/>
              </a:solidFill>
              <a:latin typeface="IBM Plex Sans Text"/>
            </a:rPr>
            <a:t> Investments in separate storages and extra labour (collection) </a:t>
          </a:r>
        </a:p>
      </dsp:txBody>
      <dsp:txXfrm>
        <a:off x="43001" y="937429"/>
        <a:ext cx="6344977" cy="794881"/>
      </dsp:txXfrm>
    </dsp:sp>
    <dsp:sp modelId="{5F6BB3C8-BC96-4452-9790-32249913AE98}">
      <dsp:nvSpPr>
        <dsp:cNvPr id="0" name=""/>
        <dsp:cNvSpPr/>
      </dsp:nvSpPr>
      <dsp:spPr>
        <a:xfrm>
          <a:off x="0" y="1746844"/>
          <a:ext cx="6430979" cy="851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IBM Plex Sans Text"/>
            </a:rPr>
            <a:t>Methods:</a:t>
          </a:r>
          <a:endParaRPr lang="en-US" sz="2400" kern="1200" dirty="0">
            <a:solidFill>
              <a:schemeClr val="bg1"/>
            </a:solidFill>
            <a:latin typeface="IBM Plex Sans Text"/>
          </a:endParaRPr>
        </a:p>
      </dsp:txBody>
      <dsp:txXfrm>
        <a:off x="41555" y="1788399"/>
        <a:ext cx="6347869" cy="768149"/>
      </dsp:txXfrm>
    </dsp:sp>
    <dsp:sp modelId="{5879FE6B-B7CB-49C3-8BD9-B00990D8E1BA}">
      <dsp:nvSpPr>
        <dsp:cNvPr id="0" name=""/>
        <dsp:cNvSpPr/>
      </dsp:nvSpPr>
      <dsp:spPr>
        <a:xfrm>
          <a:off x="0" y="2639348"/>
          <a:ext cx="6430979" cy="2731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18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b="1" kern="1200" dirty="0">
              <a:solidFill>
                <a:schemeClr val="tx2"/>
              </a:solidFill>
              <a:latin typeface="IBM Plex Sans Text"/>
            </a:rPr>
            <a:t>Separate collection at time of excretion</a:t>
          </a:r>
          <a:endParaRPr lang="en-US" sz="2400" kern="1200" dirty="0">
            <a:solidFill>
              <a:schemeClr val="tx2"/>
            </a:solidFill>
            <a:latin typeface="IBM Plex Sans Tex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400" b="1" kern="1200" dirty="0">
              <a:solidFill>
                <a:schemeClr val="tx2"/>
              </a:solidFill>
              <a:latin typeface="IBM Plex Sans Text"/>
            </a:rPr>
            <a:t>Partial separate collection of liquids and solids in barn: </a:t>
          </a:r>
          <a:endParaRPr lang="en-US" sz="2400" kern="1200" dirty="0">
            <a:solidFill>
              <a:schemeClr val="tx2"/>
            </a:solidFill>
            <a:latin typeface="IBM Plex Sans Text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400" kern="1200" dirty="0">
              <a:solidFill>
                <a:schemeClr val="tx2"/>
              </a:solidFill>
              <a:latin typeface="IBM Plex Sans Text"/>
            </a:rPr>
            <a:t> Draining of liquids on sloping floor to a liquid storage</a:t>
          </a:r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en-US" sz="2400" kern="1200" dirty="0">
              <a:solidFill>
                <a:schemeClr val="tx2"/>
              </a:solidFill>
              <a:latin typeface="IBM Plex Sans Text"/>
            </a:rPr>
            <a:t> Collection of solids from the floor </a:t>
          </a:r>
        </a:p>
      </dsp:txBody>
      <dsp:txXfrm>
        <a:off x="0" y="2639348"/>
        <a:ext cx="6430979" cy="273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0919A-B665-4491-B865-5EEB7135B38D}" type="datetimeFigureOut">
              <a:rPr lang="nl-NL" smtClean="0"/>
              <a:t>13-12-2023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C37FE-36DE-43F6-B437-38DD803B103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48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40" dirty="0">
                <a:solidFill>
                  <a:srgbClr val="33A8D1"/>
                </a:solidFill>
                <a:latin typeface="Tahoma"/>
                <a:cs typeface="Tahoma"/>
              </a:rPr>
              <a:t>Improved management practices reduce nutrient losses, improving manure agronomic and economic benefits, and result in other co-benefits such as reduction of nutrient losses into the environment.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16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">
              <a:lnSpc>
                <a:spcPct val="100000"/>
              </a:lnSpc>
              <a:spcBef>
                <a:spcPts val="450"/>
              </a:spcBef>
              <a:buSzPct val="96153"/>
              <a:tabLst>
                <a:tab pos="276225" algn="l"/>
              </a:tabLst>
            </a:pPr>
            <a:r>
              <a:rPr lang="en-US" sz="2400" spc="0" baseline="0" dirty="0">
                <a:solidFill>
                  <a:srgbClr val="33A8D1"/>
                </a:solidFill>
                <a:latin typeface="IBM Plex Sans" panose="020B0503050203000203" pitchFamily="34" charset="0"/>
                <a:cs typeface="Tahoma"/>
              </a:rPr>
              <a:t>Composting methods:</a:t>
            </a:r>
            <a:endParaRPr lang="en-US" sz="2400" spc="0" baseline="0" dirty="0">
              <a:latin typeface="IBM Plex Sans" panose="020B0503050203000203" pitchFamily="34" charset="0"/>
              <a:cs typeface="Tahoma"/>
            </a:endParaRPr>
          </a:p>
          <a:p>
            <a:pPr marL="527685" marR="175895" lvl="1" indent="-172720">
              <a:lnSpc>
                <a:spcPts val="2810"/>
              </a:lnSpc>
              <a:spcBef>
                <a:spcPts val="434"/>
              </a:spcBef>
              <a:buSzPct val="88461"/>
              <a:buFont typeface="Wingdings"/>
              <a:buChar char=""/>
              <a:tabLst>
                <a:tab pos="655955" algn="l"/>
              </a:tabLst>
            </a:pPr>
            <a:r>
              <a:rPr lang="en-US" sz="2400" spc="0" baseline="0" dirty="0">
                <a:solidFill>
                  <a:srgbClr val="33A8D1"/>
                </a:solidFill>
                <a:latin typeface="IBM Plex Sans" panose="020B0503050203000203" pitchFamily="34" charset="0"/>
                <a:cs typeface="Tahoma"/>
              </a:rPr>
              <a:t>Heap or pile method, suitable for large-scale processing and for small-scale operations in areas with higher rainfall</a:t>
            </a:r>
            <a:endParaRPr lang="en-US" sz="2400" spc="0" baseline="0" dirty="0">
              <a:latin typeface="IBM Plex Sans" panose="020B0503050203000203" pitchFamily="34" charset="0"/>
              <a:cs typeface="Tahoma"/>
            </a:endParaRPr>
          </a:p>
          <a:p>
            <a:pPr marL="527685" marR="5080" lvl="1" indent="-172720">
              <a:lnSpc>
                <a:spcPts val="2810"/>
              </a:lnSpc>
              <a:spcBef>
                <a:spcPts val="409"/>
              </a:spcBef>
              <a:buSzPct val="96153"/>
              <a:buFont typeface="Wingdings"/>
              <a:buChar char=""/>
              <a:tabLst>
                <a:tab pos="619125" algn="l"/>
              </a:tabLst>
            </a:pPr>
            <a:r>
              <a:rPr lang="en-US" sz="2400" spc="0" baseline="0" dirty="0">
                <a:solidFill>
                  <a:srgbClr val="33A8D1"/>
                </a:solidFill>
                <a:latin typeface="IBM Plex Sans" panose="020B0503050203000203" pitchFamily="34" charset="0"/>
                <a:cs typeface="Tahoma"/>
              </a:rPr>
              <a:t>Pit method, suitable for small-scale processing in areas with low rainfall  and a long dry season and for composting of liquid manures</a:t>
            </a:r>
            <a:endParaRPr lang="en-US" sz="2400" spc="0" baseline="0" dirty="0">
              <a:latin typeface="IBM Plex Sans" panose="020B0503050203000203" pitchFamily="34" charset="0"/>
              <a:cs typeface="Tahoma"/>
            </a:endParaRPr>
          </a:p>
          <a:p>
            <a:pPr marL="12700" marR="556895">
              <a:lnSpc>
                <a:spcPts val="2810"/>
              </a:lnSpc>
              <a:spcBef>
                <a:spcPts val="785"/>
              </a:spcBef>
            </a:pPr>
            <a:r>
              <a:rPr lang="en-US" sz="2400" spc="0" baseline="0" dirty="0">
                <a:solidFill>
                  <a:srgbClr val="33A8D1"/>
                </a:solidFill>
                <a:latin typeface="IBM Plex Sans" panose="020B0503050203000203" pitchFamily="34" charset="0"/>
                <a:cs typeface="Tahoma"/>
              </a:rPr>
              <a:t>*It reduces manure volume, stabilizes the nutrients, eliminates </a:t>
            </a:r>
            <a:r>
              <a:rPr lang="en-US" sz="2400" spc="0" baseline="0" dirty="0" err="1">
                <a:solidFill>
                  <a:srgbClr val="33A8D1"/>
                </a:solidFill>
                <a:latin typeface="IBM Plex Sans" panose="020B0503050203000203" pitchFamily="34" charset="0"/>
                <a:cs typeface="Tahoma"/>
              </a:rPr>
              <a:t>odour</a:t>
            </a:r>
            <a:r>
              <a:rPr lang="en-US" sz="2400" spc="0" baseline="0" dirty="0">
                <a:solidFill>
                  <a:srgbClr val="33A8D1"/>
                </a:solidFill>
                <a:latin typeface="IBM Plex Sans" panose="020B0503050203000203" pitchFamily="34" charset="0"/>
                <a:cs typeface="Tahoma"/>
              </a:rPr>
              <a:t>, kills harmful pathogens and weeds, and produces a valuable product</a:t>
            </a:r>
            <a:endParaRPr lang="en-US" sz="2400" spc="0" baseline="0" dirty="0">
              <a:latin typeface="IBM Plex Sans" panose="020B0503050203000203" pitchFamily="34" charset="0"/>
              <a:cs typeface="Tahoma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432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spc="0" baseline="0" dirty="0">
                <a:solidFill>
                  <a:srgbClr val="33A8D1"/>
                </a:solidFill>
                <a:latin typeface="IBM Plex Sans" panose="020B0503050203000203" pitchFamily="34" charset="0"/>
                <a:cs typeface="Times New Roman"/>
              </a:rPr>
              <a:t>Surface application results in emission of ammonia and leads to a lower utilization of the mineral N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kern="0" spc="0" baseline="0" dirty="0">
                <a:solidFill>
                  <a:srgbClr val="33A8D1"/>
                </a:solidFill>
                <a:latin typeface="Tahoma"/>
                <a:cs typeface="Tahoma"/>
              </a:rPr>
              <a:t>Liquid manure </a:t>
            </a:r>
            <a:r>
              <a:rPr lang="en-US" sz="2400" kern="0" spc="0" baseline="0" dirty="0">
                <a:solidFill>
                  <a:srgbClr val="33A8D1"/>
                </a:solidFill>
                <a:latin typeface="Tahoma"/>
                <a:cs typeface="Tahoma"/>
              </a:rPr>
              <a:t>(containing much mineral nitrogen):</a:t>
            </a:r>
            <a:endParaRPr lang="en-US" sz="2400" kern="0" spc="0" baseline="0" dirty="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600"/>
              </a:spcBef>
            </a:pPr>
            <a:r>
              <a:rPr lang="en-US" sz="2400" kern="0" spc="0" baseline="0" dirty="0">
                <a:solidFill>
                  <a:srgbClr val="33A8D1"/>
                </a:solidFill>
                <a:latin typeface="Tahoma"/>
                <a:cs typeface="Tahoma"/>
              </a:rPr>
              <a:t>Good method: incorporates directly after application into the soil to prevent volatilization of ammonia N (avoid direct contact with seeds/plants):</a:t>
            </a:r>
            <a:endParaRPr lang="en-US" sz="2400" kern="0" spc="0" baseline="0" dirty="0">
              <a:latin typeface="Tahoma"/>
              <a:cs typeface="Tahoma"/>
            </a:endParaRPr>
          </a:p>
          <a:p>
            <a:pPr marL="698500" marR="5080" lvl="1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lang="en-US" sz="2400" kern="0" spc="0" baseline="0" dirty="0">
                <a:solidFill>
                  <a:srgbClr val="33A8D1"/>
                </a:solidFill>
                <a:latin typeface="Tahoma"/>
                <a:cs typeface="Tahoma"/>
              </a:rPr>
              <a:t>For example by means of making furrows along rows of Napier grass and covering them with soil</a:t>
            </a:r>
            <a:endParaRPr lang="en-US" sz="2400" kern="0" spc="0" baseline="0" dirty="0">
              <a:latin typeface="Tahoma"/>
              <a:cs typeface="Tahoma"/>
            </a:endParaRPr>
          </a:p>
          <a:p>
            <a:pPr marL="698500" lvl="1" indent="-34353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698500" algn="l"/>
                <a:tab pos="699135" algn="l"/>
              </a:tabLst>
            </a:pPr>
            <a:r>
              <a:rPr lang="en-US" sz="2400" kern="0" spc="0" baseline="0" dirty="0">
                <a:solidFill>
                  <a:srgbClr val="33A8D1"/>
                </a:solidFill>
                <a:latin typeface="Tahoma"/>
                <a:cs typeface="Tahoma"/>
              </a:rPr>
              <a:t>Incorporate into the soil by spreading and direct digging into the land (for example when preparing for planting)</a:t>
            </a:r>
            <a:endParaRPr lang="en-US" sz="2400" kern="0" spc="0" baseline="0" dirty="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b="1" kern="0" spc="0" baseline="0" dirty="0">
                <a:solidFill>
                  <a:srgbClr val="33A8D1"/>
                </a:solidFill>
                <a:latin typeface="Tahoma"/>
                <a:cs typeface="Tahoma"/>
              </a:rPr>
              <a:t>Solid/ dried manure</a:t>
            </a:r>
            <a:endParaRPr lang="en-US" sz="2400" kern="0" spc="0" baseline="0" dirty="0">
              <a:latin typeface="Tahoma"/>
              <a:cs typeface="Tahoma"/>
            </a:endParaRPr>
          </a:p>
          <a:p>
            <a:pPr marL="547370" indent="-192405">
              <a:lnSpc>
                <a:spcPct val="100000"/>
              </a:lnSpc>
              <a:spcBef>
                <a:spcPts val="600"/>
              </a:spcBef>
              <a:buChar char="-"/>
              <a:tabLst>
                <a:tab pos="548005" algn="l"/>
              </a:tabLst>
            </a:pPr>
            <a:r>
              <a:rPr lang="en-US" sz="2400" kern="0" spc="0" baseline="0" dirty="0">
                <a:solidFill>
                  <a:srgbClr val="33A8D1"/>
                </a:solidFill>
                <a:latin typeface="Tahoma"/>
                <a:cs typeface="Tahoma"/>
              </a:rPr>
              <a:t>Spread and incorporate into the soil when digging the land</a:t>
            </a:r>
            <a:endParaRPr lang="en-US" sz="2400" kern="0" spc="0" baseline="0" dirty="0">
              <a:latin typeface="Tahoma"/>
              <a:cs typeface="Tahoma"/>
            </a:endParaRPr>
          </a:p>
          <a:p>
            <a:pPr marL="548640" indent="-193675">
              <a:lnSpc>
                <a:spcPct val="100000"/>
              </a:lnSpc>
              <a:spcBef>
                <a:spcPts val="605"/>
              </a:spcBef>
              <a:buChar char="-"/>
              <a:tabLst>
                <a:tab pos="549275" algn="l"/>
              </a:tabLst>
            </a:pPr>
            <a:r>
              <a:rPr lang="en-US" sz="2400" kern="0" spc="0" baseline="0" dirty="0">
                <a:solidFill>
                  <a:srgbClr val="33A8D1"/>
                </a:solidFill>
                <a:latin typeface="Tahoma"/>
                <a:cs typeface="Tahoma"/>
              </a:rPr>
              <a:t>2 to 8 weeks before planting</a:t>
            </a:r>
            <a:endParaRPr lang="en-US" sz="2400" kern="0" spc="0" baseline="0" dirty="0">
              <a:latin typeface="Tahoma"/>
              <a:cs typeface="Tahoma"/>
            </a:endParaRPr>
          </a:p>
          <a:p>
            <a:pPr marL="547370" indent="-192405">
              <a:lnSpc>
                <a:spcPct val="100000"/>
              </a:lnSpc>
              <a:spcBef>
                <a:spcPts val="600"/>
              </a:spcBef>
              <a:buChar char="-"/>
              <a:tabLst>
                <a:tab pos="548005" algn="l"/>
              </a:tabLst>
            </a:pPr>
            <a:r>
              <a:rPr lang="en-US" sz="2400" kern="0" spc="0" baseline="0" dirty="0">
                <a:solidFill>
                  <a:srgbClr val="33A8D1"/>
                </a:solidFill>
                <a:latin typeface="Tahoma"/>
                <a:cs typeface="Tahoma"/>
              </a:rPr>
              <a:t>Methods: in holes or spread and incorporated</a:t>
            </a:r>
            <a:endParaRPr lang="en-US" sz="2400" kern="0" spc="0" baseline="0" dirty="0">
              <a:latin typeface="Tahoma"/>
              <a:cs typeface="Tahoma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80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8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If liquids (urine) can be collected separately from solids (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faeces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), ammonia emissions can be lowered from the barn.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Concrete floors can lower losses by drainage/leaching of urine and part of the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faeces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, volatilization of ammonia and run-off by rain water.</a:t>
            </a:r>
          </a:p>
          <a:p>
            <a:pPr marL="927100" indent="-342900">
              <a:buFont typeface="Wingdings" panose="05000000000000000000" pitchFamily="2" charset="2"/>
              <a:buChar char="ü"/>
              <a:tabLst>
                <a:tab pos="1383665" algn="l"/>
                <a:tab pos="1384300" algn="l"/>
              </a:tabLst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A concrete floor with a roof in a zero-grazing unit and a quick, separate collection of urine and/or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faeces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in addition to storage in a closed concrete walled manure pit reduces NPK loss. </a:t>
            </a:r>
          </a:p>
          <a:p>
            <a:pPr marL="927100" indent="-342900">
              <a:buFont typeface="Wingdings" panose="05000000000000000000" pitchFamily="2" charset="2"/>
              <a:buChar char="ü"/>
              <a:tabLst>
                <a:tab pos="1383665" algn="l"/>
                <a:tab pos="1384300" algn="l"/>
              </a:tabLst>
            </a:pPr>
            <a:r>
              <a:rPr lang="en-US" sz="1200" dirty="0">
                <a:solidFill>
                  <a:srgbClr val="33A8D1"/>
                </a:solidFill>
                <a:latin typeface="Times New Roman"/>
                <a:cs typeface="Times New Roman"/>
              </a:rPr>
              <a:t>For the reduction of volatilization of nitrogen, leaching and run-off of nutrients and for the prevention</a:t>
            </a:r>
            <a:r>
              <a:rPr lang="en-US" sz="1200" spc="-35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3A8D1"/>
                </a:solidFill>
                <a:latin typeface="Times New Roman"/>
                <a:cs typeface="Times New Roman"/>
              </a:rPr>
              <a:t>or</a:t>
            </a:r>
            <a:r>
              <a:rPr lang="en-US" sz="1200" spc="-10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3A8D1"/>
                </a:solidFill>
                <a:latin typeface="Times New Roman"/>
                <a:cs typeface="Times New Roman"/>
              </a:rPr>
              <a:t>reduction of the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3A8D1"/>
                </a:solidFill>
                <a:latin typeface="Times New Roman"/>
                <a:cs typeface="Times New Roman"/>
              </a:rPr>
              <a:t>risk</a:t>
            </a:r>
            <a:r>
              <a:rPr lang="en-US" sz="1200" spc="-10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3A8D1"/>
                </a:solidFill>
                <a:latin typeface="Times New Roman"/>
                <a:cs typeface="Times New Roman"/>
              </a:rPr>
              <a:t>of</a:t>
            </a:r>
            <a:r>
              <a:rPr lang="en-US" sz="1200" spc="-10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harmful</a:t>
            </a:r>
            <a:r>
              <a:rPr lang="en-US" sz="1200" spc="-25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3A8D1"/>
                </a:solidFill>
                <a:latin typeface="Times New Roman"/>
                <a:cs typeface="Times New Roman"/>
              </a:rPr>
              <a:t>pathogen </a:t>
            </a:r>
            <a:r>
              <a:rPr lang="en-US" sz="1200" spc="-484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33A8D1"/>
                </a:solidFill>
                <a:latin typeface="Times New Roman"/>
                <a:cs typeface="Times New Roman"/>
              </a:rPr>
              <a:t>buildup</a:t>
            </a:r>
            <a:endParaRPr lang="en-US" sz="1200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9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Separation of urine and dung is potentially the most efficient in terms of maintaining the original ‘fertilization value’ of the manure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Loss of nitrogen due to volatilization is reduced (no/less mixing of dung with urine and no deposition on floor)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Good quality of liquid and solid fraction collected is easier to handle or more suitable for composting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Main questions for this option are its feasibility (to which extent does the system of separation work), and profitability of the system considering the investments needed</a:t>
            </a:r>
          </a:p>
          <a:p>
            <a:pPr marL="12065">
              <a:tabLst>
                <a:tab pos="267335" algn="l"/>
              </a:tabLst>
            </a:pPr>
            <a:r>
              <a:rPr lang="en-US" sz="2000" b="1" spc="-5" dirty="0">
                <a:solidFill>
                  <a:srgbClr val="33A8D1"/>
                </a:solidFill>
                <a:latin typeface="Times New Roman"/>
                <a:cs typeface="Times New Roman"/>
              </a:rPr>
              <a:t>Partial separation </a:t>
            </a: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of liquids and solids of the slurry 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Through the adjustments of the walking area by modifying the floor of the zero-grazing unit to drain the urine quickly into a closed storage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A screen should be fixed for the separation of dung and urine, so the liquid can drain to the liquid storage and the remaining solids can be stored in a separate roofed storage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The solid fraction is easier to handle and could be composted or applied on lands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The liquid fraction could also be applied on forage land but the challenge is the transportation 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Extra investments are needed for roofing and storage</a:t>
            </a:r>
          </a:p>
          <a:p>
            <a:pPr marL="12065">
              <a:tabLst>
                <a:tab pos="267335" algn="l"/>
              </a:tabLst>
            </a:pPr>
            <a:endParaRPr lang="en-US" sz="2000" b="1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000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2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Storage of manure is an important component of manure management as it facilitates appropriate timing for manure application 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Manure storages can be a significant source of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gaseous emissions. Fresh manure storages tend to give off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gas emissions when the surface is disturbed, such as windy conditions or during mixing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b="1" spc="-5" dirty="0">
                <a:solidFill>
                  <a:srgbClr val="33A8D1"/>
                </a:solidFill>
                <a:latin typeface="Times New Roman"/>
                <a:cs typeface="Times New Roman"/>
              </a:rPr>
              <a:t>Covers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have been demonstrated to provide effective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air emission control from manure storages by creating a barrier between the stored manure and wastewater and the airflow above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Use of covers improves the quality of manure by reducing the nutrient losses </a:t>
            </a: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as it facilitates appropriate timing for manure application 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000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pPr marL="12065">
              <a:tabLst>
                <a:tab pos="267335" algn="l"/>
              </a:tabLst>
            </a:pPr>
            <a:r>
              <a:rPr lang="en-US" sz="2000" b="1" spc="-5" dirty="0">
                <a:solidFill>
                  <a:srgbClr val="33A8D1"/>
                </a:solidFill>
                <a:latin typeface="Times New Roman"/>
                <a:cs typeface="Times New Roman"/>
              </a:rPr>
              <a:t>Types of  covers</a:t>
            </a:r>
          </a:p>
          <a:p>
            <a:pPr marL="526415" indent="-514350">
              <a:buFont typeface="+mj-lt"/>
              <a:buAutoNum type="romanLcPeriod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Impermeable such as plastic covers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Provide a complete seal of the covered manure surface, i.e., do not allow the transfer of liquids or gases through them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Prevent rainwater from collecting on the surface 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Provide excellent </a:t>
            </a:r>
            <a:r>
              <a:rPr lang="en-US" sz="20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emission control, but have a high capital cost 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1200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216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Storage of manure is an important component of manure management as it facilitates appropriate timing for manure application 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Manure storages can be a significant source of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gaseous emissions. Fresh manure storages tend to give off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gas emissions when the surface is disturbed, such as windy conditions or during mixing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b="1" spc="-5" dirty="0">
                <a:solidFill>
                  <a:srgbClr val="33A8D1"/>
                </a:solidFill>
                <a:latin typeface="Times New Roman"/>
                <a:cs typeface="Times New Roman"/>
              </a:rPr>
              <a:t>Covers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have been demonstrated to provide effective </a:t>
            </a:r>
            <a:r>
              <a:rPr lang="en-US" sz="12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air emission control from manure storages by creating a barrier between the stored manure and wastewater and the airflow above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1200" spc="-5" dirty="0">
                <a:solidFill>
                  <a:srgbClr val="33A8D1"/>
                </a:solidFill>
                <a:latin typeface="Times New Roman"/>
                <a:cs typeface="Times New Roman"/>
              </a:rPr>
              <a:t>Use of covers improves the quality of manure by reducing the nutrient losses </a:t>
            </a: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as it facilitates appropriate timing for manure application 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000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pPr marL="12065">
              <a:tabLst>
                <a:tab pos="267335" algn="l"/>
              </a:tabLst>
            </a:pPr>
            <a:r>
              <a:rPr lang="en-US" sz="2000" b="1" spc="-5" dirty="0">
                <a:solidFill>
                  <a:srgbClr val="33A8D1"/>
                </a:solidFill>
                <a:latin typeface="Times New Roman"/>
                <a:cs typeface="Times New Roman"/>
              </a:rPr>
              <a:t>Types of  covers</a:t>
            </a:r>
          </a:p>
          <a:p>
            <a:pPr marL="526415" indent="-514350">
              <a:buFont typeface="+mj-lt"/>
              <a:buAutoNum type="romanLcPeriod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Impermeable such as plastic covers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Provide a complete seal of the covered manure surface, i.e., do not allow the transfer of liquids or gases through them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Prevent rainwater from collecting on the surface </a:t>
            </a:r>
          </a:p>
          <a:p>
            <a:pPr marL="812165" lvl="1" indent="-342900"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Provide excellent </a:t>
            </a:r>
            <a:r>
              <a:rPr lang="en-US" sz="2000" spc="-5" dirty="0" err="1">
                <a:solidFill>
                  <a:srgbClr val="33A8D1"/>
                </a:solidFill>
                <a:latin typeface="Times New Roman"/>
                <a:cs typeface="Times New Roman"/>
              </a:rPr>
              <a:t>odour</a:t>
            </a: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 and emission control, but have a high capital cost 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1200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99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785" marR="42545" indent="-172720">
              <a:lnSpc>
                <a:spcPts val="2590"/>
              </a:lnSpc>
              <a:spcBef>
                <a:spcPts val="844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1200" kern="0" spc="0" baseline="0" dirty="0">
                <a:solidFill>
                  <a:srgbClr val="33A8D1"/>
                </a:solidFill>
                <a:latin typeface="Tahoma"/>
                <a:cs typeface="Tahoma"/>
              </a:rPr>
              <a:t>Involves breaking down of manure (organic matter) under anaerobic conditions into biogas (source of energy) and nutrient-rich digestate (bioslurry) - fertilizer</a:t>
            </a:r>
            <a:endParaRPr lang="en-US" sz="1200" kern="0" spc="0" baseline="0" dirty="0">
              <a:latin typeface="Tahoma"/>
              <a:cs typeface="Tahoma"/>
            </a:endParaRPr>
          </a:p>
          <a:p>
            <a:pPr marL="184785" marR="326390" indent="-172720">
              <a:lnSpc>
                <a:spcPts val="2590"/>
              </a:lnSpc>
              <a:spcBef>
                <a:spcPts val="79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1200" kern="0" spc="0" baseline="0" dirty="0">
                <a:solidFill>
                  <a:srgbClr val="33A8D1"/>
                </a:solidFill>
                <a:latin typeface="Tahoma"/>
                <a:cs typeface="Tahoma"/>
              </a:rPr>
              <a:t>It does not change the nutrient content of manure; </a:t>
            </a:r>
            <a:r>
              <a:rPr lang="en-US" sz="1200" kern="0" spc="0" baseline="0" dirty="0" err="1">
                <a:solidFill>
                  <a:srgbClr val="33A8D1"/>
                </a:solidFill>
                <a:latin typeface="Tahoma"/>
                <a:cs typeface="Tahoma"/>
              </a:rPr>
              <a:t>bioslurry</a:t>
            </a:r>
            <a:r>
              <a:rPr lang="en-US" sz="1200" kern="0" spc="0" baseline="0" dirty="0">
                <a:solidFill>
                  <a:srgbClr val="33A8D1"/>
                </a:solidFill>
                <a:latin typeface="Tahoma"/>
                <a:cs typeface="Tahoma"/>
              </a:rPr>
              <a:t> is still a valuable  fertilizer</a:t>
            </a:r>
            <a:endParaRPr lang="en-US" sz="1200" kern="0" spc="0" baseline="0" dirty="0">
              <a:latin typeface="Tahoma"/>
              <a:cs typeface="Tahoma"/>
            </a:endParaRPr>
          </a:p>
          <a:p>
            <a:pPr marL="184785" marR="626745" indent="-172720">
              <a:lnSpc>
                <a:spcPts val="2590"/>
              </a:lnSpc>
              <a:spcBef>
                <a:spcPts val="810"/>
              </a:spcBef>
              <a:buSzPct val="95833"/>
              <a:buFont typeface="Wingdings"/>
              <a:buChar char=""/>
              <a:tabLst>
                <a:tab pos="327025" algn="l"/>
              </a:tabLst>
            </a:pPr>
            <a:r>
              <a:rPr lang="en-US" sz="1200" kern="0" spc="0" baseline="0" dirty="0" err="1">
                <a:solidFill>
                  <a:srgbClr val="33A8D1"/>
                </a:solidFill>
                <a:latin typeface="Tahoma"/>
                <a:cs typeface="Tahoma"/>
              </a:rPr>
              <a:t>Biodigestion</a:t>
            </a:r>
            <a:r>
              <a:rPr lang="en-US" sz="1200" kern="0" spc="0" baseline="0" dirty="0">
                <a:solidFill>
                  <a:srgbClr val="33A8D1"/>
                </a:solidFill>
                <a:latin typeface="Tahoma"/>
                <a:cs typeface="Tahoma"/>
              </a:rPr>
              <a:t> reduces greenhouse gas emissions (</a:t>
            </a:r>
            <a:r>
              <a:rPr lang="en-US" sz="1200" b="1" kern="0" spc="0" baseline="0" dirty="0">
                <a:solidFill>
                  <a:srgbClr val="33A8D1"/>
                </a:solidFill>
                <a:latin typeface="Tahoma"/>
                <a:cs typeface="Tahoma"/>
              </a:rPr>
              <a:t>environmental impact</a:t>
            </a:r>
            <a:r>
              <a:rPr lang="en-US" sz="1200" kern="0" spc="0" baseline="0" dirty="0">
                <a:solidFill>
                  <a:srgbClr val="33A8D1"/>
                </a:solidFill>
                <a:latin typeface="Tahoma"/>
                <a:cs typeface="Tahoma"/>
              </a:rPr>
              <a:t>), improves </a:t>
            </a:r>
            <a:r>
              <a:rPr lang="en-US" sz="1200" b="1" kern="0" spc="0" baseline="0" dirty="0">
                <a:solidFill>
                  <a:srgbClr val="33A8D1"/>
                </a:solidFill>
                <a:latin typeface="Tahoma"/>
                <a:cs typeface="Tahoma"/>
              </a:rPr>
              <a:t>nutrient management </a:t>
            </a:r>
            <a:r>
              <a:rPr lang="en-US" sz="1200" kern="0" spc="0" baseline="0" dirty="0">
                <a:solidFill>
                  <a:srgbClr val="33A8D1"/>
                </a:solidFill>
                <a:latin typeface="Tahoma"/>
                <a:cs typeface="Tahoma"/>
              </a:rPr>
              <a:t>and produces renewable energy</a:t>
            </a:r>
            <a:endParaRPr lang="en-US" sz="1200" kern="0" spc="0" baseline="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959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106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C37FE-36DE-43F6-B437-38DD803B10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95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621" y="420115"/>
            <a:ext cx="1072875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A8D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3A8D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A8D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A8D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te foto met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D6BBA34-691E-53BA-380E-A7E4CB43B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3274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3C2ECFF-4C24-31F6-E579-5DAB9D94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66219"/>
            <a:ext cx="5921828" cy="1348582"/>
          </a:xfrm>
          <a:solidFill>
            <a:schemeClr val="tx1"/>
          </a:solidFill>
        </p:spPr>
        <p:txBody>
          <a:bodyPr>
            <a:normAutofit/>
          </a:bodyPr>
          <a:lstStyle>
            <a:lvl1pPr marL="538163" indent="0">
              <a:tabLst/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5220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71176" y="351874"/>
            <a:ext cx="1633727" cy="90095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720839"/>
            <a:ext cx="3747770" cy="137160"/>
          </a:xfrm>
          <a:custGeom>
            <a:avLst/>
            <a:gdLst/>
            <a:ahLst/>
            <a:cxnLst/>
            <a:rect l="l" t="t" r="r" b="b"/>
            <a:pathLst>
              <a:path w="3747770" h="137159">
                <a:moveTo>
                  <a:pt x="0" y="137160"/>
                </a:moveTo>
                <a:lnTo>
                  <a:pt x="3747516" y="137160"/>
                </a:lnTo>
                <a:lnTo>
                  <a:pt x="374751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A60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747515" y="6720839"/>
            <a:ext cx="6672580" cy="137160"/>
          </a:xfrm>
          <a:custGeom>
            <a:avLst/>
            <a:gdLst/>
            <a:ahLst/>
            <a:cxnLst/>
            <a:rect l="l" t="t" r="r" b="b"/>
            <a:pathLst>
              <a:path w="6672580" h="137159">
                <a:moveTo>
                  <a:pt x="6672072" y="0"/>
                </a:moveTo>
                <a:lnTo>
                  <a:pt x="0" y="0"/>
                </a:lnTo>
                <a:lnTo>
                  <a:pt x="0" y="137160"/>
                </a:lnTo>
                <a:lnTo>
                  <a:pt x="6672072" y="137160"/>
                </a:lnTo>
                <a:lnTo>
                  <a:pt x="6672072" y="0"/>
                </a:lnTo>
                <a:close/>
              </a:path>
            </a:pathLst>
          </a:custGeom>
          <a:solidFill>
            <a:srgbClr val="F5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19588" y="6720839"/>
            <a:ext cx="1769745" cy="137160"/>
          </a:xfrm>
          <a:custGeom>
            <a:avLst/>
            <a:gdLst/>
            <a:ahLst/>
            <a:cxnLst/>
            <a:rect l="l" t="t" r="r" b="b"/>
            <a:pathLst>
              <a:path w="1769745" h="137159">
                <a:moveTo>
                  <a:pt x="1769363" y="0"/>
                </a:moveTo>
                <a:lnTo>
                  <a:pt x="0" y="0"/>
                </a:lnTo>
                <a:lnTo>
                  <a:pt x="0" y="137160"/>
                </a:lnTo>
                <a:lnTo>
                  <a:pt x="1769363" y="137160"/>
                </a:lnTo>
                <a:lnTo>
                  <a:pt x="1769363" y="0"/>
                </a:lnTo>
                <a:close/>
              </a:path>
            </a:pathLst>
          </a:custGeom>
          <a:solidFill>
            <a:srgbClr val="1BA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5551" y="196722"/>
            <a:ext cx="10940897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A8D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092" y="1800809"/>
            <a:ext cx="10461625" cy="182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3A8D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Category:Pens_(enclosures)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flickr.com/photos/usdagov/7413872416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867" y="336969"/>
            <a:ext cx="3569520" cy="189710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982200" y="0"/>
            <a:ext cx="2209800" cy="1708785"/>
          </a:xfrm>
          <a:custGeom>
            <a:avLst/>
            <a:gdLst/>
            <a:ahLst/>
            <a:cxnLst/>
            <a:rect l="l" t="t" r="r" b="b"/>
            <a:pathLst>
              <a:path w="2209800" h="1708785">
                <a:moveTo>
                  <a:pt x="2209800" y="0"/>
                </a:moveTo>
                <a:lnTo>
                  <a:pt x="0" y="0"/>
                </a:lnTo>
                <a:lnTo>
                  <a:pt x="0" y="1708403"/>
                </a:lnTo>
                <a:lnTo>
                  <a:pt x="2209800" y="1708403"/>
                </a:lnTo>
                <a:lnTo>
                  <a:pt x="2209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2799" y="2545425"/>
            <a:ext cx="11074401" cy="17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3800" kern="1200" dirty="0">
                <a:solidFill>
                  <a:srgbClr val="0B61A4"/>
                </a:solidFill>
                <a:latin typeface="IBM Plex Sans Text" panose="020B0604020202020204" charset="0"/>
              </a:rPr>
              <a:t>Module 3. </a:t>
            </a:r>
            <a:br>
              <a:rPr lang="en-US" sz="3800" kern="1200" dirty="0">
                <a:solidFill>
                  <a:srgbClr val="0B61A4"/>
                </a:solidFill>
                <a:latin typeface="IBM Plex Sans Text" panose="020B0604020202020204" charset="0"/>
              </a:rPr>
            </a:br>
            <a:r>
              <a:rPr lang="en-US" sz="3800" kern="1200" dirty="0">
                <a:solidFill>
                  <a:srgbClr val="0B61A4"/>
                </a:solidFill>
                <a:latin typeface="IBM Plex Sans Text" panose="020B0604020202020204" charset="0"/>
              </a:rPr>
              <a:t>Options for m</a:t>
            </a:r>
            <a:r>
              <a:rPr sz="3800" kern="1200" dirty="0">
                <a:solidFill>
                  <a:srgbClr val="0B61A4"/>
                </a:solidFill>
                <a:latin typeface="IBM Plex Sans Text" panose="020B0604020202020204" charset="0"/>
              </a:rPr>
              <a:t>anure </a:t>
            </a:r>
            <a:r>
              <a:rPr lang="en-US" sz="3800" kern="1200" dirty="0">
                <a:solidFill>
                  <a:srgbClr val="0B61A4"/>
                </a:solidFill>
                <a:latin typeface="IBM Plex Sans Text" panose="020B0604020202020204" charset="0"/>
              </a:rPr>
              <a:t>m</a:t>
            </a:r>
            <a:r>
              <a:rPr sz="3800" kern="1200" dirty="0">
                <a:solidFill>
                  <a:srgbClr val="0B61A4"/>
                </a:solidFill>
                <a:latin typeface="IBM Plex Sans Text" panose="020B0604020202020204" charset="0"/>
              </a:rPr>
              <a:t>anagement</a:t>
            </a:r>
            <a:r>
              <a:rPr lang="en-GB" sz="3800" kern="1200" dirty="0">
                <a:solidFill>
                  <a:srgbClr val="0B61A4"/>
                </a:solidFill>
                <a:latin typeface="IBM Plex Sans Text" panose="020B0604020202020204" charset="0"/>
              </a:rPr>
              <a:t> in intensive small-scale dairy systems </a:t>
            </a:r>
            <a:endParaRPr sz="3800" kern="1200" dirty="0">
              <a:solidFill>
                <a:srgbClr val="0B61A4"/>
              </a:solidFill>
              <a:latin typeface="IBM Plex Sans Text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7EA55-FD9C-AFCC-3B1F-4B378AF5F2C4}"/>
              </a:ext>
            </a:extLst>
          </p:cNvPr>
          <p:cNvSpPr txBox="1"/>
          <p:nvPr/>
        </p:nvSpPr>
        <p:spPr>
          <a:xfrm>
            <a:off x="4838700" y="587829"/>
            <a:ext cx="70294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B61A4"/>
                </a:solidFill>
                <a:latin typeface="IBM Plex Sans Text" panose="020B0604020202020204" charset="0"/>
                <a:cs typeface="IBM Plex Sans Text" panose="020B0604020202020204" charset="0"/>
              </a:rPr>
              <a:t>Improving manure management</a:t>
            </a:r>
            <a:endParaRPr lang="en-AU" sz="3400" dirty="0">
              <a:solidFill>
                <a:srgbClr val="0B61A4"/>
              </a:solidFill>
              <a:latin typeface="IBM Plex Sans Text" panose="020B0604020202020204" charset="0"/>
              <a:cs typeface="IBM Plex Sans Text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72" y="574019"/>
            <a:ext cx="9878378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chemeClr val="tx2"/>
                </a:solidFill>
                <a:latin typeface="IBM Plex Sans Text"/>
              </a:rPr>
              <a:t>Options for improved storage (2)</a:t>
            </a:r>
            <a:endParaRPr lang="en-US" spc="-130" dirty="0">
              <a:solidFill>
                <a:schemeClr val="tx2"/>
              </a:solidFill>
              <a:latin typeface="IBM Plex Sans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849" y="1991623"/>
            <a:ext cx="9459490" cy="149079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 Text"/>
                <a:cs typeface="Times New Roman"/>
              </a:rPr>
              <a:t>Options for protective covers on heaps and piles</a:t>
            </a: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:</a:t>
            </a:r>
          </a:p>
          <a:p>
            <a:pPr marL="812165" lvl="1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000" b="1" spc="-5" dirty="0">
                <a:solidFill>
                  <a:schemeClr val="tx2"/>
                </a:solidFill>
                <a:latin typeface="IBM Plex Sans Text"/>
                <a:cs typeface="Times New Roman"/>
              </a:rPr>
              <a:t>(</a:t>
            </a: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Semi)-permanent covers: plastic covers (cheap)</a:t>
            </a:r>
          </a:p>
          <a:p>
            <a:pPr marL="812165" lvl="1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Permanent cover: roofed shed (relatively high investment)</a:t>
            </a:r>
          </a:p>
          <a:p>
            <a:pPr marL="812165" lvl="1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Temporary covers: banana leaves, straw (short lived)</a:t>
            </a:r>
            <a:r>
              <a:rPr lang="en-US" sz="2000" spc="-5" dirty="0">
                <a:solidFill>
                  <a:srgbClr val="33A8D1"/>
                </a:solidFill>
                <a:latin typeface="Times New Roman"/>
                <a:cs typeface="Times New Roman"/>
              </a:rPr>
              <a:t> </a:t>
            </a:r>
            <a:endParaRPr lang="en-US" sz="2000" b="1" spc="-5" dirty="0">
              <a:solidFill>
                <a:srgbClr val="33A8D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BD72B1DD-62C5-CC19-BD57-8EBB245A39DA}"/>
              </a:ext>
            </a:extLst>
          </p:cNvPr>
          <p:cNvSpPr txBox="1"/>
          <p:nvPr/>
        </p:nvSpPr>
        <p:spPr>
          <a:xfrm>
            <a:off x="2248147" y="995043"/>
            <a:ext cx="1240086" cy="221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ge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53059-770D-4D5A-2AFA-C12DA84C2F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72" y="3933000"/>
            <a:ext cx="3617294" cy="241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750D36-A84D-16E4-3A98-A55AF9F5E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000" y="3932530"/>
            <a:ext cx="2296070" cy="241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891880-6E5E-882B-4562-FCC138CB4764}"/>
              </a:ext>
            </a:extLst>
          </p:cNvPr>
          <p:cNvSpPr txBox="1"/>
          <p:nvPr/>
        </p:nvSpPr>
        <p:spPr>
          <a:xfrm>
            <a:off x="359072" y="1449060"/>
            <a:ext cx="106828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Use of protective covers on manure heaps and piles will reduce nutrient losses</a:t>
            </a:r>
          </a:p>
        </p:txBody>
      </p:sp>
      <p:pic>
        <p:nvPicPr>
          <p:cNvPr id="14" name="Picture 13" descr="A pile of leaves on the ground&#10;&#10;Description automatically generated">
            <a:extLst>
              <a:ext uri="{FF2B5EF4-FFF2-40B4-BE49-F238E27FC236}">
                <a16:creationId xmlns:a16="http://schemas.microsoft.com/office/drawing/2014/main" id="{ED1CFAB5-5251-6786-1890-2738E89C07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606" y="3883217"/>
            <a:ext cx="3269077" cy="2412000"/>
          </a:xfrm>
          <a:prstGeom prst="rect">
            <a:avLst/>
          </a:prstGeom>
        </p:spPr>
      </p:pic>
      <p:pic>
        <p:nvPicPr>
          <p:cNvPr id="16" name="Picture 15" descr="A pile of leaves on the ground&#10;&#10;Description automatically generated">
            <a:extLst>
              <a:ext uri="{FF2B5EF4-FFF2-40B4-BE49-F238E27FC236}">
                <a16:creationId xmlns:a16="http://schemas.microsoft.com/office/drawing/2014/main" id="{18A7C044-7CA0-9A44-9C9D-5A69EB5351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50" y="4947275"/>
            <a:ext cx="2563178" cy="13479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709B70-6AB2-1151-2B7D-D7F8051DAD67}"/>
              </a:ext>
            </a:extLst>
          </p:cNvPr>
          <p:cNvSpPr txBox="1"/>
          <p:nvPr/>
        </p:nvSpPr>
        <p:spPr>
          <a:xfrm>
            <a:off x="988756" y="6038642"/>
            <a:ext cx="235117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IBM Plex Sans"/>
              </a:rPr>
              <a:t>Semi-permanent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84597-39D2-8733-923F-CFC25D578D40}"/>
              </a:ext>
            </a:extLst>
          </p:cNvPr>
          <p:cNvSpPr txBox="1"/>
          <p:nvPr/>
        </p:nvSpPr>
        <p:spPr>
          <a:xfrm>
            <a:off x="4494602" y="6038642"/>
            <a:ext cx="175486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IBM Plex Sans"/>
              </a:rPr>
              <a:t>Permanent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DC935F-2248-38E0-E152-3176CDAEFBB4}"/>
              </a:ext>
            </a:extLst>
          </p:cNvPr>
          <p:cNvSpPr txBox="1"/>
          <p:nvPr/>
        </p:nvSpPr>
        <p:spPr>
          <a:xfrm>
            <a:off x="7944511" y="5961556"/>
            <a:ext cx="235117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IBM Plex Sans"/>
              </a:rPr>
              <a:t>Temporary</a:t>
            </a:r>
          </a:p>
        </p:txBody>
      </p:sp>
    </p:spTree>
    <p:extLst>
      <p:ext uri="{BB962C8B-B14F-4D97-AF65-F5344CB8AC3E}">
        <p14:creationId xmlns:p14="http://schemas.microsoft.com/office/powerpoint/2010/main" val="91722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00" y="603254"/>
            <a:ext cx="9587383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chemeClr val="tx2"/>
                </a:solidFill>
                <a:latin typeface="IBM Plex Sans Text"/>
              </a:rPr>
              <a:t>Options for improved manure management</a:t>
            </a:r>
            <a:endParaRPr spc="-130" dirty="0">
              <a:solidFill>
                <a:schemeClr val="tx2"/>
              </a:solidFill>
              <a:latin typeface="IBM Plex Sans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9043" y="1546604"/>
            <a:ext cx="1620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Collection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B5529EB1-C6AA-7072-AAD6-FF6542B79DD2}"/>
              </a:ext>
            </a:extLst>
          </p:cNvPr>
          <p:cNvSpPr/>
          <p:nvPr/>
        </p:nvSpPr>
        <p:spPr>
          <a:xfrm>
            <a:off x="4615140" y="1546604"/>
            <a:ext cx="2961719" cy="785953"/>
          </a:xfrm>
          <a:custGeom>
            <a:avLst/>
            <a:gdLst/>
            <a:ahLst/>
            <a:cxnLst/>
            <a:rect l="l" t="t" r="r" b="b"/>
            <a:pathLst>
              <a:path w="2481579" h="1800225">
                <a:moveTo>
                  <a:pt x="2481072" y="899922"/>
                </a:moveTo>
                <a:lnTo>
                  <a:pt x="2056003" y="0"/>
                </a:lnTo>
                <a:lnTo>
                  <a:pt x="0" y="0"/>
                </a:lnTo>
                <a:lnTo>
                  <a:pt x="419100" y="887031"/>
                </a:lnTo>
                <a:lnTo>
                  <a:pt x="419100" y="912825"/>
                </a:lnTo>
                <a:lnTo>
                  <a:pt x="0" y="1799844"/>
                </a:lnTo>
                <a:lnTo>
                  <a:pt x="2056003" y="1799844"/>
                </a:lnTo>
                <a:lnTo>
                  <a:pt x="2481072" y="899922"/>
                </a:lnTo>
                <a:close/>
              </a:path>
            </a:pathLst>
          </a:custGeom>
          <a:solidFill>
            <a:srgbClr val="F5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A1C6AAD1-92BF-847E-D305-0EADBE1C695C}"/>
              </a:ext>
            </a:extLst>
          </p:cNvPr>
          <p:cNvSpPr txBox="1"/>
          <p:nvPr/>
        </p:nvSpPr>
        <p:spPr>
          <a:xfrm>
            <a:off x="5255079" y="1654815"/>
            <a:ext cx="1678939" cy="45212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chemeClr val="tx2"/>
                </a:solidFill>
                <a:latin typeface="IBM Plex Sans Text"/>
                <a:cs typeface="Georgia"/>
              </a:rPr>
              <a:t>Treatment</a:t>
            </a:r>
            <a:endParaRPr sz="2800" dirty="0">
              <a:solidFill>
                <a:schemeClr val="tx2"/>
              </a:solidFill>
              <a:latin typeface="IBM Plex Sans Text"/>
              <a:cs typeface="Georgi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400564-3DC2-99ED-64FE-FAD690F9A8A6}"/>
              </a:ext>
            </a:extLst>
          </p:cNvPr>
          <p:cNvSpPr txBox="1"/>
          <p:nvPr/>
        </p:nvSpPr>
        <p:spPr>
          <a:xfrm>
            <a:off x="266700" y="2061203"/>
            <a:ext cx="11658599" cy="4434873"/>
          </a:xfrm>
          <a:prstGeom prst="horizontalScroll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lnSpc>
                <a:spcPct val="100000"/>
              </a:lnSpc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 Text"/>
                <a:cs typeface="Times New Roman"/>
              </a:rPr>
              <a:t>Reasons for treatment of manure :</a:t>
            </a:r>
          </a:p>
          <a:p>
            <a:pPr marL="812165" lvl="1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Production of a valuable product, e.g. biogas or compost</a:t>
            </a:r>
          </a:p>
          <a:p>
            <a:pPr marL="812165" lvl="1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Improvement handling (reduction of  volume, moisture)</a:t>
            </a:r>
          </a:p>
          <a:p>
            <a:pPr marL="812165" lvl="1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Reduction of nutrient losses</a:t>
            </a:r>
          </a:p>
          <a:p>
            <a:pPr marL="812165" lvl="1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Reduction of risk human infections (e.g. killing of pathogens) and/or weed seeds</a:t>
            </a:r>
          </a:p>
          <a:p>
            <a:pPr marL="354965" indent="-342900">
              <a:buFont typeface="Wingdings" panose="05000000000000000000" pitchFamily="2" charset="2"/>
              <a:buChar char="Ø"/>
              <a:tabLst>
                <a:tab pos="267335" algn="l"/>
              </a:tabLst>
            </a:pPr>
            <a:endParaRPr lang="en-US" sz="2400" spc="-5" dirty="0">
              <a:solidFill>
                <a:schemeClr val="tx2"/>
              </a:solidFill>
              <a:latin typeface="IBM Plex Sans Text"/>
              <a:cs typeface="Times New Roman"/>
            </a:endParaRPr>
          </a:p>
          <a:p>
            <a:pPr marL="12065"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 Text"/>
                <a:cs typeface="Times New Roman"/>
              </a:rPr>
              <a:t>Options: </a:t>
            </a:r>
          </a:p>
          <a:p>
            <a:pPr marL="12065">
              <a:lnSpc>
                <a:spcPct val="100000"/>
              </a:lnSpc>
              <a:tabLst>
                <a:tab pos="267335" algn="l"/>
              </a:tabLst>
            </a:pPr>
            <a:r>
              <a:rPr lang="en-US" sz="2400" spc="-5" dirty="0" err="1">
                <a:solidFill>
                  <a:schemeClr val="tx2"/>
                </a:solidFill>
                <a:latin typeface="IBM Plex Sans Text"/>
                <a:cs typeface="Times New Roman"/>
              </a:rPr>
              <a:t>Biodigestion</a:t>
            </a: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, drying (dehydration), physical separation, composting and refining</a:t>
            </a:r>
          </a:p>
        </p:txBody>
      </p:sp>
    </p:spTree>
    <p:extLst>
      <p:ext uri="{BB962C8B-B14F-4D97-AF65-F5344CB8AC3E}">
        <p14:creationId xmlns:p14="http://schemas.microsoft.com/office/powerpoint/2010/main" val="195608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00" y="566536"/>
            <a:ext cx="9587383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l">
              <a:spcBef>
                <a:spcPts val="105"/>
              </a:spcBef>
            </a:pPr>
            <a:r>
              <a:rPr lang="en-US" spc="-135" dirty="0">
                <a:solidFill>
                  <a:schemeClr val="tx2"/>
                </a:solidFill>
                <a:latin typeface="IBM Plex Sans Text"/>
              </a:rPr>
              <a:t>Options for m</a:t>
            </a:r>
            <a:r>
              <a:rPr lang="en-US" spc="-135" dirty="0">
                <a:solidFill>
                  <a:srgbClr val="1F497D"/>
                </a:solidFill>
                <a:latin typeface="IBM Plex Sans Text"/>
              </a:rPr>
              <a:t>anu</a:t>
            </a:r>
            <a:r>
              <a:rPr lang="en-US" spc="-135" dirty="0">
                <a:solidFill>
                  <a:schemeClr val="tx2"/>
                </a:solidFill>
                <a:latin typeface="IBM Plex Sans Text"/>
              </a:rPr>
              <a:t>re treatment (1):  </a:t>
            </a:r>
            <a:r>
              <a:rPr lang="en-US" spc="-135" dirty="0" err="1">
                <a:solidFill>
                  <a:schemeClr val="tx2"/>
                </a:solidFill>
                <a:latin typeface="IBM Plex Sans Text"/>
              </a:rPr>
              <a:t>biodigestion</a:t>
            </a:r>
            <a:endParaRPr lang="en-US" spc="-130" dirty="0">
              <a:solidFill>
                <a:schemeClr val="tx2"/>
              </a:solidFill>
              <a:latin typeface="IBM Plex Sans Text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400564-3DC2-99ED-64FE-FAD690F9A8A6}"/>
              </a:ext>
            </a:extLst>
          </p:cNvPr>
          <p:cNvSpPr txBox="1"/>
          <p:nvPr/>
        </p:nvSpPr>
        <p:spPr>
          <a:xfrm>
            <a:off x="148167" y="1208265"/>
            <a:ext cx="10339833" cy="4687078"/>
          </a:xfrm>
          <a:prstGeom prst="horizontalScroll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184785" marR="42545" indent="-172720">
              <a:lnSpc>
                <a:spcPts val="2590"/>
              </a:lnSpc>
              <a:spcBef>
                <a:spcPts val="844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b="1" spc="40" dirty="0">
                <a:solidFill>
                  <a:schemeClr val="tx2"/>
                </a:solidFill>
                <a:latin typeface="IBM Plex Sans Text"/>
                <a:cs typeface="Tahoma"/>
              </a:rPr>
              <a:t>Anaerobic digestion process in biodigester: </a:t>
            </a:r>
            <a:r>
              <a:rPr lang="en-US" sz="2400" spc="25" dirty="0">
                <a:solidFill>
                  <a:schemeClr val="tx2"/>
                </a:solidFill>
                <a:latin typeface="IBM Plex Sans Text"/>
                <a:cs typeface="Tahoma"/>
              </a:rPr>
              <a:t>breaking</a:t>
            </a:r>
            <a:r>
              <a:rPr lang="en-US" sz="2400" spc="-190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45" dirty="0">
                <a:solidFill>
                  <a:schemeClr val="tx2"/>
                </a:solidFill>
                <a:latin typeface="IBM Plex Sans Text"/>
                <a:cs typeface="Tahoma"/>
              </a:rPr>
              <a:t>down</a:t>
            </a:r>
            <a:r>
              <a:rPr lang="en-US" sz="2400" spc="-180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25" dirty="0">
                <a:solidFill>
                  <a:schemeClr val="tx2"/>
                </a:solidFill>
                <a:latin typeface="IBM Plex Sans Text"/>
                <a:cs typeface="Tahoma"/>
              </a:rPr>
              <a:t>of</a:t>
            </a:r>
            <a:r>
              <a:rPr lang="en-US" sz="2400" spc="-175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35" dirty="0">
                <a:solidFill>
                  <a:schemeClr val="tx2"/>
                </a:solidFill>
                <a:latin typeface="IBM Plex Sans Text"/>
                <a:cs typeface="Tahoma"/>
              </a:rPr>
              <a:t>manure</a:t>
            </a:r>
            <a:r>
              <a:rPr lang="en-US" sz="2400" spc="-190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10" dirty="0">
                <a:solidFill>
                  <a:schemeClr val="tx2"/>
                </a:solidFill>
                <a:latin typeface="IBM Plex Sans Text"/>
                <a:cs typeface="Tahoma"/>
              </a:rPr>
              <a:t>(organic</a:t>
            </a:r>
            <a:r>
              <a:rPr lang="en-US" sz="2400" spc="-175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15" dirty="0">
                <a:solidFill>
                  <a:schemeClr val="tx2"/>
                </a:solidFill>
                <a:latin typeface="IBM Plex Sans Text"/>
                <a:cs typeface="Tahoma"/>
              </a:rPr>
              <a:t>matter) </a:t>
            </a:r>
          </a:p>
          <a:p>
            <a:pPr marL="184785" marR="42545" indent="-172720">
              <a:lnSpc>
                <a:spcPts val="2590"/>
              </a:lnSpc>
              <a:spcBef>
                <a:spcPts val="844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endParaRPr lang="en-US" sz="2400" spc="50" dirty="0">
              <a:solidFill>
                <a:schemeClr val="tx2"/>
              </a:solidFill>
              <a:latin typeface="IBM Plex Sans Text"/>
              <a:cs typeface="Tahoma"/>
            </a:endParaRPr>
          </a:p>
          <a:p>
            <a:pPr marL="184785" marR="42545" indent="-172720">
              <a:lnSpc>
                <a:spcPts val="2590"/>
              </a:lnSpc>
              <a:spcBef>
                <a:spcPts val="844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-735" dirty="0">
                <a:solidFill>
                  <a:schemeClr val="tx2"/>
                </a:solidFill>
                <a:latin typeface="IBM Plex Sans Text"/>
                <a:cs typeface="Tahoma"/>
              </a:rPr>
              <a:t> </a:t>
            </a:r>
            <a:r>
              <a:rPr lang="en-US" sz="2400" b="1" spc="35" dirty="0">
                <a:solidFill>
                  <a:schemeClr val="tx2"/>
                </a:solidFill>
                <a:latin typeface="IBM Plex Sans Text"/>
                <a:cs typeface="Tahoma"/>
              </a:rPr>
              <a:t>Production of energy</a:t>
            </a:r>
            <a:r>
              <a:rPr lang="en-US" sz="2400" spc="35" dirty="0">
                <a:solidFill>
                  <a:schemeClr val="tx2"/>
                </a:solidFill>
                <a:latin typeface="IBM Plex Sans Text"/>
                <a:cs typeface="Tahoma"/>
              </a:rPr>
              <a:t>: biogas</a:t>
            </a:r>
            <a:r>
              <a:rPr lang="en-US" sz="2400" spc="-195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30" dirty="0">
                <a:solidFill>
                  <a:schemeClr val="tx2"/>
                </a:solidFill>
                <a:latin typeface="IBM Plex Sans Text"/>
                <a:cs typeface="Tahoma"/>
              </a:rPr>
              <a:t>(methane</a:t>
            </a:r>
            <a:r>
              <a:rPr lang="en-US" sz="2400" spc="-5" dirty="0">
                <a:solidFill>
                  <a:schemeClr val="tx2"/>
                </a:solidFill>
                <a:latin typeface="IBM Plex Sans Text"/>
                <a:cs typeface="Tahoma"/>
              </a:rPr>
              <a:t>)</a:t>
            </a:r>
            <a:r>
              <a:rPr lang="en-US" sz="2400" spc="-220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35" dirty="0">
                <a:solidFill>
                  <a:schemeClr val="tx2"/>
                </a:solidFill>
                <a:latin typeface="IBM Plex Sans Text"/>
                <a:cs typeface="Tahoma"/>
              </a:rPr>
              <a:t>and</a:t>
            </a:r>
            <a:r>
              <a:rPr lang="en-US" sz="2400" spc="-195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digestate</a:t>
            </a:r>
            <a:r>
              <a:rPr lang="en-US" sz="2400" spc="-210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30" dirty="0">
                <a:solidFill>
                  <a:schemeClr val="tx2"/>
                </a:solidFill>
                <a:latin typeface="IBM Plex Sans Text"/>
                <a:cs typeface="Tahoma"/>
              </a:rPr>
              <a:t>(bioslurry)</a:t>
            </a:r>
          </a:p>
          <a:p>
            <a:pPr marL="184785" marR="42545" indent="-172720">
              <a:lnSpc>
                <a:spcPts val="2590"/>
              </a:lnSpc>
              <a:spcBef>
                <a:spcPts val="844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endParaRPr lang="en-US" sz="2400" dirty="0">
              <a:solidFill>
                <a:schemeClr val="tx2"/>
              </a:solidFill>
              <a:latin typeface="IBM Plex Sans Text"/>
              <a:cs typeface="Tahoma"/>
            </a:endParaRPr>
          </a:p>
          <a:p>
            <a:pPr marL="184785" marR="626745" indent="-172720">
              <a:lnSpc>
                <a:spcPts val="2590"/>
              </a:lnSpc>
              <a:spcBef>
                <a:spcPts val="810"/>
              </a:spcBef>
              <a:buSzPct val="95833"/>
              <a:buFont typeface="Wingdings"/>
              <a:buChar char=""/>
              <a:tabLst>
                <a:tab pos="327025" algn="l"/>
              </a:tabLst>
            </a:pPr>
            <a:r>
              <a:rPr lang="en-US" sz="2400" b="1" spc="50" dirty="0">
                <a:solidFill>
                  <a:schemeClr val="tx2"/>
                </a:solidFill>
                <a:latin typeface="IBM Plex Sans Text"/>
                <a:cs typeface="Tahoma"/>
              </a:rPr>
              <a:t>Bioslurry</a:t>
            </a:r>
            <a:r>
              <a:rPr lang="en-US" sz="2400" spc="50" dirty="0">
                <a:solidFill>
                  <a:schemeClr val="tx2"/>
                </a:solidFill>
                <a:latin typeface="IBM Plex Sans Text"/>
                <a:cs typeface="Tahoma"/>
              </a:rPr>
              <a:t>: organic fertilizer has low dry matter content, less organic matter and higher mineral N content than original manure</a:t>
            </a:r>
          </a:p>
          <a:p>
            <a:pPr marL="184785" marR="626745" indent="-172720">
              <a:lnSpc>
                <a:spcPts val="2590"/>
              </a:lnSpc>
              <a:spcBef>
                <a:spcPts val="810"/>
              </a:spcBef>
              <a:buSzPct val="95833"/>
              <a:buFont typeface="Wingdings"/>
              <a:buChar char=""/>
              <a:tabLst>
                <a:tab pos="327025" algn="l"/>
              </a:tabLst>
            </a:pPr>
            <a:endParaRPr lang="en-US" sz="2400" spc="50" dirty="0">
              <a:solidFill>
                <a:srgbClr val="33A8D1"/>
              </a:solidFill>
              <a:latin typeface="IBM Plex Sans" panose="020B0503050203000203" pitchFamily="34" charset="0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43905-54F5-1667-248C-89C54B92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67" y="4637265"/>
            <a:ext cx="5406733" cy="20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8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01" y="549000"/>
            <a:ext cx="8136000" cy="998350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rgbClr val="1F497D"/>
                </a:solidFill>
                <a:latin typeface="IBM Plex Sans Text"/>
              </a:rPr>
              <a:t>Options for manure treatment (2): </a:t>
            </a:r>
            <a:br>
              <a:rPr lang="en-US" spc="-135" dirty="0">
                <a:solidFill>
                  <a:srgbClr val="1F497D"/>
                </a:solidFill>
                <a:latin typeface="IBM Plex Sans Text"/>
              </a:rPr>
            </a:br>
            <a:r>
              <a:rPr lang="en-US" spc="-135" dirty="0">
                <a:solidFill>
                  <a:srgbClr val="1F497D"/>
                </a:solidFill>
                <a:latin typeface="IBM Plex Sans Text"/>
              </a:rPr>
              <a:t>air drying (dehydration)</a:t>
            </a:r>
            <a:endParaRPr lang="en-US" spc="-130" dirty="0">
              <a:solidFill>
                <a:srgbClr val="1F497D"/>
              </a:solidFill>
              <a:latin typeface="IBM Plex Sans Text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400564-3DC2-99ED-64FE-FAD690F9A8A6}"/>
              </a:ext>
            </a:extLst>
          </p:cNvPr>
          <p:cNvSpPr txBox="1"/>
          <p:nvPr/>
        </p:nvSpPr>
        <p:spPr>
          <a:xfrm>
            <a:off x="336000" y="1845000"/>
            <a:ext cx="9144000" cy="4651628"/>
          </a:xfrm>
          <a:prstGeom prst="roundRect">
            <a:avLst/>
          </a:prstGeom>
          <a:ln>
            <a:solidFill>
              <a:srgbClr val="4472C4"/>
            </a:solidFill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SzPct val="95833"/>
              <a:tabLst>
                <a:tab pos="255904" algn="l"/>
              </a:tabLst>
            </a:pPr>
            <a:r>
              <a:rPr lang="en-US" sz="2400" b="1" dirty="0">
                <a:solidFill>
                  <a:schemeClr val="tx2"/>
                </a:solidFill>
                <a:latin typeface="IBM Plex Sans Text"/>
                <a:cs typeface="Tahoma"/>
              </a:rPr>
              <a:t>Air drying</a:t>
            </a: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:</a:t>
            </a:r>
          </a:p>
          <a:p>
            <a:pPr marL="712470" lvl="1" indent="-242570"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Evaporation of moisture to improve volume and handling</a:t>
            </a:r>
          </a:p>
          <a:p>
            <a:pPr marL="712470" lvl="1" indent="-242570"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Most applicable for moist manures: slurry and bioslurry</a:t>
            </a:r>
          </a:p>
          <a:p>
            <a:pPr marL="469265" lvl="1">
              <a:spcBef>
                <a:spcPts val="100"/>
              </a:spcBef>
              <a:buSzPct val="95833"/>
              <a:tabLst>
                <a:tab pos="255904" algn="l"/>
              </a:tabLst>
            </a:pPr>
            <a:endParaRPr lang="en-US" sz="2400" dirty="0">
              <a:solidFill>
                <a:schemeClr val="tx2"/>
              </a:solidFill>
              <a:latin typeface="IBM Plex Sans Text"/>
              <a:cs typeface="Tahoma"/>
            </a:endParaRPr>
          </a:p>
          <a:p>
            <a:pPr marL="12065">
              <a:spcBef>
                <a:spcPts val="100"/>
              </a:spcBef>
              <a:buSzPct val="95833"/>
              <a:tabLst>
                <a:tab pos="255904" algn="l"/>
              </a:tabLst>
            </a:pPr>
            <a:r>
              <a:rPr lang="en-US" sz="2400" b="1" dirty="0">
                <a:solidFill>
                  <a:schemeClr val="tx2"/>
                </a:solidFill>
                <a:latin typeface="IBM Plex Sans Text"/>
                <a:cs typeface="Tahoma"/>
              </a:rPr>
              <a:t>Advantages: </a:t>
            </a:r>
          </a:p>
          <a:p>
            <a:pPr marL="812165" lvl="1" indent="-342900">
              <a:spcBef>
                <a:spcPts val="100"/>
              </a:spcBef>
              <a:buSzPct val="95833"/>
              <a:buFont typeface="Wingdings" panose="05000000000000000000" pitchFamily="2" charset="2"/>
              <a:buChar char="Ø"/>
              <a:tabLst>
                <a:tab pos="255904" algn="l"/>
              </a:tabLst>
            </a:pP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End product is easy to handle and transport </a:t>
            </a:r>
          </a:p>
          <a:p>
            <a:pPr marL="812165" lvl="1" indent="-342900">
              <a:spcBef>
                <a:spcPts val="100"/>
              </a:spcBef>
              <a:buSzPct val="95833"/>
              <a:buFont typeface="Wingdings" panose="05000000000000000000" pitchFamily="2" charset="2"/>
              <a:buChar char="Ø"/>
              <a:tabLst>
                <a:tab pos="255904" algn="l"/>
              </a:tabLst>
            </a:pP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Reduction of </a:t>
            </a:r>
            <a:r>
              <a:rPr lang="en-US" sz="2400" dirty="0" err="1">
                <a:solidFill>
                  <a:schemeClr val="tx2"/>
                </a:solidFill>
                <a:latin typeface="IBM Plex Sans Text"/>
                <a:cs typeface="Tahoma"/>
              </a:rPr>
              <a:t>odour</a:t>
            </a:r>
            <a:endParaRPr lang="en-US" sz="2400" dirty="0">
              <a:solidFill>
                <a:schemeClr val="tx2"/>
              </a:solidFill>
              <a:latin typeface="IBM Plex Sans Text"/>
              <a:cs typeface="Tahoma"/>
            </a:endParaRPr>
          </a:p>
          <a:p>
            <a:pPr marL="12065">
              <a:spcBef>
                <a:spcPts val="100"/>
              </a:spcBef>
              <a:buSzPct val="95833"/>
              <a:tabLst>
                <a:tab pos="255904" algn="l"/>
              </a:tabLst>
            </a:pPr>
            <a:r>
              <a:rPr lang="en-US" sz="2400" b="1" dirty="0">
                <a:solidFill>
                  <a:schemeClr val="tx2"/>
                </a:solidFill>
                <a:latin typeface="IBM Plex Sans Text"/>
                <a:cs typeface="Tahoma"/>
              </a:rPr>
              <a:t>Disadvantages: </a:t>
            </a:r>
          </a:p>
          <a:p>
            <a:pPr marL="812165" lvl="1" indent="-342900">
              <a:spcBef>
                <a:spcPts val="100"/>
              </a:spcBef>
              <a:buSzPct val="95833"/>
              <a:buFont typeface="Wingdings" panose="05000000000000000000" pitchFamily="2" charset="2"/>
              <a:buChar char="Ø"/>
              <a:tabLst>
                <a:tab pos="255904" algn="l"/>
              </a:tabLst>
            </a:pP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Risk of drainage of nutrients during drying</a:t>
            </a:r>
          </a:p>
          <a:p>
            <a:pPr marL="812165" lvl="1" indent="-342900">
              <a:spcBef>
                <a:spcPts val="100"/>
              </a:spcBef>
              <a:buSzPct val="95833"/>
              <a:buFont typeface="Wingdings" panose="05000000000000000000" pitchFamily="2" charset="2"/>
              <a:buChar char="Ø"/>
              <a:tabLst>
                <a:tab pos="255904" algn="l"/>
              </a:tabLst>
            </a:pP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Losses of mineral N (volatilization)</a:t>
            </a:r>
          </a:p>
          <a:p>
            <a:pPr marL="812165" lvl="1" indent="-342900">
              <a:spcBef>
                <a:spcPts val="100"/>
              </a:spcBef>
              <a:buSzPct val="95833"/>
              <a:buFont typeface="Wingdings" panose="05000000000000000000" pitchFamily="2" charset="2"/>
              <a:buChar char="Ø"/>
              <a:tabLst>
                <a:tab pos="255904" algn="l"/>
              </a:tabLst>
            </a:pPr>
            <a:r>
              <a:rPr lang="en-US" sz="2400" dirty="0">
                <a:solidFill>
                  <a:schemeClr val="tx2"/>
                </a:solidFill>
                <a:latin typeface="IBM Plex Sans Text"/>
                <a:cs typeface="Tahoma"/>
              </a:rPr>
              <a:t>Difficult during rainy season</a:t>
            </a:r>
            <a:endParaRPr lang="en-US" sz="2000" b="1" spc="65" dirty="0">
              <a:solidFill>
                <a:srgbClr val="33A8D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1649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284" y="653830"/>
            <a:ext cx="9587383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chemeClr val="tx2"/>
                </a:solidFill>
                <a:latin typeface="IBM Plex Sans Text"/>
              </a:rPr>
              <a:t>Options for treatment (3): mechanical separation</a:t>
            </a:r>
            <a:endParaRPr spc="-130" dirty="0">
              <a:solidFill>
                <a:schemeClr val="tx2"/>
              </a:solidFill>
              <a:latin typeface="IBM Plex Sans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1094411"/>
            <a:ext cx="1620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Collection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A1C6AAD1-92BF-847E-D305-0EADBE1C695C}"/>
              </a:ext>
            </a:extLst>
          </p:cNvPr>
          <p:cNvSpPr txBox="1"/>
          <p:nvPr/>
        </p:nvSpPr>
        <p:spPr>
          <a:xfrm>
            <a:off x="2452965" y="1216648"/>
            <a:ext cx="16789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Treatment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400564-3DC2-99ED-64FE-FAD690F9A8A6}"/>
              </a:ext>
            </a:extLst>
          </p:cNvPr>
          <p:cNvSpPr txBox="1"/>
          <p:nvPr/>
        </p:nvSpPr>
        <p:spPr>
          <a:xfrm>
            <a:off x="146756" y="1216182"/>
            <a:ext cx="10197244" cy="5470955"/>
          </a:xfrm>
          <a:prstGeom prst="horizontalScroll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SzPct val="95833"/>
              <a:tabLst>
                <a:tab pos="255904" algn="l"/>
              </a:tabLst>
            </a:pPr>
            <a:r>
              <a:rPr lang="en-US" sz="2400" b="1" spc="55" dirty="0">
                <a:solidFill>
                  <a:schemeClr val="tx2"/>
                </a:solidFill>
                <a:latin typeface="IBM Plex Sans Text"/>
                <a:cs typeface="Tahoma"/>
              </a:rPr>
              <a:t>Mechanical separation</a:t>
            </a:r>
            <a:endParaRPr lang="en-US" sz="2400" spc="-204" dirty="0">
              <a:solidFill>
                <a:schemeClr val="tx2"/>
              </a:solidFill>
              <a:latin typeface="IBM Plex Sans Text"/>
              <a:cs typeface="Tahoma"/>
            </a:endParaRPr>
          </a:p>
          <a:p>
            <a:pPr marL="255270" indent="-242570"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65" dirty="0">
                <a:solidFill>
                  <a:schemeClr val="tx2"/>
                </a:solidFill>
                <a:latin typeface="IBM Plex Sans Text"/>
                <a:cs typeface="Tahoma"/>
              </a:rPr>
              <a:t>Mechanical treatment of slurries with manure separator into a liquid and a solid fraction </a:t>
            </a:r>
            <a:endParaRPr lang="en-US" sz="2400" spc="65" dirty="0">
              <a:solidFill>
                <a:schemeClr val="tx2"/>
              </a:solidFill>
              <a:latin typeface="IBM Plex Sans Text"/>
              <a:ea typeface="Tahoma"/>
              <a:cs typeface="Tahoma"/>
            </a:endParaRPr>
          </a:p>
          <a:p>
            <a:pPr marL="255270" indent="-242570"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65" dirty="0">
                <a:solidFill>
                  <a:schemeClr val="tx2"/>
                </a:solidFill>
                <a:latin typeface="IBM Plex Sans Text"/>
                <a:cs typeface="Tahoma"/>
              </a:rPr>
              <a:t>The solid fraction: a stackable organic fertilizer, easy to store and to transport (e.g. for sale)</a:t>
            </a:r>
            <a:endParaRPr lang="en-US" sz="2400" spc="65" dirty="0">
              <a:solidFill>
                <a:schemeClr val="tx2"/>
              </a:solidFill>
              <a:latin typeface="IBM Plex Sans Text"/>
              <a:ea typeface="Tahoma"/>
              <a:cs typeface="Tahoma"/>
            </a:endParaRPr>
          </a:p>
          <a:p>
            <a:pPr marL="255270" indent="-24257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65" dirty="0">
                <a:solidFill>
                  <a:schemeClr val="tx2"/>
                </a:solidFill>
                <a:latin typeface="IBM Plex Sans Text"/>
                <a:cs typeface="Tahoma"/>
              </a:rPr>
              <a:t>Liquid fraction: fertilizer for crops and in fish farming</a:t>
            </a:r>
            <a:endParaRPr lang="en-US" sz="2400" spc="65" dirty="0">
              <a:solidFill>
                <a:schemeClr val="tx2"/>
              </a:solidFill>
              <a:latin typeface="IBM Plex Sans Text"/>
              <a:ea typeface="Tahoma"/>
              <a:cs typeface="Tahoma"/>
            </a:endParaRPr>
          </a:p>
          <a:p>
            <a:pPr marL="255270" indent="-24257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65" dirty="0">
                <a:solidFill>
                  <a:schemeClr val="tx2"/>
                </a:solidFill>
                <a:latin typeface="IBM Plex Sans Text"/>
                <a:cs typeface="Tahoma"/>
              </a:rPr>
              <a:t>Liquid fraction contains more N and solid fraction more P</a:t>
            </a:r>
            <a:endParaRPr lang="en-US" sz="2400" spc="65" dirty="0">
              <a:solidFill>
                <a:schemeClr val="tx2"/>
              </a:solidFill>
              <a:latin typeface="IBM Plex Sans Text"/>
              <a:ea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SzPct val="95833"/>
              <a:tabLst>
                <a:tab pos="255904" algn="l"/>
              </a:tabLst>
            </a:pPr>
            <a:endParaRPr lang="en-US" sz="2400" b="1" spc="65" dirty="0">
              <a:solidFill>
                <a:schemeClr val="tx2"/>
              </a:solidFill>
              <a:latin typeface="IBM Plex Sans Text"/>
              <a:ea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SzPct val="95833"/>
              <a:tabLst>
                <a:tab pos="255904" algn="l"/>
              </a:tabLst>
            </a:pPr>
            <a:r>
              <a:rPr lang="en-US" sz="2400" b="1" spc="65" dirty="0">
                <a:solidFill>
                  <a:schemeClr val="tx2"/>
                </a:solidFill>
                <a:latin typeface="IBM Plex Sans Text"/>
                <a:cs typeface="Tahoma"/>
              </a:rPr>
              <a:t>Disadvantage</a:t>
            </a:r>
            <a:r>
              <a:rPr lang="en-US" sz="2400" spc="65" dirty="0">
                <a:solidFill>
                  <a:schemeClr val="tx2"/>
                </a:solidFill>
                <a:latin typeface="IBM Plex Sans Text"/>
                <a:cs typeface="Tahoma"/>
              </a:rPr>
              <a:t>: relative high investment (separator)</a:t>
            </a:r>
            <a:endParaRPr lang="en-US" sz="2400" spc="65" dirty="0">
              <a:solidFill>
                <a:schemeClr val="tx2"/>
              </a:solidFill>
              <a:latin typeface="IBM Plex Sans Text"/>
              <a:ea typeface="Tahoma"/>
              <a:cs typeface="Tahoma"/>
            </a:endParaRPr>
          </a:p>
          <a:p>
            <a:pPr marL="255270" indent="-242570"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65" dirty="0">
                <a:solidFill>
                  <a:schemeClr val="tx2"/>
                </a:solidFill>
                <a:latin typeface="IBM Plex Sans Text"/>
                <a:cs typeface="Tahoma"/>
              </a:rPr>
              <a:t>Suitable for larger farms with surplus of manure </a:t>
            </a:r>
            <a:endParaRPr lang="en-US" sz="2400" spc="65" dirty="0">
              <a:solidFill>
                <a:schemeClr val="tx2"/>
              </a:solidFill>
              <a:latin typeface="IBM Plex Sans Text"/>
              <a:ea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SzPct val="95833"/>
              <a:tabLst>
                <a:tab pos="255904" algn="l"/>
              </a:tabLst>
            </a:pPr>
            <a:endParaRPr lang="en-US" sz="2000" b="1" spc="65" dirty="0">
              <a:solidFill>
                <a:srgbClr val="33A8D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9798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00" y="575440"/>
            <a:ext cx="9587383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chemeClr val="tx2"/>
                </a:solidFill>
                <a:latin typeface="IBM Plex Sans Text"/>
              </a:rPr>
              <a:t>Options for manure treatment (4): composting</a:t>
            </a:r>
            <a:endParaRPr lang="en-US" spc="-130" dirty="0">
              <a:solidFill>
                <a:schemeClr val="tx2"/>
              </a:solidFill>
              <a:latin typeface="IBM Plex Sans Tex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9043" y="1546604"/>
            <a:ext cx="1620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Collection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B400564-3DC2-99ED-64FE-FAD690F9A8A6}"/>
              </a:ext>
            </a:extLst>
          </p:cNvPr>
          <p:cNvSpPr txBox="1"/>
          <p:nvPr/>
        </p:nvSpPr>
        <p:spPr>
          <a:xfrm>
            <a:off x="408000" y="1125000"/>
            <a:ext cx="11049000" cy="5361083"/>
          </a:xfrm>
          <a:prstGeom prst="flowChartProcess">
            <a:avLst/>
          </a:prstGeom>
          <a:ln>
            <a:noFill/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12065" marR="1768475">
              <a:lnSpc>
                <a:spcPts val="2810"/>
              </a:lnSpc>
              <a:spcBef>
                <a:spcPts val="855"/>
              </a:spcBef>
              <a:buSzPct val="96153"/>
              <a:tabLst>
                <a:tab pos="276225" algn="l"/>
              </a:tabLst>
            </a:pPr>
            <a:r>
              <a:rPr lang="en-US" sz="2400" b="1" spc="55" dirty="0">
                <a:solidFill>
                  <a:schemeClr val="tx2"/>
                </a:solidFill>
                <a:latin typeface="IBM Plex Sans Text"/>
                <a:cs typeface="Tahoma"/>
              </a:rPr>
              <a:t>Aerobic composting:</a:t>
            </a:r>
          </a:p>
          <a:p>
            <a:pPr marL="184785" marR="1768475" indent="-172720">
              <a:lnSpc>
                <a:spcPts val="2810"/>
              </a:lnSpc>
              <a:spcBef>
                <a:spcPts val="85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N</a:t>
            </a: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atural</a:t>
            </a:r>
            <a:r>
              <a:rPr lang="en-US" sz="2400" spc="-229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75" dirty="0">
                <a:solidFill>
                  <a:schemeClr val="tx2"/>
                </a:solidFill>
                <a:latin typeface="IBM Plex Sans Text"/>
                <a:cs typeface="Tahoma"/>
              </a:rPr>
              <a:t>process</a:t>
            </a:r>
            <a:r>
              <a:rPr lang="en-US" sz="2400" spc="-229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30" dirty="0">
                <a:solidFill>
                  <a:schemeClr val="tx2"/>
                </a:solidFill>
                <a:latin typeface="IBM Plex Sans Text"/>
                <a:cs typeface="Tahoma"/>
              </a:rPr>
              <a:t>of</a:t>
            </a:r>
            <a:r>
              <a:rPr lang="en-US" sz="2400" spc="-210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60" dirty="0">
                <a:solidFill>
                  <a:schemeClr val="tx2"/>
                </a:solidFill>
                <a:latin typeface="IBM Plex Sans Text"/>
                <a:cs typeface="Tahoma"/>
              </a:rPr>
              <a:t>decomposition</a:t>
            </a:r>
            <a:r>
              <a:rPr lang="en-US" sz="2400" spc="-229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45" dirty="0">
                <a:solidFill>
                  <a:schemeClr val="tx2"/>
                </a:solidFill>
                <a:latin typeface="IBM Plex Sans Text"/>
                <a:cs typeface="Tahoma"/>
              </a:rPr>
              <a:t>by </a:t>
            </a:r>
            <a:r>
              <a:rPr lang="en-US" sz="2400" spc="50" dirty="0">
                <a:solidFill>
                  <a:schemeClr val="tx2"/>
                </a:solidFill>
                <a:latin typeface="IBM Plex Sans Text"/>
                <a:cs typeface="Tahoma"/>
              </a:rPr>
              <a:t>microorganisms:  </a:t>
            </a:r>
          </a:p>
          <a:p>
            <a:pPr marL="641985" marR="815975" lvl="1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suitable</a:t>
            </a:r>
            <a:r>
              <a:rPr lang="en-US" sz="2400" spc="-195" dirty="0">
                <a:solidFill>
                  <a:schemeClr val="tx2"/>
                </a:solidFill>
                <a:latin typeface="IBM Plex Sans Text"/>
                <a:cs typeface="Tahoma"/>
              </a:rPr>
              <a:t> r</a:t>
            </a: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eduction of volume and moisture</a:t>
            </a:r>
          </a:p>
          <a:p>
            <a:pPr marL="641985" marR="815975" lvl="1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Suits </a:t>
            </a:r>
            <a:r>
              <a:rPr lang="en-US" sz="2400" spc="80" dirty="0">
                <a:solidFill>
                  <a:schemeClr val="tx2"/>
                </a:solidFill>
                <a:latin typeface="IBM Plex Sans Text"/>
                <a:cs typeface="Tahoma"/>
              </a:rPr>
              <a:t>all</a:t>
            </a:r>
            <a:r>
              <a:rPr lang="en-US" sz="2400" spc="-190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35" dirty="0">
                <a:solidFill>
                  <a:schemeClr val="tx2"/>
                </a:solidFill>
                <a:latin typeface="IBM Plex Sans Text"/>
                <a:cs typeface="Tahoma"/>
              </a:rPr>
              <a:t>farm</a:t>
            </a:r>
            <a:r>
              <a:rPr lang="en-US" sz="2400" spc="-215" dirty="0">
                <a:solidFill>
                  <a:schemeClr val="tx2"/>
                </a:solidFill>
                <a:latin typeface="IBM Plex Sans Text"/>
                <a:cs typeface="Tahoma"/>
              </a:rPr>
              <a:t> </a:t>
            </a: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situations (large, small) and all types of manure</a:t>
            </a:r>
            <a:r>
              <a:rPr lang="en-US" sz="2400" spc="-220" dirty="0">
                <a:solidFill>
                  <a:schemeClr val="tx2"/>
                </a:solidFill>
                <a:latin typeface="IBM Plex Sans Text"/>
                <a:cs typeface="Tahoma"/>
              </a:rPr>
              <a:t> </a:t>
            </a:r>
          </a:p>
          <a:p>
            <a:pPr marL="184785" marR="815975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End product:</a:t>
            </a:r>
          </a:p>
          <a:p>
            <a:pPr marL="641985" marR="815975" lvl="1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stable (moisture content, nutrients), easy to handle </a:t>
            </a:r>
          </a:p>
          <a:p>
            <a:pPr marL="641985" marR="815975" lvl="1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free of pathogens and viable weeds (aerobic composting)</a:t>
            </a:r>
            <a:endParaRPr lang="en-US" sz="2400" dirty="0">
              <a:solidFill>
                <a:schemeClr val="tx2"/>
              </a:solidFill>
              <a:latin typeface="IBM Plex Sans Text"/>
              <a:cs typeface="Tahoma"/>
            </a:endParaRPr>
          </a:p>
          <a:p>
            <a:pPr marL="184785" marR="815975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b="1" spc="55" dirty="0">
                <a:solidFill>
                  <a:schemeClr val="tx2"/>
                </a:solidFill>
                <a:latin typeface="IBM Plex Sans Text"/>
                <a:cs typeface="Tahoma"/>
              </a:rPr>
              <a:t>Requirements</a:t>
            </a: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: Availability and addition of other organic materials (green, dry) </a:t>
            </a:r>
          </a:p>
          <a:p>
            <a:pPr marL="184785" marR="815975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b="1" spc="55" dirty="0">
                <a:solidFill>
                  <a:schemeClr val="tx2"/>
                </a:solidFill>
                <a:latin typeface="IBM Plex Sans Text"/>
                <a:cs typeface="Tahoma"/>
              </a:rPr>
              <a:t>Disadvantages:</a:t>
            </a:r>
          </a:p>
          <a:p>
            <a:pPr marL="641985" marR="815975" lvl="1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Labour intensive</a:t>
            </a:r>
          </a:p>
          <a:p>
            <a:pPr marL="641985" marR="815975" lvl="1" indent="-172720">
              <a:lnSpc>
                <a:spcPts val="2810"/>
              </a:lnSpc>
              <a:spcBef>
                <a:spcPts val="785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lang="en-US" sz="2400" spc="55" dirty="0">
                <a:solidFill>
                  <a:schemeClr val="tx2"/>
                </a:solidFill>
                <a:latin typeface="IBM Plex Sans Text"/>
                <a:cs typeface="Tahoma"/>
              </a:rPr>
              <a:t>Nutrient losses (C,N) can be high </a:t>
            </a:r>
            <a:endParaRPr lang="en-US" sz="2000" b="1" spc="65" dirty="0">
              <a:solidFill>
                <a:srgbClr val="33A8D1"/>
              </a:solidFill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0939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379B-1143-9697-919E-DA5B30C0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4957786" cy="49244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IBM Plex Sans Text"/>
                <a:ea typeface="Tahoma"/>
              </a:rPr>
              <a:t>Composting process</a:t>
            </a:r>
            <a:endParaRPr lang="en-US" dirty="0">
              <a:solidFill>
                <a:schemeClr val="tx2"/>
              </a:solidFill>
              <a:latin typeface="IBM Plex Sans Text"/>
            </a:endParaRPr>
          </a:p>
        </p:txBody>
      </p:sp>
      <p:pic>
        <p:nvPicPr>
          <p:cNvPr id="94" name="Picture 93" descr="Figure 1 from Composting and compost utilization for agronomic and  container crops. | Semantic Scholar">
            <a:extLst>
              <a:ext uri="{FF2B5EF4-FFF2-40B4-BE49-F238E27FC236}">
                <a16:creationId xmlns:a16="http://schemas.microsoft.com/office/drawing/2014/main" id="{79E9862A-975A-B582-A7D4-6E7CE7DA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96" y="1420408"/>
            <a:ext cx="10313939" cy="5232868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70204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00" y="582997"/>
            <a:ext cx="9587383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rgbClr val="0A60A3"/>
                </a:solidFill>
                <a:latin typeface="IBM Plex Sans Text"/>
              </a:rPr>
              <a:t>Options for improved manure management</a:t>
            </a:r>
            <a:endParaRPr lang="en-US" spc="-130" dirty="0">
              <a:solidFill>
                <a:srgbClr val="0A60A3"/>
              </a:solidFill>
              <a:latin typeface="IBM Plex Sans Tex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400" y="2504529"/>
            <a:ext cx="11887200" cy="4117153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354965" indent="-3429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If possible, take sample of manure for lab analysis to determine nutrient content</a:t>
            </a:r>
          </a:p>
          <a:p>
            <a:pPr marL="354965" indent="-3429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Apply manure based on nutrient content and according to crop needs to avoid overfertilization</a:t>
            </a:r>
          </a:p>
          <a:p>
            <a:pPr marL="354965" indent="-3429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If separate collection of liquids and solids, allocation could be the following:  </a:t>
            </a:r>
          </a:p>
          <a:p>
            <a:pPr marL="812165" lvl="1" indent="-342900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Regular application of liquids (during weeding) on forage crops </a:t>
            </a:r>
          </a:p>
          <a:p>
            <a:pPr marL="812165" lvl="1" indent="-342900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Application of solids on land (during cultivation) for food crops/cash crops</a:t>
            </a:r>
          </a:p>
          <a:p>
            <a:pPr marL="354965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Incorporation of manure-slurry into the soil (mixing) at or directly after application:</a:t>
            </a:r>
          </a:p>
          <a:p>
            <a:pPr marL="812165" lvl="1" indent="-3429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 Reduction volatilization of ammonia (N)</a:t>
            </a:r>
          </a:p>
          <a:p>
            <a:pPr marL="812165" lvl="1" indent="-3429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 Better utilization of nutrients by the crop</a:t>
            </a:r>
          </a:p>
          <a:p>
            <a:pPr marL="354965" indent="-3429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 Distribute manure evenly over the land or crop </a:t>
            </a:r>
            <a:endParaRPr lang="en-US" sz="2400" spc="-5" dirty="0">
              <a:solidFill>
                <a:srgbClr val="33A8D1"/>
              </a:solidFill>
              <a:latin typeface="IBM Plex Sans" panose="020B0503050203000203" pitchFamily="34" charset="0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273" y="1185163"/>
            <a:ext cx="1620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60" dirty="0">
                <a:solidFill>
                  <a:srgbClr val="FFFFFF"/>
                </a:solidFill>
                <a:latin typeface="Tahoma"/>
                <a:cs typeface="Tahoma"/>
              </a:rPr>
              <a:t>Collection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A1C6AAD1-92BF-847E-D305-0EADBE1C695C}"/>
              </a:ext>
            </a:extLst>
          </p:cNvPr>
          <p:cNvSpPr txBox="1"/>
          <p:nvPr/>
        </p:nvSpPr>
        <p:spPr>
          <a:xfrm>
            <a:off x="741039" y="1051033"/>
            <a:ext cx="16789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Treatment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7535234A-04D6-028F-0007-E60013BFC9FE}"/>
              </a:ext>
            </a:extLst>
          </p:cNvPr>
          <p:cNvSpPr/>
          <p:nvPr/>
        </p:nvSpPr>
        <p:spPr>
          <a:xfrm>
            <a:off x="3720000" y="1609788"/>
            <a:ext cx="4367916" cy="811212"/>
          </a:xfrm>
          <a:custGeom>
            <a:avLst/>
            <a:gdLst/>
            <a:ahLst/>
            <a:cxnLst/>
            <a:rect l="l" t="t" r="r" b="b"/>
            <a:pathLst>
              <a:path w="2482850" h="1800225">
                <a:moveTo>
                  <a:pt x="0" y="0"/>
                </a:moveTo>
                <a:lnTo>
                  <a:pt x="2057273" y="0"/>
                </a:lnTo>
                <a:lnTo>
                  <a:pt x="2482596" y="899921"/>
                </a:lnTo>
                <a:lnTo>
                  <a:pt x="2057273" y="1799844"/>
                </a:lnTo>
                <a:lnTo>
                  <a:pt x="0" y="1799844"/>
                </a:lnTo>
                <a:lnTo>
                  <a:pt x="425323" y="8999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5A8F4392-C604-E80B-B02A-1978DAFFABB2}"/>
              </a:ext>
            </a:extLst>
          </p:cNvPr>
          <p:cNvSpPr txBox="1"/>
          <p:nvPr/>
        </p:nvSpPr>
        <p:spPr>
          <a:xfrm>
            <a:off x="4473605" y="1762848"/>
            <a:ext cx="2097242" cy="44307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GB" sz="2800" spc="-5" dirty="0">
                <a:solidFill>
                  <a:schemeClr val="bg1"/>
                </a:solidFill>
                <a:latin typeface="IBM Plex Sans Text" panose="020B0604020202020204" charset="0"/>
                <a:cs typeface="Georgia"/>
              </a:rPr>
              <a:t>   </a:t>
            </a:r>
            <a:r>
              <a:rPr sz="2800" spc="-5" dirty="0">
                <a:solidFill>
                  <a:schemeClr val="bg1"/>
                </a:solidFill>
                <a:latin typeface="IBM Plex Sans Text" panose="020B0604020202020204" charset="0"/>
                <a:cs typeface="Georgia"/>
              </a:rPr>
              <a:t>Applica</a:t>
            </a:r>
            <a:r>
              <a:rPr sz="2800" spc="-20" dirty="0">
                <a:solidFill>
                  <a:schemeClr val="bg1"/>
                </a:solidFill>
                <a:latin typeface="IBM Plex Sans Text" panose="020B0604020202020204" charset="0"/>
                <a:cs typeface="Georgia"/>
              </a:rPr>
              <a:t>t</a:t>
            </a:r>
            <a:r>
              <a:rPr sz="2800" spc="-5" dirty="0">
                <a:solidFill>
                  <a:schemeClr val="bg1"/>
                </a:solidFill>
                <a:latin typeface="IBM Plex Sans Text" panose="020B0604020202020204" charset="0"/>
                <a:cs typeface="Georgia"/>
              </a:rPr>
              <a:t>ion</a:t>
            </a:r>
            <a:endParaRPr sz="2800" dirty="0">
              <a:solidFill>
                <a:schemeClr val="bg1"/>
              </a:solidFill>
              <a:latin typeface="IBM Plex Sans Text" panose="020B060402020202020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5949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A59D3D5-511E-34CB-2659-75A2E0F39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01801"/>
              </p:ext>
            </p:extLst>
          </p:nvPr>
        </p:nvGraphicFramePr>
        <p:xfrm>
          <a:off x="419100" y="1776520"/>
          <a:ext cx="11353800" cy="4836391"/>
        </p:xfrm>
        <a:graphic>
          <a:graphicData uri="http://schemas.openxmlformats.org/drawingml/2006/table">
            <a:tbl>
              <a:tblPr firstRow="1" firstCol="1" bandRow="1"/>
              <a:tblGrid>
                <a:gridCol w="3086100">
                  <a:extLst>
                    <a:ext uri="{9D8B030D-6E8A-4147-A177-3AD203B41FA5}">
                      <a16:colId xmlns:a16="http://schemas.microsoft.com/office/drawing/2014/main" val="276837507"/>
                    </a:ext>
                  </a:extLst>
                </a:gridCol>
                <a:gridCol w="1235122">
                  <a:extLst>
                    <a:ext uri="{9D8B030D-6E8A-4147-A177-3AD203B41FA5}">
                      <a16:colId xmlns:a16="http://schemas.microsoft.com/office/drawing/2014/main" val="131807341"/>
                    </a:ext>
                  </a:extLst>
                </a:gridCol>
                <a:gridCol w="1241378">
                  <a:extLst>
                    <a:ext uri="{9D8B030D-6E8A-4147-A177-3AD203B41FA5}">
                      <a16:colId xmlns:a16="http://schemas.microsoft.com/office/drawing/2014/main" val="74958875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2476125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8370698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98173757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6730421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4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Options</a:t>
                      </a:r>
                      <a:endParaRPr lang="nl-NL" sz="24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Nutrient losses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Fertilizer value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Extra</a:t>
                      </a:r>
                      <a:b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</a:b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labour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Invest-ment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Effect on environment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Expected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 </a:t>
                      </a: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profitability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19101"/>
                  </a:ext>
                </a:extLst>
              </a:tr>
              <a:tr h="1090996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Baseline: uncovered heap, no roofing walking area barn 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- - -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-  - -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0 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0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-  - - 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+-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62039"/>
                  </a:ext>
                </a:extLst>
              </a:tr>
              <a:tr h="721881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Heap covered with plastic sheet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- - 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- -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 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- -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8075"/>
                  </a:ext>
                </a:extLst>
              </a:tr>
              <a:tr h="721881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Roofing and closed storage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79254"/>
                  </a:ext>
                </a:extLst>
              </a:tr>
              <a:tr h="893952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Direct separation liquid solids, closed storage 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+-  ?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367903"/>
                  </a:ext>
                </a:extLst>
              </a:tr>
              <a:tr h="721881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Partial separation liquid solids, closed storage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+-  ?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51377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462D2A5-1931-5532-1A83-8B8D7FD5D4CA}"/>
              </a:ext>
            </a:extLst>
          </p:cNvPr>
          <p:cNvSpPr txBox="1"/>
          <p:nvPr/>
        </p:nvSpPr>
        <p:spPr>
          <a:xfrm>
            <a:off x="336000" y="549000"/>
            <a:ext cx="10199308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IBM Plex Sans Text"/>
              </a:rPr>
              <a:t>Options for improved manure management: Summary</a:t>
            </a:r>
            <a:endParaRPr lang="nl-NL" sz="3200" b="1" dirty="0">
              <a:solidFill>
                <a:schemeClr val="tx2"/>
              </a:solidFill>
              <a:latin typeface="IBM Plex Sans Tex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6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A59D3D5-511E-34CB-2659-75A2E0F39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63268"/>
              </p:ext>
            </p:extLst>
          </p:nvPr>
        </p:nvGraphicFramePr>
        <p:xfrm>
          <a:off x="419100" y="2565000"/>
          <a:ext cx="11353800" cy="3232269"/>
        </p:xfrm>
        <a:graphic>
          <a:graphicData uri="http://schemas.openxmlformats.org/drawingml/2006/table">
            <a:tbl>
              <a:tblPr firstRow="1" firstCol="1" bandRow="1"/>
              <a:tblGrid>
                <a:gridCol w="2965544">
                  <a:extLst>
                    <a:ext uri="{9D8B030D-6E8A-4147-A177-3AD203B41FA5}">
                      <a16:colId xmlns:a16="http://schemas.microsoft.com/office/drawing/2014/main" val="276837507"/>
                    </a:ext>
                  </a:extLst>
                </a:gridCol>
                <a:gridCol w="1355678">
                  <a:extLst>
                    <a:ext uri="{9D8B030D-6E8A-4147-A177-3AD203B41FA5}">
                      <a16:colId xmlns:a16="http://schemas.microsoft.com/office/drawing/2014/main" val="131807341"/>
                    </a:ext>
                  </a:extLst>
                </a:gridCol>
                <a:gridCol w="1241378">
                  <a:extLst>
                    <a:ext uri="{9D8B030D-6E8A-4147-A177-3AD203B41FA5}">
                      <a16:colId xmlns:a16="http://schemas.microsoft.com/office/drawing/2014/main" val="749588750"/>
                    </a:ext>
                  </a:extLst>
                </a:gridCol>
                <a:gridCol w="1050300">
                  <a:extLst>
                    <a:ext uri="{9D8B030D-6E8A-4147-A177-3AD203B41FA5}">
                      <a16:colId xmlns:a16="http://schemas.microsoft.com/office/drawing/2014/main" val="1247612524"/>
                    </a:ext>
                  </a:extLst>
                </a:gridCol>
                <a:gridCol w="1159500">
                  <a:extLst>
                    <a:ext uri="{9D8B030D-6E8A-4147-A177-3AD203B41FA5}">
                      <a16:colId xmlns:a16="http://schemas.microsoft.com/office/drawing/2014/main" val="198370698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9817375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7304216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Options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Nutrient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 </a:t>
                      </a: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losses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Fertilizer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 </a:t>
                      </a: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value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Labour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Invest-ment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Effect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 </a:t>
                      </a: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on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 </a:t>
                      </a: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the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 </a:t>
                      </a:r>
                      <a:r>
                        <a:rPr lang="af-ZA" sz="2000" b="1" dirty="0" err="1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environment</a:t>
                      </a: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 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b="1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Expected profitability</a:t>
                      </a:r>
                      <a:endParaRPr lang="nl-NL" sz="2000" b="1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19101"/>
                  </a:ext>
                </a:extLst>
              </a:tr>
              <a:tr h="737804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Mechanized separation</a:t>
                      </a:r>
                    </a:p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Slurry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? 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928240"/>
                  </a:ext>
                </a:extLst>
              </a:tr>
              <a:tr h="657819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Composting slurry/manure 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+-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?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890816"/>
                  </a:ext>
                </a:extLst>
              </a:tr>
              <a:tr h="721881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Drying dung/ solid fraction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+-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497035"/>
                  </a:ext>
                </a:extLst>
              </a:tr>
              <a:tr h="352765"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Vermi culture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?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++</a:t>
                      </a:r>
                      <a:endParaRPr lang="nl-NL" sz="200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2000" dirty="0">
                          <a:solidFill>
                            <a:schemeClr val="tx2"/>
                          </a:solidFill>
                          <a:effectLst/>
                          <a:latin typeface="IBM Plex Sans Text"/>
                          <a:ea typeface="Calibri" panose="020F0502020204030204" pitchFamily="34" charset="0"/>
                          <a:cs typeface="Calibri"/>
                        </a:rPr>
                        <a:t>?</a:t>
                      </a:r>
                      <a:endParaRPr lang="nl-NL" sz="2000" dirty="0">
                        <a:solidFill>
                          <a:schemeClr val="tx2"/>
                        </a:solidFill>
                        <a:effectLst/>
                        <a:latin typeface="IBM Plex Sans Text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16169" marR="16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28824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05C5AC6-66A7-6015-B450-4BA65EF62EFE}"/>
              </a:ext>
            </a:extLst>
          </p:cNvPr>
          <p:cNvSpPr txBox="1"/>
          <p:nvPr/>
        </p:nvSpPr>
        <p:spPr>
          <a:xfrm>
            <a:off x="336000" y="568288"/>
            <a:ext cx="971550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IBM Plex Sans Text"/>
              </a:rPr>
              <a:t>Options for improved manure management: Summary</a:t>
            </a:r>
            <a:r>
              <a:rPr lang="en-GB" sz="3200" b="1" dirty="0">
                <a:solidFill>
                  <a:schemeClr val="accent1"/>
                </a:solidFill>
                <a:latin typeface="IBM Plex Sans Text"/>
              </a:rPr>
              <a:t> </a:t>
            </a:r>
            <a:endParaRPr lang="nl-NL" sz="3200" b="1" dirty="0" err="1">
              <a:solidFill>
                <a:schemeClr val="accent1"/>
              </a:solidFill>
              <a:latin typeface="IBM Plex Sans Text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7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66C-38FD-912B-86DB-8732E376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549000"/>
            <a:ext cx="8118675" cy="49244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dirty="0">
                <a:solidFill>
                  <a:srgbClr val="0B61A4"/>
                </a:solidFill>
                <a:latin typeface="IBM Plex Sans Text" panose="020B0604020202020204" charset="0"/>
              </a:rPr>
              <a:t>Learning objectives of Module 3</a:t>
            </a:r>
            <a:endParaRPr lang="nl-NL" dirty="0">
              <a:solidFill>
                <a:srgbClr val="0B61A4"/>
              </a:solidFill>
              <a:latin typeface="IBM Plex Sans Text" panose="020B0604020202020204" charset="0"/>
              <a:ea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7570B-CBBE-3A01-5582-13F93051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960" y="1269000"/>
            <a:ext cx="10461625" cy="3693319"/>
          </a:xfrm>
        </p:spPr>
        <p:txBody>
          <a:bodyPr wrap="square" lIns="0" tIns="0" rIns="0" bIns="0" anchor="t">
            <a:spAutoFit/>
          </a:bodyPr>
          <a:lstStyle/>
          <a:p>
            <a:pPr marL="457200" indent="-457200">
              <a:buClr>
                <a:srgbClr val="0B61A4"/>
              </a:buClr>
              <a:buFont typeface="+mj-lt"/>
              <a:buAutoNum type="arabicPeriod"/>
            </a:pPr>
            <a:r>
              <a:rPr lang="en-GB" kern="1200" dirty="0">
                <a:solidFill>
                  <a:srgbClr val="0B61A4"/>
                </a:solidFill>
                <a:latin typeface="IBM Plex Sans Text" panose="020B0604020202020204" charset="0"/>
                <a:cs typeface="+mn-cs"/>
              </a:rPr>
              <a:t>Understand meaning of integrated manure management and its criteria</a:t>
            </a:r>
          </a:p>
          <a:p>
            <a:pPr marL="457200" indent="-457200">
              <a:buClr>
                <a:srgbClr val="0B61A4"/>
              </a:buClr>
              <a:buFont typeface="+mj-lt"/>
              <a:buAutoNum type="arabicPeriod"/>
            </a:pPr>
            <a:endParaRPr lang="en-GB" kern="1200" dirty="0">
              <a:solidFill>
                <a:srgbClr val="0B61A4"/>
              </a:solidFill>
              <a:latin typeface="IBM Plex Sans Text" panose="020B0604020202020204" charset="0"/>
              <a:cs typeface="+mn-cs"/>
            </a:endParaRPr>
          </a:p>
          <a:p>
            <a:pPr marL="457200" indent="-457200">
              <a:buClr>
                <a:srgbClr val="0B61A4"/>
              </a:buClr>
              <a:buFont typeface="+mj-lt"/>
              <a:buAutoNum type="arabicPeriod"/>
            </a:pPr>
            <a:r>
              <a:rPr lang="en-GB" kern="1200" dirty="0">
                <a:solidFill>
                  <a:srgbClr val="0B61A4"/>
                </a:solidFill>
                <a:latin typeface="IBM Plex Sans Text" panose="020B0604020202020204" charset="0"/>
                <a:cs typeface="+mn-cs"/>
              </a:rPr>
              <a:t>Know which options for integrated manure management are feasible for small-scale intensive dairy systems</a:t>
            </a:r>
          </a:p>
          <a:p>
            <a:endParaRPr lang="en-GB" dirty="0">
              <a:latin typeface="IBM Plex Sans Text" panose="020B0604020202020204" charset="0"/>
            </a:endParaRPr>
          </a:p>
          <a:p>
            <a:endParaRPr lang="en-GB" dirty="0">
              <a:latin typeface="IBM Plex Sans Text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IBM Plex Sans Text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IBM Plex Sans Text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IBM Plex Sans Text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3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" y="2754709"/>
            <a:ext cx="10403839" cy="1348582"/>
          </a:xfrm>
          <a:solidFill>
            <a:srgbClr val="0B61A4"/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Integrated manure management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3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046" y="557637"/>
            <a:ext cx="101346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3000" spc="-135" dirty="0">
                <a:solidFill>
                  <a:srgbClr val="0A60A3"/>
                </a:solidFill>
                <a:latin typeface="IBM Plex Sans Text" panose="020B0604020202020204" charset="0"/>
              </a:rPr>
              <a:t>Integrated m</a:t>
            </a:r>
            <a:r>
              <a:rPr sz="3000" spc="-135" dirty="0">
                <a:solidFill>
                  <a:srgbClr val="0A60A3"/>
                </a:solidFill>
                <a:latin typeface="IBM Plex Sans Text" panose="020B0604020202020204" charset="0"/>
              </a:rPr>
              <a:t>anure</a:t>
            </a:r>
            <a:r>
              <a:rPr sz="3000" spc="-185" dirty="0">
                <a:solidFill>
                  <a:srgbClr val="0A60A3"/>
                </a:solidFill>
                <a:latin typeface="IBM Plex Sans Text" panose="020B0604020202020204" charset="0"/>
              </a:rPr>
              <a:t> </a:t>
            </a:r>
            <a:r>
              <a:rPr lang="en-US" sz="3000" spc="-185" dirty="0">
                <a:solidFill>
                  <a:srgbClr val="0A60A3"/>
                </a:solidFill>
                <a:latin typeface="IBM Plex Sans Text" panose="020B0604020202020204" charset="0"/>
              </a:rPr>
              <a:t>m</a:t>
            </a:r>
            <a:r>
              <a:rPr sz="3000" spc="-155" dirty="0">
                <a:solidFill>
                  <a:srgbClr val="0A60A3"/>
                </a:solidFill>
                <a:latin typeface="IBM Plex Sans Text" panose="020B0604020202020204" charset="0"/>
              </a:rPr>
              <a:t>anagement</a:t>
            </a:r>
            <a:r>
              <a:rPr lang="en-GB" sz="3000" spc="-125" dirty="0">
                <a:solidFill>
                  <a:srgbClr val="0A60A3"/>
                </a:solidFill>
                <a:latin typeface="IBM Plex Sans Text" panose="020B0604020202020204" charset="0"/>
              </a:rPr>
              <a:t> for small-scale </a:t>
            </a:r>
            <a:br>
              <a:rPr lang="en-GB" sz="3000" spc="-125" dirty="0">
                <a:solidFill>
                  <a:srgbClr val="0A60A3"/>
                </a:solidFill>
                <a:latin typeface="IBM Plex Sans Text" panose="020B0604020202020204" charset="0"/>
              </a:rPr>
            </a:br>
            <a:r>
              <a:rPr lang="en-GB" sz="3000" spc="-125" dirty="0">
                <a:solidFill>
                  <a:srgbClr val="0A60A3"/>
                </a:solidFill>
                <a:latin typeface="IBM Plex Sans Text" panose="020B0604020202020204" charset="0"/>
              </a:rPr>
              <a:t>intensive dairy systems </a:t>
            </a:r>
            <a:endParaRPr sz="3000" spc="-125" dirty="0">
              <a:solidFill>
                <a:srgbClr val="0A60A3"/>
              </a:solidFill>
              <a:latin typeface="IBM Plex Sans Text" panose="020B060402020202020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646" y="1522094"/>
            <a:ext cx="11185754" cy="5650906"/>
          </a:xfrm>
          <a:prstGeom prst="rect">
            <a:avLst/>
          </a:prstGeom>
        </p:spPr>
        <p:txBody>
          <a:bodyPr vert="horz" wrap="square" lIns="0" tIns="79375" rIns="0" bIns="0" rtlCol="0" anchor="t">
            <a:spAutoFit/>
          </a:bodyPr>
          <a:lstStyle/>
          <a:p>
            <a:pPr marL="355600" indent="-342900"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Manure management is management of the whole manure “chain”: </a:t>
            </a:r>
            <a:b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</a:b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integrated manure management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400" spc="40" dirty="0">
              <a:solidFill>
                <a:srgbClr val="33A8D1"/>
              </a:solidFill>
              <a:latin typeface="IBM Plex Sans Tex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54965" algn="l"/>
                <a:tab pos="355600" algn="l"/>
              </a:tabLst>
            </a:pPr>
            <a:endParaRPr lang="en-US" sz="2400" spc="40" dirty="0">
              <a:solidFill>
                <a:srgbClr val="33A8D1"/>
              </a:solidFill>
              <a:latin typeface="IBM Plex Sans Tex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400" spc="40" dirty="0">
              <a:solidFill>
                <a:srgbClr val="33A8D1"/>
              </a:solidFill>
              <a:latin typeface="IBM Plex Sans Text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400" spc="40" dirty="0">
              <a:solidFill>
                <a:srgbClr val="33A8D1"/>
              </a:solidFill>
              <a:latin typeface="IBM Plex Sans Tex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354965" algn="l"/>
                <a:tab pos="355600" algn="l"/>
              </a:tabLst>
            </a:pPr>
            <a:endParaRPr lang="en-US" sz="2400" spc="40" dirty="0">
              <a:solidFill>
                <a:srgbClr val="33A8D1"/>
              </a:solidFill>
              <a:latin typeface="IBM Plex Sans Text"/>
              <a:cs typeface="Tahoma"/>
            </a:endParaRPr>
          </a:p>
          <a:p>
            <a:pPr marL="355600" indent="-342900">
              <a:spcBef>
                <a:spcPts val="62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Options for improving manure management should: </a:t>
            </a:r>
          </a:p>
          <a:p>
            <a:pPr marL="812800" lvl="1" indent="-342900">
              <a:lnSpc>
                <a:spcPct val="100000"/>
              </a:lnSpc>
              <a:spcBef>
                <a:spcPts val="62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take into account collection, storage, eventual treatment and application and/or use of the manure</a:t>
            </a:r>
          </a:p>
          <a:p>
            <a:pPr marL="812800" lvl="1" indent="-342900">
              <a:spcBef>
                <a:spcPts val="62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focus on reducing  loss of nutrients and negative environmental effects</a:t>
            </a:r>
          </a:p>
          <a:p>
            <a:pPr marL="812800" lvl="1" indent="-342900">
              <a:spcBef>
                <a:spcPts val="625"/>
              </a:spcBef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</a:pPr>
            <a:r>
              <a:rPr lang="en-US" sz="2400" spc="40" dirty="0">
                <a:solidFill>
                  <a:schemeClr val="tx2"/>
                </a:solidFill>
                <a:latin typeface="IBM Plex Sans Text"/>
                <a:cs typeface="Tahoma"/>
              </a:rPr>
              <a:t>consider the feasibility and economy of the options.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en-US" sz="2400" spc="40" dirty="0">
              <a:solidFill>
                <a:srgbClr val="33A8D1"/>
              </a:solidFill>
              <a:latin typeface="Tahoma"/>
              <a:cs typeface="Tahoma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E453A41-0951-1AC6-C556-82027DD280B2}"/>
              </a:ext>
            </a:extLst>
          </p:cNvPr>
          <p:cNvSpPr/>
          <p:nvPr/>
        </p:nvSpPr>
        <p:spPr>
          <a:xfrm>
            <a:off x="990600" y="2600833"/>
            <a:ext cx="2481580" cy="1800225"/>
          </a:xfrm>
          <a:custGeom>
            <a:avLst/>
            <a:gdLst/>
            <a:ahLst/>
            <a:cxnLst/>
            <a:rect l="l" t="t" r="r" b="b"/>
            <a:pathLst>
              <a:path w="2481579" h="1800225">
                <a:moveTo>
                  <a:pt x="2056002" y="0"/>
                </a:moveTo>
                <a:lnTo>
                  <a:pt x="0" y="0"/>
                </a:lnTo>
                <a:lnTo>
                  <a:pt x="425196" y="899922"/>
                </a:lnTo>
                <a:lnTo>
                  <a:pt x="0" y="1799844"/>
                </a:lnTo>
                <a:lnTo>
                  <a:pt x="2056002" y="1799844"/>
                </a:lnTo>
                <a:lnTo>
                  <a:pt x="2481072" y="899922"/>
                </a:lnTo>
                <a:lnTo>
                  <a:pt x="2056002" y="0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DAB8B177-B26C-9D68-0B7A-34E78B3A5032}"/>
              </a:ext>
            </a:extLst>
          </p:cNvPr>
          <p:cNvSpPr txBox="1"/>
          <p:nvPr/>
        </p:nvSpPr>
        <p:spPr>
          <a:xfrm>
            <a:off x="1465106" y="3985387"/>
            <a:ext cx="1609090" cy="4521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C</a:t>
            </a:r>
            <a:r>
              <a:rPr sz="2800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ol</a:t>
            </a:r>
            <a:r>
              <a:rPr sz="2800" spc="-1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l</a:t>
            </a:r>
            <a:r>
              <a:rPr sz="2800" spc="-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e</a:t>
            </a:r>
            <a:r>
              <a:rPr sz="2800" spc="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c</a:t>
            </a:r>
            <a:r>
              <a:rPr sz="2800" spc="-1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t</a:t>
            </a:r>
            <a:r>
              <a:rPr sz="2800" spc="-10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i</a:t>
            </a:r>
            <a:r>
              <a:rPr sz="2800" spc="-2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o</a:t>
            </a:r>
            <a:r>
              <a:rPr sz="2800" spc="-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n</a:t>
            </a:r>
            <a:endParaRPr sz="2800" dirty="0">
              <a:highlight>
                <a:srgbClr val="0B61A4"/>
              </a:highlight>
              <a:latin typeface="IBM Plex Sans Text" panose="020B0604020202020204" charset="0"/>
              <a:cs typeface="Georgia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0018A1B2-A18B-05B3-4DC3-3505F4F6C929}"/>
              </a:ext>
            </a:extLst>
          </p:cNvPr>
          <p:cNvSpPr/>
          <p:nvPr/>
        </p:nvSpPr>
        <p:spPr>
          <a:xfrm>
            <a:off x="5143500" y="2600833"/>
            <a:ext cx="2481580" cy="1800225"/>
          </a:xfrm>
          <a:custGeom>
            <a:avLst/>
            <a:gdLst/>
            <a:ahLst/>
            <a:cxnLst/>
            <a:rect l="l" t="t" r="r" b="b"/>
            <a:pathLst>
              <a:path w="2481579" h="1800225">
                <a:moveTo>
                  <a:pt x="2056002" y="0"/>
                </a:moveTo>
                <a:lnTo>
                  <a:pt x="0" y="0"/>
                </a:lnTo>
                <a:lnTo>
                  <a:pt x="425069" y="899922"/>
                </a:lnTo>
                <a:lnTo>
                  <a:pt x="0" y="1799844"/>
                </a:lnTo>
                <a:lnTo>
                  <a:pt x="2056002" y="1799844"/>
                </a:lnTo>
                <a:lnTo>
                  <a:pt x="2481072" y="899922"/>
                </a:lnTo>
                <a:lnTo>
                  <a:pt x="2056002" y="0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35DCE320-4BF0-8490-F286-DCF5CC80E450}"/>
              </a:ext>
            </a:extLst>
          </p:cNvPr>
          <p:cNvSpPr txBox="1"/>
          <p:nvPr/>
        </p:nvSpPr>
        <p:spPr>
          <a:xfrm>
            <a:off x="5559298" y="3948937"/>
            <a:ext cx="1263429" cy="4430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Storage</a:t>
            </a:r>
            <a:endParaRPr sz="2800" dirty="0">
              <a:highlight>
                <a:srgbClr val="0B61A4"/>
              </a:highlight>
              <a:latin typeface="IBM Plex Sans Text" panose="020B0604020202020204" charset="0"/>
              <a:cs typeface="Georgia"/>
            </a:endParaRPr>
          </a:p>
        </p:txBody>
      </p:sp>
      <p:grpSp>
        <p:nvGrpSpPr>
          <p:cNvPr id="19" name="object 8">
            <a:extLst>
              <a:ext uri="{FF2B5EF4-FFF2-40B4-BE49-F238E27FC236}">
                <a16:creationId xmlns:a16="http://schemas.microsoft.com/office/drawing/2014/main" id="{D3545B84-8E95-FF4E-E9EE-E6E4B29E20FC}"/>
              </a:ext>
            </a:extLst>
          </p:cNvPr>
          <p:cNvGrpSpPr/>
          <p:nvPr/>
        </p:nvGrpSpPr>
        <p:grpSpPr>
          <a:xfrm>
            <a:off x="7208773" y="2588894"/>
            <a:ext cx="2508250" cy="1825625"/>
            <a:chOff x="7246873" y="2731261"/>
            <a:chExt cx="2508250" cy="1825625"/>
          </a:xfrm>
          <a:solidFill>
            <a:schemeClr val="accent2">
              <a:lumMod val="50000"/>
            </a:schemeClr>
          </a:solidFill>
        </p:grpSpPr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EE93F359-24D6-1880-136E-E626FE35628B}"/>
                </a:ext>
              </a:extLst>
            </p:cNvPr>
            <p:cNvSpPr/>
            <p:nvPr/>
          </p:nvSpPr>
          <p:spPr>
            <a:xfrm>
              <a:off x="7258811" y="2743199"/>
              <a:ext cx="2482850" cy="1800225"/>
            </a:xfrm>
            <a:custGeom>
              <a:avLst/>
              <a:gdLst/>
              <a:ahLst/>
              <a:cxnLst/>
              <a:rect l="l" t="t" r="r" b="b"/>
              <a:pathLst>
                <a:path w="2482850" h="1800225">
                  <a:moveTo>
                    <a:pt x="2057273" y="0"/>
                  </a:moveTo>
                  <a:lnTo>
                    <a:pt x="0" y="0"/>
                  </a:lnTo>
                  <a:lnTo>
                    <a:pt x="425323" y="899922"/>
                  </a:lnTo>
                  <a:lnTo>
                    <a:pt x="0" y="1799844"/>
                  </a:lnTo>
                  <a:lnTo>
                    <a:pt x="2057273" y="1799844"/>
                  </a:lnTo>
                  <a:lnTo>
                    <a:pt x="2482596" y="899922"/>
                  </a:lnTo>
                  <a:lnTo>
                    <a:pt x="205727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B4A41D5F-EFA1-C429-DF8E-6059B023C830}"/>
                </a:ext>
              </a:extLst>
            </p:cNvPr>
            <p:cNvSpPr/>
            <p:nvPr/>
          </p:nvSpPr>
          <p:spPr>
            <a:xfrm>
              <a:off x="7259573" y="2743961"/>
              <a:ext cx="2482850" cy="1800225"/>
            </a:xfrm>
            <a:custGeom>
              <a:avLst/>
              <a:gdLst/>
              <a:ahLst/>
              <a:cxnLst/>
              <a:rect l="l" t="t" r="r" b="b"/>
              <a:pathLst>
                <a:path w="2482850" h="1800225">
                  <a:moveTo>
                    <a:pt x="0" y="0"/>
                  </a:moveTo>
                  <a:lnTo>
                    <a:pt x="2057273" y="0"/>
                  </a:lnTo>
                  <a:lnTo>
                    <a:pt x="2482596" y="899921"/>
                  </a:lnTo>
                  <a:lnTo>
                    <a:pt x="2057273" y="1799844"/>
                  </a:lnTo>
                  <a:lnTo>
                    <a:pt x="0" y="1799844"/>
                  </a:lnTo>
                  <a:lnTo>
                    <a:pt x="425323" y="899921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1">
            <a:extLst>
              <a:ext uri="{FF2B5EF4-FFF2-40B4-BE49-F238E27FC236}">
                <a16:creationId xmlns:a16="http://schemas.microsoft.com/office/drawing/2014/main" id="{A3089D80-B634-2C45-540B-95F821F1FCBF}"/>
              </a:ext>
            </a:extLst>
          </p:cNvPr>
          <p:cNvSpPr txBox="1"/>
          <p:nvPr/>
        </p:nvSpPr>
        <p:spPr>
          <a:xfrm>
            <a:off x="7444359" y="3948937"/>
            <a:ext cx="1747642" cy="4521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Application</a:t>
            </a:r>
            <a:endParaRPr sz="2800" dirty="0">
              <a:highlight>
                <a:srgbClr val="0B61A4"/>
              </a:highlight>
              <a:latin typeface="IBM Plex Sans Text" panose="020B0604020202020204" charset="0"/>
              <a:cs typeface="Georgia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FBF3E31D-7BC1-E38A-D9A6-D137DB0B59C9}"/>
              </a:ext>
            </a:extLst>
          </p:cNvPr>
          <p:cNvSpPr/>
          <p:nvPr/>
        </p:nvSpPr>
        <p:spPr>
          <a:xfrm>
            <a:off x="3056382" y="2613733"/>
            <a:ext cx="2481580" cy="1800225"/>
          </a:xfrm>
          <a:custGeom>
            <a:avLst/>
            <a:gdLst/>
            <a:ahLst/>
            <a:cxnLst/>
            <a:rect l="l" t="t" r="r" b="b"/>
            <a:pathLst>
              <a:path w="2481579" h="1800225">
                <a:moveTo>
                  <a:pt x="2481072" y="899922"/>
                </a:moveTo>
                <a:lnTo>
                  <a:pt x="2056003" y="0"/>
                </a:lnTo>
                <a:lnTo>
                  <a:pt x="0" y="0"/>
                </a:lnTo>
                <a:lnTo>
                  <a:pt x="419100" y="887031"/>
                </a:lnTo>
                <a:lnTo>
                  <a:pt x="419100" y="912825"/>
                </a:lnTo>
                <a:lnTo>
                  <a:pt x="0" y="1799844"/>
                </a:lnTo>
                <a:lnTo>
                  <a:pt x="2056003" y="1799844"/>
                </a:lnTo>
                <a:lnTo>
                  <a:pt x="2481072" y="899922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970362A1-2CE0-C2ED-6C47-946F4F246DCF}"/>
              </a:ext>
            </a:extLst>
          </p:cNvPr>
          <p:cNvSpPr txBox="1"/>
          <p:nvPr/>
        </p:nvSpPr>
        <p:spPr>
          <a:xfrm>
            <a:off x="3384518" y="3985387"/>
            <a:ext cx="1609090" cy="4521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highlight>
                  <a:srgbClr val="0B61A4"/>
                </a:highlight>
                <a:latin typeface="IBM Plex Sans Text" panose="020B0604020202020204" charset="0"/>
                <a:cs typeface="Georgia"/>
              </a:rPr>
              <a:t>Treatment</a:t>
            </a:r>
            <a:endParaRPr sz="2800" dirty="0">
              <a:highlight>
                <a:srgbClr val="0B61A4"/>
              </a:highlight>
              <a:latin typeface="IBM Plex Sans Text" panose="020B0604020202020204" charset="0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29B80-6D29-1BA3-8AC5-14360929F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322C-E7AF-F69E-CBCC-2F560AA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" y="2754709"/>
            <a:ext cx="10403839" cy="1348582"/>
          </a:xfrm>
          <a:solidFill>
            <a:srgbClr val="0B61A4"/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IBM Plex Sans Text" panose="020B0604020202020204" charset="0"/>
              </a:rPr>
              <a:t>Options for integrated manure management</a:t>
            </a:r>
            <a:endParaRPr lang="nl-NL" sz="3200" b="1" dirty="0">
              <a:latin typeface="IBM Plex San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2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00" y="581128"/>
            <a:ext cx="958738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rgbClr val="0A60A3"/>
                </a:solidFill>
                <a:latin typeface="IBM Plex Sans" panose="020B0503050203000203" pitchFamily="34" charset="0"/>
              </a:rPr>
              <a:t>Options for improved manure management</a:t>
            </a:r>
            <a:endParaRPr spc="-130" dirty="0">
              <a:solidFill>
                <a:srgbClr val="0A60A3"/>
              </a:solidFill>
              <a:latin typeface="IBM Plex Sans" panose="020B050305020300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860" y="2781000"/>
            <a:ext cx="11650279" cy="3645229"/>
          </a:xfrm>
          <a:prstGeom prst="flowChartProcess">
            <a:avLst/>
          </a:prstGeom>
          <a:ln>
            <a:solidFill>
              <a:schemeClr val="tx1"/>
            </a:solidFill>
          </a:ln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lnSpc>
                <a:spcPct val="100000"/>
              </a:lnSpc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"/>
                <a:cs typeface="Times New Roman"/>
              </a:rPr>
              <a:t>Key points for improvement of collection and storage:</a:t>
            </a:r>
          </a:p>
          <a:p>
            <a:pPr marL="12065">
              <a:lnSpc>
                <a:spcPct val="100000"/>
              </a:lnSpc>
              <a:tabLst>
                <a:tab pos="267335" algn="l"/>
              </a:tabLst>
            </a:pPr>
            <a:endParaRPr lang="en-US" sz="2400" b="1" spc="-5" dirty="0">
              <a:solidFill>
                <a:schemeClr val="tx2"/>
              </a:solidFill>
              <a:latin typeface="IBM Plex Sans" panose="020B0503050203000203" pitchFamily="34" charset="0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"/>
                <a:cs typeface="Times New Roman"/>
              </a:rPr>
              <a:t>Type of barn</a:t>
            </a:r>
            <a:r>
              <a:rPr lang="en-US" sz="2400" spc="-5" dirty="0">
                <a:solidFill>
                  <a:schemeClr val="tx2"/>
                </a:solidFill>
                <a:latin typeface="IBM Plex Sans"/>
                <a:cs typeface="Times New Roman"/>
              </a:rPr>
              <a:t>: tied barn, loose housing system, deep litter system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400" b="1" spc="-5" dirty="0">
              <a:solidFill>
                <a:schemeClr val="tx2"/>
              </a:solidFill>
              <a:latin typeface="IBM Plex Sans" panose="020B0503050203000203" pitchFamily="34" charset="0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"/>
                <a:cs typeface="Times New Roman"/>
              </a:rPr>
              <a:t>Type of floor: </a:t>
            </a:r>
            <a:r>
              <a:rPr lang="en-US" sz="2400" spc="-5" dirty="0">
                <a:solidFill>
                  <a:schemeClr val="tx2"/>
                </a:solidFill>
                <a:latin typeface="IBM Plex Sans"/>
                <a:cs typeface="Times New Roman"/>
              </a:rPr>
              <a:t>earthen floor,</a:t>
            </a:r>
            <a:r>
              <a:rPr lang="en-US" sz="2400" b="1" spc="-5" dirty="0">
                <a:solidFill>
                  <a:schemeClr val="tx2"/>
                </a:solidFill>
                <a:latin typeface="IBM Plex Sans"/>
                <a:cs typeface="Times New Roman"/>
              </a:rPr>
              <a:t> </a:t>
            </a:r>
            <a:r>
              <a:rPr lang="en-US" sz="2400" spc="-5" dirty="0">
                <a:solidFill>
                  <a:schemeClr val="tx2"/>
                </a:solidFill>
                <a:latin typeface="IBM Plex Sans"/>
                <a:cs typeface="Times New Roman"/>
              </a:rPr>
              <a:t>sandy or concrete floor of walking area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400" b="1" spc="-5" dirty="0">
              <a:solidFill>
                <a:schemeClr val="tx2"/>
              </a:solidFill>
              <a:latin typeface="IBM Plex Sans" panose="020B0503050203000203" pitchFamily="34" charset="0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"/>
                <a:cs typeface="Times New Roman"/>
              </a:rPr>
              <a:t>Roofing of the barn/shed: </a:t>
            </a:r>
            <a:r>
              <a:rPr lang="en-US" sz="2400" spc="-5" dirty="0">
                <a:solidFill>
                  <a:schemeClr val="tx2"/>
                </a:solidFill>
                <a:latin typeface="IBM Plex Sans"/>
                <a:cs typeface="Times New Roman"/>
              </a:rPr>
              <a:t>partial roofing  or complete roof </a:t>
            </a:r>
            <a:endParaRPr lang="en-US" sz="2400" spc="-5" dirty="0">
              <a:solidFill>
                <a:schemeClr val="tx2"/>
              </a:solidFill>
              <a:latin typeface="IBM Plex Sans" panose="020B0503050203000203" pitchFamily="34" charset="0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400" b="1" spc="-5" dirty="0">
              <a:solidFill>
                <a:schemeClr val="tx2"/>
              </a:solidFill>
              <a:latin typeface="IBM Plex Sans" panose="020B0503050203000203" pitchFamily="34" charset="0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"/>
                <a:cs typeface="Times New Roman"/>
              </a:rPr>
              <a:t>Frequency</a:t>
            </a:r>
            <a:r>
              <a:rPr lang="en-US" sz="2400" b="1" spc="-30" dirty="0">
                <a:solidFill>
                  <a:schemeClr val="tx2"/>
                </a:solidFill>
                <a:latin typeface="IBM Plex Sans"/>
                <a:cs typeface="Times New Roman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IBM Plex Sans"/>
                <a:cs typeface="Times New Roman"/>
              </a:rPr>
              <a:t>of</a:t>
            </a:r>
            <a:r>
              <a:rPr lang="en-US" sz="2400" spc="-30" dirty="0">
                <a:solidFill>
                  <a:schemeClr val="tx2"/>
                </a:solidFill>
                <a:latin typeface="IBM Plex Sans"/>
                <a:cs typeface="Times New Roman"/>
              </a:rPr>
              <a:t> </a:t>
            </a:r>
            <a:r>
              <a:rPr lang="en-US" sz="2400" spc="-5" dirty="0">
                <a:solidFill>
                  <a:schemeClr val="tx2"/>
                </a:solidFill>
                <a:latin typeface="IBM Plex Sans"/>
                <a:cs typeface="Times New Roman"/>
              </a:rPr>
              <a:t>manure</a:t>
            </a:r>
            <a:r>
              <a:rPr lang="en-US" sz="2400" spc="-15" dirty="0">
                <a:solidFill>
                  <a:schemeClr val="tx2"/>
                </a:solidFill>
                <a:latin typeface="IBM Plex Sans"/>
                <a:cs typeface="Times New Roman"/>
              </a:rPr>
              <a:t> removal, </a:t>
            </a:r>
            <a:r>
              <a:rPr lang="en-US" sz="2400" dirty="0">
                <a:solidFill>
                  <a:schemeClr val="tx2"/>
                </a:solidFill>
                <a:latin typeface="IBM Plex Sans"/>
                <a:cs typeface="Times New Roman"/>
              </a:rPr>
              <a:t>collection</a:t>
            </a:r>
          </a:p>
          <a:p>
            <a:pPr marL="12065">
              <a:tabLst>
                <a:tab pos="267335" algn="l"/>
              </a:tabLst>
            </a:pPr>
            <a:endParaRPr lang="en-US" sz="2000" spc="-5" dirty="0">
              <a:solidFill>
                <a:srgbClr val="33A8D1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B79A5FF-5844-FC71-25AD-0020F7FE2017}"/>
              </a:ext>
            </a:extLst>
          </p:cNvPr>
          <p:cNvSpPr/>
          <p:nvPr/>
        </p:nvSpPr>
        <p:spPr>
          <a:xfrm>
            <a:off x="3072000" y="1670283"/>
            <a:ext cx="2640295" cy="882587"/>
          </a:xfrm>
          <a:custGeom>
            <a:avLst/>
            <a:gdLst/>
            <a:ahLst/>
            <a:cxnLst/>
            <a:rect l="l" t="t" r="r" b="b"/>
            <a:pathLst>
              <a:path w="2481579" h="1800225">
                <a:moveTo>
                  <a:pt x="2056002" y="0"/>
                </a:moveTo>
                <a:lnTo>
                  <a:pt x="0" y="0"/>
                </a:lnTo>
                <a:lnTo>
                  <a:pt x="425196" y="899922"/>
                </a:lnTo>
                <a:lnTo>
                  <a:pt x="0" y="1799844"/>
                </a:lnTo>
                <a:lnTo>
                  <a:pt x="2056002" y="1799844"/>
                </a:lnTo>
                <a:lnTo>
                  <a:pt x="2481072" y="899922"/>
                </a:lnTo>
                <a:lnTo>
                  <a:pt x="205600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866D51D3-2F07-C3F7-D00F-00B4DFE82764}"/>
              </a:ext>
            </a:extLst>
          </p:cNvPr>
          <p:cNvSpPr txBox="1"/>
          <p:nvPr/>
        </p:nvSpPr>
        <p:spPr>
          <a:xfrm>
            <a:off x="3697617" y="1845000"/>
            <a:ext cx="171200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C</a:t>
            </a:r>
            <a:r>
              <a:rPr sz="2800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ol</a:t>
            </a:r>
            <a:r>
              <a:rPr sz="2800" spc="-1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e</a:t>
            </a:r>
            <a:r>
              <a:rPr sz="2800" spc="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c</a:t>
            </a:r>
            <a:r>
              <a:rPr sz="2800" spc="-1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n</a:t>
            </a:r>
            <a:endParaRPr sz="2800" dirty="0">
              <a:latin typeface="IBM Plex Sans Text" panose="020B0604020202020204" charset="0"/>
              <a:cs typeface="Georgia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90B4DB2C-0A64-FB87-FD1C-51D54122D085}"/>
              </a:ext>
            </a:extLst>
          </p:cNvPr>
          <p:cNvSpPr/>
          <p:nvPr/>
        </p:nvSpPr>
        <p:spPr>
          <a:xfrm>
            <a:off x="5442088" y="1670283"/>
            <a:ext cx="2521326" cy="882587"/>
          </a:xfrm>
          <a:custGeom>
            <a:avLst/>
            <a:gdLst/>
            <a:ahLst/>
            <a:cxnLst/>
            <a:rect l="l" t="t" r="r" b="b"/>
            <a:pathLst>
              <a:path w="2481579" h="1800225">
                <a:moveTo>
                  <a:pt x="2056002" y="0"/>
                </a:moveTo>
                <a:lnTo>
                  <a:pt x="0" y="0"/>
                </a:lnTo>
                <a:lnTo>
                  <a:pt x="425069" y="899922"/>
                </a:lnTo>
                <a:lnTo>
                  <a:pt x="0" y="1799844"/>
                </a:lnTo>
                <a:lnTo>
                  <a:pt x="2056002" y="1799844"/>
                </a:lnTo>
                <a:lnTo>
                  <a:pt x="2481072" y="899922"/>
                </a:lnTo>
                <a:lnTo>
                  <a:pt x="205600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7847CB3A-1BAF-4A06-5D23-528D81D53285}"/>
              </a:ext>
            </a:extLst>
          </p:cNvPr>
          <p:cNvSpPr txBox="1"/>
          <p:nvPr/>
        </p:nvSpPr>
        <p:spPr>
          <a:xfrm>
            <a:off x="6125899" y="1845000"/>
            <a:ext cx="123292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to</a:t>
            </a:r>
            <a:r>
              <a:rPr sz="2800" spc="-5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r</a:t>
            </a:r>
            <a:r>
              <a:rPr sz="2800" spc="-20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IBM Plex Sans Text" panose="020B0604020202020204" charset="0"/>
                <a:cs typeface="Georgia"/>
              </a:rPr>
              <a:t>ge</a:t>
            </a:r>
            <a:endParaRPr sz="2800" dirty="0">
              <a:latin typeface="IBM Plex Sans Text" panose="020B0604020202020204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70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3EFC-7B89-D2EA-537E-11DDC767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63" y="207439"/>
            <a:ext cx="9748877" cy="492443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IBM Plex Sans Text"/>
                <a:cs typeface="IBM Plex Sans Text" panose="020B0604020202020204" charset="0"/>
              </a:rPr>
              <a:t>Options for improved collection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B9D33E-4BB4-E990-C7E2-8D369387B577}"/>
              </a:ext>
            </a:extLst>
          </p:cNvPr>
          <p:cNvGrpSpPr/>
          <p:nvPr/>
        </p:nvGrpSpPr>
        <p:grpSpPr>
          <a:xfrm>
            <a:off x="9433990" y="1863181"/>
            <a:ext cx="2157140" cy="2069819"/>
            <a:chOff x="2664804" y="1640187"/>
            <a:chExt cx="1795090" cy="179509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5CF0B02-F488-EAD7-0DCC-F53208B2E1E6}"/>
                </a:ext>
              </a:extLst>
            </p:cNvPr>
            <p:cNvSpPr/>
            <p:nvPr/>
          </p:nvSpPr>
          <p:spPr>
            <a:xfrm>
              <a:off x="2664804" y="1640187"/>
              <a:ext cx="1795090" cy="1795090"/>
            </a:xfrm>
            <a:prstGeom prst="ellipse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C16FC4C-0F77-573D-D6F1-8D2B7CC64332}"/>
                </a:ext>
              </a:extLst>
            </p:cNvPr>
            <p:cNvSpPr txBox="1"/>
            <p:nvPr/>
          </p:nvSpPr>
          <p:spPr>
            <a:xfrm>
              <a:off x="2927689" y="1903072"/>
              <a:ext cx="1269320" cy="1269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F8B18BD-5DC8-D05E-A6C1-F582EE5466CE}"/>
              </a:ext>
            </a:extLst>
          </p:cNvPr>
          <p:cNvSpPr>
            <a:spLocks noChangeAspect="1"/>
          </p:cNvSpPr>
          <p:nvPr/>
        </p:nvSpPr>
        <p:spPr>
          <a:xfrm>
            <a:off x="112911" y="3498921"/>
            <a:ext cx="1872000" cy="119169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500DD-0034-209F-70D8-33893ABB886C}"/>
              </a:ext>
            </a:extLst>
          </p:cNvPr>
          <p:cNvSpPr>
            <a:spLocks noChangeAspect="1"/>
          </p:cNvSpPr>
          <p:nvPr/>
        </p:nvSpPr>
        <p:spPr>
          <a:xfrm>
            <a:off x="82895" y="4793061"/>
            <a:ext cx="1872000" cy="131007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0DDA93D2-5D54-40D3-677A-31AD4706B6E4}"/>
              </a:ext>
            </a:extLst>
          </p:cNvPr>
          <p:cNvSpPr/>
          <p:nvPr/>
        </p:nvSpPr>
        <p:spPr>
          <a:xfrm>
            <a:off x="2481240" y="1895259"/>
            <a:ext cx="1600200" cy="137160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IBM Plex Sans Text"/>
              </a:rPr>
              <a:t>Floor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EF1009DE-92A3-AA90-5B92-D68ABF6A6A13}"/>
              </a:ext>
            </a:extLst>
          </p:cNvPr>
          <p:cNvSpPr/>
          <p:nvPr/>
        </p:nvSpPr>
        <p:spPr>
          <a:xfrm>
            <a:off x="2483461" y="3678799"/>
            <a:ext cx="1600200" cy="1371600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IBM Plex Sans Text"/>
              </a:rPr>
              <a:t>Roof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C9E59-AFD8-0F20-0789-3858C989831F}"/>
              </a:ext>
            </a:extLst>
          </p:cNvPr>
          <p:cNvSpPr txBox="1"/>
          <p:nvPr/>
        </p:nvSpPr>
        <p:spPr>
          <a:xfrm>
            <a:off x="0" y="1063791"/>
            <a:ext cx="20264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1F497D"/>
                </a:solidFill>
                <a:latin typeface="IBM Plex Sans Text"/>
              </a:rPr>
              <a:t>Areas of manure production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68B28-1A49-AFD2-442B-51E242118FA3}"/>
              </a:ext>
            </a:extLst>
          </p:cNvPr>
          <p:cNvSpPr txBox="1"/>
          <p:nvPr/>
        </p:nvSpPr>
        <p:spPr>
          <a:xfrm>
            <a:off x="2160914" y="1123029"/>
            <a:ext cx="2384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1F497D"/>
                </a:solidFill>
                <a:latin typeface="IBM Plex Sans Text"/>
              </a:rPr>
              <a:t>Areas of improvements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79DBC7-1AD7-B929-E792-6E5DFAD6BC78}"/>
              </a:ext>
            </a:extLst>
          </p:cNvPr>
          <p:cNvCxnSpPr>
            <a:cxnSpLocks/>
          </p:cNvCxnSpPr>
          <p:nvPr/>
        </p:nvCxnSpPr>
        <p:spPr>
          <a:xfrm flipV="1">
            <a:off x="3981388" y="2493401"/>
            <a:ext cx="1016196" cy="7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FFF03-1A9E-9151-6C1A-C5DB60BF18FF}"/>
              </a:ext>
            </a:extLst>
          </p:cNvPr>
          <p:cNvCxnSpPr>
            <a:cxnSpLocks/>
          </p:cNvCxnSpPr>
          <p:nvPr/>
        </p:nvCxnSpPr>
        <p:spPr>
          <a:xfrm flipV="1">
            <a:off x="4009605" y="4034468"/>
            <a:ext cx="921784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902044-94E5-CED9-2ABD-A8D88C46A62A}"/>
              </a:ext>
            </a:extLst>
          </p:cNvPr>
          <p:cNvSpPr txBox="1"/>
          <p:nvPr/>
        </p:nvSpPr>
        <p:spPr>
          <a:xfrm>
            <a:off x="5078541" y="2038000"/>
            <a:ext cx="44761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/>
                </a:solidFill>
                <a:latin typeface="IBM Plex Sans Text"/>
              </a:rPr>
              <a:t>Solid floors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/>
                </a:solidFill>
                <a:latin typeface="IBM Plex Sans Text"/>
              </a:rPr>
              <a:t>Increasing the slope of the </a:t>
            </a:r>
            <a:br>
              <a:rPr lang="en-US" sz="2000" dirty="0">
                <a:solidFill>
                  <a:srgbClr val="1F497D"/>
                </a:solidFill>
                <a:latin typeface="IBM Plex Sans Text"/>
              </a:rPr>
            </a:br>
            <a:r>
              <a:rPr lang="en-US" sz="2000" dirty="0">
                <a:solidFill>
                  <a:srgbClr val="1F497D"/>
                </a:solidFill>
                <a:latin typeface="IBM Plex Sans Text"/>
              </a:rPr>
              <a:t>walking floor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/>
                </a:solidFill>
                <a:latin typeface="IBM Plex Sans Text"/>
              </a:rPr>
              <a:t>Using gutters to drain the urine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1F497D"/>
              </a:solidFill>
              <a:latin typeface="IBM Plex Sans Tex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7864BD-ACFE-BE3C-728A-125DC3763157}"/>
              </a:ext>
            </a:extLst>
          </p:cNvPr>
          <p:cNvSpPr txBox="1"/>
          <p:nvPr/>
        </p:nvSpPr>
        <p:spPr>
          <a:xfrm>
            <a:off x="9677177" y="4095591"/>
            <a:ext cx="2437467" cy="2464058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/>
                </a:solidFill>
                <a:latin typeface="IBM Plex Sans Text"/>
              </a:rPr>
              <a:t>Regular manure collection</a:t>
            </a:r>
            <a:endParaRPr lang="en-US" sz="2000" dirty="0">
              <a:solidFill>
                <a:srgbClr val="1F497D"/>
              </a:solidFill>
              <a:latin typeface="IBM Plex Sans Text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/>
                </a:solidFill>
                <a:latin typeface="IBM Plex Sans Text"/>
              </a:rPr>
              <a:t>Separation of manure liquid and solid fractions</a:t>
            </a:r>
            <a:endParaRPr lang="en-US" dirty="0">
              <a:solidFill>
                <a:srgbClr val="1F497D"/>
              </a:solidFill>
              <a:latin typeface="IBM Plex Sans Text"/>
              <a:cs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9DF091-D809-5AA9-E004-273A11BD8261}"/>
              </a:ext>
            </a:extLst>
          </p:cNvPr>
          <p:cNvSpPr txBox="1"/>
          <p:nvPr/>
        </p:nvSpPr>
        <p:spPr>
          <a:xfrm>
            <a:off x="4953374" y="3756823"/>
            <a:ext cx="3242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F497D"/>
                </a:solidFill>
                <a:latin typeface="IBM Plex Sans Text"/>
              </a:rPr>
              <a:t>Roofing the confinements, including the walking area</a:t>
            </a:r>
          </a:p>
        </p:txBody>
      </p:sp>
      <p:sp>
        <p:nvSpPr>
          <p:cNvPr id="34" name="Scroll: Horizontal 33">
            <a:extLst>
              <a:ext uri="{FF2B5EF4-FFF2-40B4-BE49-F238E27FC236}">
                <a16:creationId xmlns:a16="http://schemas.microsoft.com/office/drawing/2014/main" id="{D2365CF9-5097-DAB6-4492-B7EA583F5D3D}"/>
              </a:ext>
            </a:extLst>
          </p:cNvPr>
          <p:cNvSpPr/>
          <p:nvPr/>
        </p:nvSpPr>
        <p:spPr>
          <a:xfrm>
            <a:off x="3076640" y="5278961"/>
            <a:ext cx="6553200" cy="137160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sz="2400" dirty="0">
                <a:solidFill>
                  <a:schemeClr val="tx2"/>
                </a:solidFill>
                <a:latin typeface="IBM Plex Sans Text" panose="020B060402020202020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IBM Plex Sans Text"/>
              </a:rPr>
              <a:t>mproved collection practice should:</a:t>
            </a:r>
            <a:endParaRPr lang="en-US" sz="2400" dirty="0">
              <a:solidFill>
                <a:schemeClr val="tx2"/>
              </a:solidFill>
              <a:latin typeface="IBM Plex Sans Text"/>
              <a:cs typeface="Calibri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IBM Plex Sans Text"/>
              </a:rPr>
              <a:t>Ease manure collection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IBM Plex Sans Text"/>
              </a:rPr>
              <a:t>Reduce losses via spills, leaching/drainage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D298CC-3CF6-3309-8EB8-81E48417001E}"/>
              </a:ext>
            </a:extLst>
          </p:cNvPr>
          <p:cNvSpPr txBox="1"/>
          <p:nvPr/>
        </p:nvSpPr>
        <p:spPr>
          <a:xfrm>
            <a:off x="8608558" y="1300692"/>
            <a:ext cx="3808004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b="1" dirty="0">
                <a:solidFill>
                  <a:schemeClr val="tx2"/>
                </a:solidFill>
                <a:latin typeface="IBM Plex Sans Text"/>
              </a:rPr>
              <a:t>Practices of improvements</a:t>
            </a:r>
            <a:endParaRPr lang="en-US" sz="2100" b="1" dirty="0">
              <a:solidFill>
                <a:schemeClr val="tx2"/>
              </a:solidFill>
              <a:latin typeface="IBM Plex Sans Text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C0786-33D2-119D-9017-EADFAB94D208}"/>
              </a:ext>
            </a:extLst>
          </p:cNvPr>
          <p:cNvSpPr txBox="1"/>
          <p:nvPr/>
        </p:nvSpPr>
        <p:spPr>
          <a:xfrm>
            <a:off x="5295316" y="1300692"/>
            <a:ext cx="2280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F497D"/>
                </a:solidFill>
              </a:rPr>
              <a:t> Improvements 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BB3DB7FD-B2B9-305F-B6A6-6518F0354504}"/>
              </a:ext>
            </a:extLst>
          </p:cNvPr>
          <p:cNvSpPr>
            <a:spLocks noChangeAspect="1"/>
          </p:cNvSpPr>
          <p:nvPr/>
        </p:nvSpPr>
        <p:spPr>
          <a:xfrm>
            <a:off x="112911" y="2155177"/>
            <a:ext cx="1872000" cy="1241297"/>
          </a:xfrm>
          <a:prstGeom prst="pentagon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highlight>
                <a:srgbClr val="00FFFF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41EA34-DEC9-8D21-0337-F2DCB8C19BD9}"/>
              </a:ext>
            </a:extLst>
          </p:cNvPr>
          <p:cNvSpPr txBox="1"/>
          <p:nvPr/>
        </p:nvSpPr>
        <p:spPr>
          <a:xfrm>
            <a:off x="597685" y="3050001"/>
            <a:ext cx="902451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IBM Plex Sans Text"/>
              </a:rPr>
              <a:t>Barn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C6CDEB-F329-E815-6CC4-51D6533CAE95}"/>
              </a:ext>
            </a:extLst>
          </p:cNvPr>
          <p:cNvSpPr txBox="1"/>
          <p:nvPr/>
        </p:nvSpPr>
        <p:spPr>
          <a:xfrm>
            <a:off x="444515" y="4344141"/>
            <a:ext cx="1137411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IBM Plex Sans Text"/>
              </a:rPr>
              <a:t>Feedlot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ADB644-1B90-89F9-4C64-5EFD587DD110}"/>
              </a:ext>
            </a:extLst>
          </p:cNvPr>
          <p:cNvSpPr txBox="1"/>
          <p:nvPr/>
        </p:nvSpPr>
        <p:spPr>
          <a:xfrm>
            <a:off x="164896" y="5780095"/>
            <a:ext cx="170893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IBM Plex Sans Text"/>
              </a:rPr>
              <a:t>Confinement</a:t>
            </a:r>
          </a:p>
        </p:txBody>
      </p:sp>
    </p:spTree>
    <p:extLst>
      <p:ext uri="{BB962C8B-B14F-4D97-AF65-F5344CB8AC3E}">
        <p14:creationId xmlns:p14="http://schemas.microsoft.com/office/powerpoint/2010/main" val="31311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00" y="575627"/>
            <a:ext cx="10940897" cy="513715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12700">
              <a:spcBef>
                <a:spcPts val="105"/>
              </a:spcBef>
            </a:pPr>
            <a:r>
              <a:rPr lang="en-US" b="1" i="0" spc="-135" dirty="0">
                <a:solidFill>
                  <a:schemeClr val="tx2"/>
                </a:solidFill>
                <a:latin typeface="IBM Plex Sans Text"/>
                <a:cs typeface="IBM Plex Sans Text" panose="020B0604020202020204" charset="0"/>
              </a:rPr>
              <a:t>Separate collection of liquids and solids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5F15CA8-963B-2903-A324-12E1092819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51" y="1491615"/>
            <a:ext cx="3566109" cy="1606977"/>
          </a:xfrm>
          <a:prstGeom prst="rect">
            <a:avLst/>
          </a:prstGeom>
        </p:spPr>
      </p:pic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EE449BCF-C49D-7797-FC95-FD372CE27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761796"/>
              </p:ext>
            </p:extLst>
          </p:nvPr>
        </p:nvGraphicFramePr>
        <p:xfrm>
          <a:off x="5139141" y="1425156"/>
          <a:ext cx="6430979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E9330B9-5590-8653-EC16-CC7EEE6B5D0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29" y="3879770"/>
            <a:ext cx="1973172" cy="1994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B7EEC-4187-EC0D-5DC9-31408F4369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201" y="3879771"/>
            <a:ext cx="2991102" cy="199406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73C54DE-3BFF-7985-126E-4DC08B6C025F}"/>
              </a:ext>
            </a:extLst>
          </p:cNvPr>
          <p:cNvSpPr/>
          <p:nvPr/>
        </p:nvSpPr>
        <p:spPr>
          <a:xfrm>
            <a:off x="1147903" y="3097403"/>
            <a:ext cx="551073" cy="16069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1BEBC33-6424-C614-5D03-B48409FC956A}"/>
              </a:ext>
            </a:extLst>
          </p:cNvPr>
          <p:cNvSpPr/>
          <p:nvPr/>
        </p:nvSpPr>
        <p:spPr>
          <a:xfrm>
            <a:off x="3064010" y="3130740"/>
            <a:ext cx="535313" cy="160697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23" y="600147"/>
            <a:ext cx="10945178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35" dirty="0">
                <a:solidFill>
                  <a:schemeClr val="tx2"/>
                </a:solidFill>
                <a:latin typeface="IBM Plex Sans Text"/>
                <a:cs typeface="IBM Plex Sans Text" panose="020B0604020202020204" charset="0"/>
              </a:rPr>
              <a:t>Options for improved storage (1)</a:t>
            </a:r>
            <a:endParaRPr lang="en-US" spc="-130" dirty="0">
              <a:solidFill>
                <a:schemeClr val="tx2"/>
              </a:solidFill>
              <a:latin typeface="IBM Plex Sans Text"/>
              <a:cs typeface="IBM Plex Sans Text" panose="020B060402020202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423" y="1268999"/>
            <a:ext cx="10053356" cy="2752677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065"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Good storage of manure will reduce nutrient losses and reduce bad smell</a:t>
            </a:r>
          </a:p>
          <a:p>
            <a:pPr marL="12065">
              <a:tabLst>
                <a:tab pos="267335" algn="l"/>
              </a:tabLst>
            </a:pPr>
            <a:endParaRPr lang="en-US" sz="2400" spc="-5" dirty="0">
              <a:solidFill>
                <a:schemeClr val="tx2"/>
              </a:solidFill>
              <a:latin typeface="IBM Plex Sans Text"/>
              <a:cs typeface="Times New Roman"/>
            </a:endParaRPr>
          </a:p>
          <a:p>
            <a:pPr marL="12065">
              <a:tabLst>
                <a:tab pos="267335" algn="l"/>
              </a:tabLst>
            </a:pPr>
            <a:r>
              <a:rPr lang="en-US" sz="2400" b="1" spc="-5" dirty="0">
                <a:solidFill>
                  <a:schemeClr val="tx2"/>
                </a:solidFill>
                <a:latin typeface="IBM Plex Sans Text"/>
                <a:cs typeface="Times New Roman"/>
              </a:rPr>
              <a:t>Options for effective storage of slurries and liquids:</a:t>
            </a: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400" spc="-5" dirty="0">
              <a:solidFill>
                <a:schemeClr val="tx2"/>
              </a:solidFill>
              <a:latin typeface="IBM Plex Sans Text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r>
              <a:rPr lang="en-US" sz="2400" spc="-5" dirty="0">
                <a:solidFill>
                  <a:schemeClr val="tx2"/>
                </a:solidFill>
                <a:latin typeface="IBM Plex Sans Text"/>
                <a:cs typeface="Times New Roman"/>
              </a:rPr>
              <a:t>Closed, concrete walled pits or tanks </a:t>
            </a:r>
          </a:p>
          <a:p>
            <a:pPr marL="12065">
              <a:tabLst>
                <a:tab pos="267335" algn="l"/>
              </a:tabLst>
            </a:pPr>
            <a:endParaRPr lang="en-US" spc="-5" dirty="0">
              <a:solidFill>
                <a:srgbClr val="33A8D1"/>
              </a:solidFill>
              <a:latin typeface="Times New Roman"/>
              <a:cs typeface="Times New Roman"/>
            </a:endParaRPr>
          </a:p>
          <a:p>
            <a:pPr marL="354965" indent="-342900">
              <a:buFont typeface="Arial" panose="020B0604020202020204" pitchFamily="34" charset="0"/>
              <a:buChar char="•"/>
              <a:tabLst>
                <a:tab pos="267335" algn="l"/>
              </a:tabLst>
            </a:pPr>
            <a:endParaRPr lang="en-US" sz="2000" spc="-5" dirty="0">
              <a:solidFill>
                <a:srgbClr val="33A8D1"/>
              </a:solidFill>
              <a:latin typeface="IBM Plex Sans" panose="020B0503050203000203" pitchFamily="34" charset="0"/>
              <a:cs typeface="Times New Roman"/>
            </a:endParaRPr>
          </a:p>
          <a:p>
            <a:pPr marL="12065">
              <a:tabLst>
                <a:tab pos="267335" algn="l"/>
              </a:tabLst>
            </a:pPr>
            <a:endParaRPr lang="en-US" sz="2000" b="1" spc="-5" dirty="0">
              <a:solidFill>
                <a:srgbClr val="33A8D1"/>
              </a:solidFill>
              <a:latin typeface="IBM Plex Sans" panose="020B0503050203000203" pitchFamily="34" charset="0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AE52B-7490-6E49-9DBE-8A533A8DF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2603" y="3429000"/>
            <a:ext cx="3021397" cy="230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784FA9-BC6E-E532-7D50-6C0C5D2B59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00" y="3427415"/>
            <a:ext cx="2626263" cy="230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EED62F-2704-6B09-149F-86163DC8F2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072704" y="3427415"/>
            <a:ext cx="2806358" cy="230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735417-94EE-D92A-965B-62AF67EB5F9C}"/>
              </a:ext>
            </a:extLst>
          </p:cNvPr>
          <p:cNvSpPr txBox="1"/>
          <p:nvPr/>
        </p:nvSpPr>
        <p:spPr>
          <a:xfrm>
            <a:off x="788636" y="5812808"/>
            <a:ext cx="233479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IBM Plex Sans Text"/>
              </a:rPr>
              <a:t>Slurry concrete pit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EFB9D-CC86-EE28-7460-1B8ED8C3E709}"/>
              </a:ext>
            </a:extLst>
          </p:cNvPr>
          <p:cNvSpPr txBox="1"/>
          <p:nvPr/>
        </p:nvSpPr>
        <p:spPr>
          <a:xfrm>
            <a:off x="4323896" y="5809016"/>
            <a:ext cx="23013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IBM Plex Sans Text"/>
              </a:rPr>
              <a:t>Urine concrete pit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7C16E-54AA-E00C-0836-42E97692F44C}"/>
              </a:ext>
            </a:extLst>
          </p:cNvPr>
          <p:cNvSpPr txBox="1"/>
          <p:nvPr/>
        </p:nvSpPr>
        <p:spPr>
          <a:xfrm>
            <a:off x="7825675" y="5818493"/>
            <a:ext cx="28783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IBM Plex Sans Text"/>
              </a:rPr>
              <a:t>Manure solids storage</a:t>
            </a:r>
          </a:p>
        </p:txBody>
      </p:sp>
    </p:spTree>
    <p:extLst>
      <p:ext uri="{BB962C8B-B14F-4D97-AF65-F5344CB8AC3E}">
        <p14:creationId xmlns:p14="http://schemas.microsoft.com/office/powerpoint/2010/main" val="296246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A16B4F69BF241AD903E40DED03CDA" ma:contentTypeVersion="18" ma:contentTypeDescription="Create a new document." ma:contentTypeScope="" ma:versionID="d0ea4c8d9b4d9fc1d15de342f9ab497d">
  <xsd:schema xmlns:xsd="http://www.w3.org/2001/XMLSchema" xmlns:xs="http://www.w3.org/2001/XMLSchema" xmlns:p="http://schemas.microsoft.com/office/2006/metadata/properties" xmlns:ns2="e1c3a044-5fe5-457f-b4ca-a04fb2f37b37" xmlns:ns3="24f29d78-8412-4836-ba20-722401432f1c" targetNamespace="http://schemas.microsoft.com/office/2006/metadata/properties" ma:root="true" ma:fieldsID="d12cca769b7a5549290bcd25abe1792c" ns2:_="" ns3:_="">
    <xsd:import namespace="e1c3a044-5fe5-457f-b4ca-a04fb2f37b37"/>
    <xsd:import namespace="24f29d78-8412-4836-ba20-722401432f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3a044-5fe5-457f-b4ca-a04fb2f37b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d7329dd-438a-4558-bb02-8c32828ba0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29d78-8412-4836-ba20-722401432f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77242ea-afa2-45b7-819a-99bd42c2021e}" ma:internalName="TaxCatchAll" ma:showField="CatchAllData" ma:web="24f29d78-8412-4836-ba20-722401432f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c3a044-5fe5-457f-b4ca-a04fb2f37b37">
      <Terms xmlns="http://schemas.microsoft.com/office/infopath/2007/PartnerControls"/>
    </lcf76f155ced4ddcb4097134ff3c332f>
    <TaxCatchAll xmlns="24f29d78-8412-4836-ba20-722401432f1c" xsi:nil="true"/>
  </documentManagement>
</p:properties>
</file>

<file path=customXml/itemProps1.xml><?xml version="1.0" encoding="utf-8"?>
<ds:datastoreItem xmlns:ds="http://schemas.openxmlformats.org/officeDocument/2006/customXml" ds:itemID="{C50C9005-6EC5-4C2B-8113-6698482F4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52835B-B60A-4D02-9A33-6EBA5EAFA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3a044-5fe5-457f-b4ca-a04fb2f37b37"/>
    <ds:schemaRef ds:uri="24f29d78-8412-4836-ba20-722401432f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367288-C0F6-4002-8240-3AC4AA3EC540}">
  <ds:schemaRefs>
    <ds:schemaRef ds:uri="http://schemas.microsoft.com/office/2006/metadata/properties"/>
    <ds:schemaRef ds:uri="http://schemas.microsoft.com/office/infopath/2007/PartnerControls"/>
    <ds:schemaRef ds:uri="e1c3a044-5fe5-457f-b4ca-a04fb2f37b37"/>
    <ds:schemaRef ds:uri="24f29d78-8412-4836-ba20-722401432f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1984</Words>
  <Application>Microsoft Macintosh PowerPoint</Application>
  <PresentationFormat>Widescreen</PresentationFormat>
  <Paragraphs>299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MT</vt:lpstr>
      <vt:lpstr>Calibri</vt:lpstr>
      <vt:lpstr>Courier New</vt:lpstr>
      <vt:lpstr>Georgia</vt:lpstr>
      <vt:lpstr>IBM Plex Sans</vt:lpstr>
      <vt:lpstr>IBM Plex Sans Text</vt:lpstr>
      <vt:lpstr>Tahoma</vt:lpstr>
      <vt:lpstr>Times New Roman</vt:lpstr>
      <vt:lpstr>Wingdings</vt:lpstr>
      <vt:lpstr>Office Theme</vt:lpstr>
      <vt:lpstr>Module 3.  Options for manure management in intensive small-scale dairy systems </vt:lpstr>
      <vt:lpstr>Learning objectives of Module 3</vt:lpstr>
      <vt:lpstr>Integrated manure management</vt:lpstr>
      <vt:lpstr>Integrated manure management for small-scale  intensive dairy systems </vt:lpstr>
      <vt:lpstr>Options for integrated manure management</vt:lpstr>
      <vt:lpstr>Options for improved manure management</vt:lpstr>
      <vt:lpstr>Options for improved collection</vt:lpstr>
      <vt:lpstr>Separate collection of liquids and solids</vt:lpstr>
      <vt:lpstr>Options for improved storage (1)</vt:lpstr>
      <vt:lpstr>Options for improved storage (2)</vt:lpstr>
      <vt:lpstr>Options for improved manure management</vt:lpstr>
      <vt:lpstr>Options for manure treatment (1):  biodigestion</vt:lpstr>
      <vt:lpstr>Options for manure treatment (2):  air drying (dehydration)</vt:lpstr>
      <vt:lpstr>Options for treatment (3): mechanical separation</vt:lpstr>
      <vt:lpstr>Options for manure treatment (4): composting</vt:lpstr>
      <vt:lpstr>Composting process</vt:lpstr>
      <vt:lpstr>Options for improved manure management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Vos</dc:creator>
  <cp:lastModifiedBy>Mounde, Alex</cp:lastModifiedBy>
  <cp:revision>195</cp:revision>
  <dcterms:created xsi:type="dcterms:W3CDTF">2023-08-08T14:14:16Z</dcterms:created>
  <dcterms:modified xsi:type="dcterms:W3CDTF">2023-12-13T03:27:15Z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2023-08-08T00:00:00Z</vt:filetime>
  </property>
  <property fmtid="{D5CDD505-2E9C-101B-9397-08002B2CF9AE}" pid="5" name="ContentTypeId">
    <vt:lpwstr>0x010100411A16B4F69BF241AD903E40DED03CDA</vt:lpwstr>
  </property>
  <property fmtid="{D5CDD505-2E9C-101B-9397-08002B2CF9AE}" pid="6" name="MediaServiceImageTags">
    <vt:lpwstr/>
  </property>
</Properties>
</file>