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61" r:id="rId7"/>
    <p:sldId id="260" r:id="rId8"/>
    <p:sldId id="265" r:id="rId9"/>
    <p:sldId id="267" r:id="rId10"/>
    <p:sldId id="266" r:id="rId11"/>
  </p:sldIdLst>
  <p:sldSz cx="18288000" cy="10287000"/>
  <p:notesSz cx="6858000" cy="9144000"/>
  <p:embeddedFontLst>
    <p:embeddedFont>
      <p:font typeface="Lilita One" panose="020B0604020202020204" charset="0"/>
      <p:regular r:id="rId13"/>
    </p:embeddedFont>
    <p:embeddedFont>
      <p:font typeface="Open Sans Light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23"/>
    <a:srgbClr val="E6BC1E"/>
    <a:srgbClr val="EC2594"/>
    <a:srgbClr val="EC606B"/>
    <a:srgbClr val="2F2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7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A5EA-E33F-4DC4-808F-C8832723A0F3}" type="datetimeFigureOut">
              <a:rPr lang="en-GB" smtClean="0"/>
              <a:t>26/11/2021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F6830-2A15-44B7-AD2E-220714223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0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F6830-2A15-44B7-AD2E-2207142230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0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7" Type="http://schemas.openxmlformats.org/officeDocument/2006/relationships/image" Target="../media/image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png"/><Relationship Id="rId5" Type="http://schemas.openxmlformats.org/officeDocument/2006/relationships/image" Target="../media/image140.svg"/><Relationship Id="rId10" Type="http://schemas.openxmlformats.org/officeDocument/2006/relationships/image" Target="../media/image44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5.jpeg"/><Relationship Id="rId7" Type="http://schemas.openxmlformats.org/officeDocument/2006/relationships/image" Target="../media/image21.png"/><Relationship Id="rId12" Type="http://schemas.openxmlformats.org/officeDocument/2006/relationships/image" Target="../media/image30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26.jpe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5.png"/><Relationship Id="rId1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17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.png"/><Relationship Id="rId5" Type="http://schemas.openxmlformats.org/officeDocument/2006/relationships/image" Target="../media/image35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9.sv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98718" y="9445962"/>
            <a:ext cx="2218931" cy="6004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r="-3" b="28"/>
          <a:stretch>
            <a:fillRect/>
          </a:stretch>
        </p:blipFill>
        <p:spPr>
          <a:xfrm rot="-3905946">
            <a:off x="4472418" y="6703639"/>
            <a:ext cx="3227975" cy="17991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288732">
            <a:off x="8132134" y="4426112"/>
            <a:ext cx="5753501" cy="39147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r="45" b="38"/>
          <a:stretch>
            <a:fillRect/>
          </a:stretch>
        </p:blipFill>
        <p:spPr>
          <a:xfrm>
            <a:off x="344713" y="8499799"/>
            <a:ext cx="3061835" cy="16129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780743" y="6967019"/>
            <a:ext cx="2023269" cy="30655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r="17" b="1807"/>
          <a:stretch>
            <a:fillRect/>
          </a:stretch>
        </p:blipFill>
        <p:spPr>
          <a:xfrm>
            <a:off x="6086405" y="6569959"/>
            <a:ext cx="3057595" cy="33942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5400000">
            <a:off x="8397848" y="5077711"/>
            <a:ext cx="1933606" cy="1365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700000">
            <a:off x="11523437" y="6955783"/>
            <a:ext cx="2069619" cy="14616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 r="68" b="58"/>
          <a:stretch>
            <a:fillRect/>
          </a:stretch>
        </p:blipFill>
        <p:spPr>
          <a:xfrm rot="-10800000">
            <a:off x="8681847" y="8267065"/>
            <a:ext cx="968931" cy="920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 r="68" b="58"/>
          <a:stretch>
            <a:fillRect/>
          </a:stretch>
        </p:blipFill>
        <p:spPr>
          <a:xfrm rot="8100000">
            <a:off x="3088353" y="7806764"/>
            <a:ext cx="968931" cy="920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3624635">
            <a:off x="9477159" y="6453374"/>
            <a:ext cx="3491475" cy="22912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l="757" r="120" b="-205"/>
          <a:stretch>
            <a:fillRect/>
          </a:stretch>
        </p:blipFill>
        <p:spPr>
          <a:xfrm>
            <a:off x="0" y="0"/>
            <a:ext cx="13500322" cy="752838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96441" y="201975"/>
            <a:ext cx="10042959" cy="4680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15"/>
              </a:lnSpc>
            </a:pPr>
            <a:r>
              <a:rPr lang="en-US" sz="8439" dirty="0">
                <a:solidFill>
                  <a:srgbClr val="FFFFFF"/>
                </a:solidFill>
                <a:latin typeface="Lilita One"/>
              </a:rPr>
              <a:t>TURNING PEELS INTO </a:t>
            </a:r>
            <a:r>
              <a:rPr lang="en-US" sz="8439" dirty="0">
                <a:solidFill>
                  <a:srgbClr val="FFD623"/>
                </a:solidFill>
                <a:latin typeface="Lilita One"/>
              </a:rPr>
              <a:t>POWER</a:t>
            </a:r>
          </a:p>
          <a:p>
            <a:pPr>
              <a:lnSpc>
                <a:spcPts val="4903"/>
              </a:lnSpc>
            </a:pPr>
            <a:endParaRPr lang="en-US" sz="8000" dirty="0">
              <a:solidFill>
                <a:srgbClr val="FFFFFF"/>
              </a:solidFill>
              <a:latin typeface="Lilita One"/>
            </a:endParaRPr>
          </a:p>
          <a:p>
            <a:pPr>
              <a:lnSpc>
                <a:spcPts val="6739"/>
              </a:lnSpc>
            </a:pPr>
            <a:r>
              <a:rPr lang="en-US" sz="7800" dirty="0">
                <a:solidFill>
                  <a:srgbClr val="2F2B43"/>
                </a:solidFill>
                <a:latin typeface="Lilita One"/>
              </a:rPr>
              <a:t>THROUGH FOOD </a:t>
            </a:r>
          </a:p>
          <a:p>
            <a:pPr>
              <a:lnSpc>
                <a:spcPts val="6739"/>
              </a:lnSpc>
            </a:pPr>
            <a:r>
              <a:rPr lang="en-US" sz="7800" dirty="0">
                <a:solidFill>
                  <a:srgbClr val="2F2B43"/>
                </a:solidFill>
                <a:latin typeface="Lilita One"/>
              </a:rPr>
              <a:t>WASTE </a:t>
            </a:r>
            <a:r>
              <a:rPr lang="en-US" sz="7800" dirty="0" smtClean="0">
                <a:solidFill>
                  <a:srgbClr val="2F2B43"/>
                </a:solidFill>
                <a:latin typeface="Lilita One"/>
              </a:rPr>
              <a:t>RECYCLING</a:t>
            </a:r>
            <a:endParaRPr lang="en-US" sz="7800" dirty="0">
              <a:solidFill>
                <a:srgbClr val="2F2B43"/>
              </a:solidFill>
              <a:latin typeface="Lilita One"/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r="230" b="26"/>
          <a:stretch>
            <a:fillRect/>
          </a:stretch>
        </p:blipFill>
        <p:spPr>
          <a:xfrm rot="-4681272">
            <a:off x="3876278" y="1226400"/>
            <a:ext cx="645611" cy="6640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380" b="68866" l="26042" r="55599">
                        <a14:foregroundMark x1="30534" y1="46991" x2="30534" y2="46991"/>
                        <a14:foregroundMark x1="30664" y1="39236" x2="30664" y2="39236"/>
                        <a14:foregroundMark x1="29492" y1="39236" x2="29492" y2="39236"/>
                        <a14:foregroundMark x1="28906" y1="39120" x2="28906" y2="39120"/>
                        <a14:foregroundMark x1="29883" y1="37384" x2="29883" y2="37384"/>
                        <a14:foregroundMark x1="30339" y1="37616" x2="30339" y2="37616"/>
                        <a14:foregroundMark x1="30599" y1="37616" x2="30599" y2="37616"/>
                        <a14:foregroundMark x1="31185" y1="37847" x2="31185" y2="37847"/>
                        <a14:foregroundMark x1="29492" y1="37384" x2="29492" y2="37384"/>
                        <a14:foregroundMark x1="30924" y1="37847" x2="30924" y2="37847"/>
                        <a14:foregroundMark x1="29557" y1="33565" x2="29557" y2="33565"/>
                        <a14:foregroundMark x1="27865" y1="32523" x2="27865" y2="32523"/>
                        <a14:foregroundMark x1="28125" y1="32523" x2="28125" y2="32523"/>
                        <a14:foregroundMark x1="28451" y1="32755" x2="28451" y2="32755"/>
                        <a14:foregroundMark x1="29948" y1="33912" x2="29948" y2="33912"/>
                        <a14:foregroundMark x1="30273" y1="34144" x2="30273" y2="34144"/>
                        <a14:foregroundMark x1="30990" y1="34606" x2="30990" y2="34606"/>
                        <a14:foregroundMark x1="31315" y1="34838" x2="31315" y2="34838"/>
                        <a14:foregroundMark x1="31576" y1="35069" x2="31576" y2="35069"/>
                        <a14:foregroundMark x1="29818" y1="41551" x2="29818" y2="41551"/>
                        <a14:foregroundMark x1="30273" y1="41435" x2="30273" y2="41435"/>
                        <a14:foregroundMark x1="30534" y1="41319" x2="30534" y2="41319"/>
                        <a14:foregroundMark x1="30794" y1="41204" x2="30794" y2="41204"/>
                        <a14:foregroundMark x1="27279" y1="48495" x2="27279" y2="48495"/>
                        <a14:foregroundMark x1="27930" y1="48264" x2="27930" y2="48264"/>
                        <a14:foregroundMark x1="28320" y1="48148" x2="28320" y2="48148"/>
                        <a14:foregroundMark x1="28841" y1="48032" x2="28841" y2="48032"/>
                        <a14:foregroundMark x1="29232" y1="47801" x2="29232" y2="47801"/>
                        <a14:foregroundMark x1="29818" y1="47454" x2="29818" y2="47454"/>
                        <a14:foregroundMark x1="30990" y1="46991" x2="30990" y2="46991"/>
                        <a14:foregroundMark x1="31445" y1="46759" x2="31445" y2="46759"/>
                        <a14:foregroundMark x1="29753" y1="49653" x2="29753" y2="49653"/>
                        <a14:foregroundMark x1="30013" y1="49537" x2="30013" y2="49537"/>
                        <a14:foregroundMark x1="30273" y1="49190" x2="30273" y2="49190"/>
                        <a14:foregroundMark x1="30534" y1="49074" x2="30534" y2="49074"/>
                        <a14:foregroundMark x1="30859" y1="49074" x2="30859" y2="49074"/>
                        <a14:foregroundMark x1="31185" y1="48611" x2="31185" y2="48611"/>
                        <a14:foregroundMark x1="50846" y1="24769" x2="50846" y2="24769"/>
                        <a14:foregroundMark x1="50326" y1="25694" x2="50326" y2="25694"/>
                        <a14:foregroundMark x1="50000" y1="26157" x2="50000" y2="26157"/>
                        <a14:foregroundMark x1="49870" y1="26505" x2="49870" y2="26505"/>
                        <a14:foregroundMark x1="32943" y1="25926" x2="32943" y2="25926"/>
                        <a14:foregroundMark x1="33203" y1="26157" x2="33203" y2="26157"/>
                        <a14:foregroundMark x1="33529" y1="26273" x2="33529" y2="26273"/>
                        <a14:foregroundMark x1="33854" y1="26620" x2="33854" y2="26620"/>
                        <a14:foregroundMark x1="34245" y1="27083" x2="34245" y2="27083"/>
                        <a14:foregroundMark x1="34505" y1="27199" x2="34505" y2="27199"/>
                        <a14:foregroundMark x1="50260" y1="28356" x2="50260" y2="28356"/>
                        <a14:foregroundMark x1="49674" y1="26968" x2="49674" y2="26968"/>
                        <a14:foregroundMark x1="50651" y1="28125" x2="50651" y2="28125"/>
                        <a14:foregroundMark x1="51042" y1="27778" x2="51042" y2="27778"/>
                        <a14:foregroundMark x1="51432" y1="27546" x2="51432" y2="27546"/>
                        <a14:foregroundMark x1="51758" y1="27315" x2="51758" y2="27315"/>
                        <a14:foregroundMark x1="52214" y1="27083" x2="52214" y2="27083"/>
                        <a14:foregroundMark x1="52604" y1="26736" x2="52604" y2="26736"/>
                        <a14:foregroundMark x1="52930" y1="26505" x2="52930" y2="26505"/>
                        <a14:foregroundMark x1="53255" y1="26273" x2="53255" y2="26273"/>
                        <a14:foregroundMark x1="52604" y1="29167" x2="52604" y2="29167"/>
                        <a14:foregroundMark x1="52279" y1="29167" x2="52279" y2="29167"/>
                        <a14:foregroundMark x1="51823" y1="29398" x2="51823" y2="29398"/>
                        <a14:foregroundMark x1="51497" y1="29514" x2="51497" y2="29514"/>
                        <a14:foregroundMark x1="51497" y1="46181" x2="51497" y2="46181"/>
                        <a14:foregroundMark x1="51693" y1="46528" x2="51693" y2="46528"/>
                        <a14:foregroundMark x1="52018" y1="46759" x2="52018" y2="46759"/>
                        <a14:foregroundMark x1="52279" y1="47222" x2="52279" y2="47222"/>
                        <a14:foregroundMark x1="52539" y1="47685" x2="52539" y2="47685"/>
                        <a14:foregroundMark x1="52018" y1="44792" x2="52018" y2="44792"/>
                        <a14:foregroundMark x1="52409" y1="45023" x2="52409" y2="45023"/>
                        <a14:foregroundMark x1="52669" y1="45370" x2="52669" y2="45370"/>
                        <a14:foregroundMark x1="52995" y1="45486" x2="52995" y2="45486"/>
                        <a14:foregroundMark x1="53385" y1="45949" x2="53385" y2="45949"/>
                        <a14:foregroundMark x1="52604" y1="37731" x2="52604" y2="37731"/>
                        <a14:foregroundMark x1="52865" y1="37616" x2="52865" y2="37616"/>
                        <a14:foregroundMark x1="53190" y1="37616" x2="53190" y2="37616"/>
                        <a14:foregroundMark x1="53385" y1="37616" x2="53385" y2="37616"/>
                        <a14:foregroundMark x1="52734" y1="38889" x2="52734" y2="38889"/>
                        <a14:foregroundMark x1="53060" y1="38889" x2="53060" y2="38889"/>
                        <a14:foregroundMark x1="53320" y1="38889" x2="53320" y2="38889"/>
                        <a14:foregroundMark x1="54036" y1="38889" x2="54036" y2="38889"/>
                        <a14:foregroundMark x1="55599" y1="39236" x2="55599" y2="39236"/>
                        <a14:foregroundMark x1="53776" y1="46296" x2="53776" y2="46296"/>
                      </a14:backgroundRemoval>
                    </a14:imgEffect>
                  </a14:imgLayer>
                </a14:imgProps>
              </a:ext>
            </a:extLst>
          </a:blip>
          <a:srcRect r="-1" b="25"/>
          <a:stretch/>
        </p:blipFill>
        <p:spPr>
          <a:xfrm rot="10800000">
            <a:off x="11255925" y="-134492"/>
            <a:ext cx="7032075" cy="581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80" b="68866" l="26042" r="55599">
                        <a14:foregroundMark x1="30534" y1="46991" x2="30534" y2="46991"/>
                        <a14:foregroundMark x1="30664" y1="39236" x2="30664" y2="39236"/>
                        <a14:foregroundMark x1="29492" y1="39236" x2="29492" y2="39236"/>
                        <a14:foregroundMark x1="28906" y1="39120" x2="28906" y2="39120"/>
                        <a14:foregroundMark x1="29883" y1="37384" x2="29883" y2="37384"/>
                        <a14:foregroundMark x1="30339" y1="37616" x2="30339" y2="37616"/>
                        <a14:foregroundMark x1="30599" y1="37616" x2="30599" y2="37616"/>
                        <a14:foregroundMark x1="31185" y1="37847" x2="31185" y2="37847"/>
                        <a14:foregroundMark x1="29492" y1="37384" x2="29492" y2="37384"/>
                        <a14:foregroundMark x1="30924" y1="37847" x2="30924" y2="37847"/>
                        <a14:foregroundMark x1="29557" y1="33565" x2="29557" y2="33565"/>
                        <a14:foregroundMark x1="27865" y1="32523" x2="27865" y2="32523"/>
                        <a14:foregroundMark x1="28125" y1="32523" x2="28125" y2="32523"/>
                        <a14:foregroundMark x1="28451" y1="32755" x2="28451" y2="32755"/>
                        <a14:foregroundMark x1="29948" y1="33912" x2="29948" y2="33912"/>
                        <a14:foregroundMark x1="30273" y1="34144" x2="30273" y2="34144"/>
                        <a14:foregroundMark x1="30990" y1="34606" x2="30990" y2="34606"/>
                        <a14:foregroundMark x1="31315" y1="34838" x2="31315" y2="34838"/>
                        <a14:foregroundMark x1="31576" y1="35069" x2="31576" y2="35069"/>
                        <a14:foregroundMark x1="29818" y1="41551" x2="29818" y2="41551"/>
                        <a14:foregroundMark x1="30273" y1="41435" x2="30273" y2="41435"/>
                        <a14:foregroundMark x1="30534" y1="41319" x2="30534" y2="41319"/>
                        <a14:foregroundMark x1="30794" y1="41204" x2="30794" y2="41204"/>
                        <a14:foregroundMark x1="27279" y1="48495" x2="27279" y2="48495"/>
                        <a14:foregroundMark x1="27930" y1="48264" x2="27930" y2="48264"/>
                        <a14:foregroundMark x1="28320" y1="48148" x2="28320" y2="48148"/>
                        <a14:foregroundMark x1="28841" y1="48032" x2="28841" y2="48032"/>
                        <a14:foregroundMark x1="29232" y1="47801" x2="29232" y2="47801"/>
                        <a14:foregroundMark x1="29818" y1="47454" x2="29818" y2="47454"/>
                        <a14:foregroundMark x1="30990" y1="46991" x2="30990" y2="46991"/>
                        <a14:foregroundMark x1="31445" y1="46759" x2="31445" y2="46759"/>
                        <a14:foregroundMark x1="29753" y1="49653" x2="29753" y2="49653"/>
                        <a14:foregroundMark x1="30013" y1="49537" x2="30013" y2="49537"/>
                        <a14:foregroundMark x1="30273" y1="49190" x2="30273" y2="49190"/>
                        <a14:foregroundMark x1="30534" y1="49074" x2="30534" y2="49074"/>
                        <a14:foregroundMark x1="30859" y1="49074" x2="30859" y2="49074"/>
                        <a14:foregroundMark x1="31185" y1="48611" x2="31185" y2="48611"/>
                        <a14:foregroundMark x1="50846" y1="24769" x2="50846" y2="24769"/>
                        <a14:foregroundMark x1="50326" y1="25694" x2="50326" y2="25694"/>
                        <a14:foregroundMark x1="50000" y1="26157" x2="50000" y2="26157"/>
                        <a14:foregroundMark x1="49870" y1="26505" x2="49870" y2="26505"/>
                        <a14:foregroundMark x1="32943" y1="25926" x2="32943" y2="25926"/>
                        <a14:foregroundMark x1="33203" y1="26157" x2="33203" y2="26157"/>
                        <a14:foregroundMark x1="33529" y1="26273" x2="33529" y2="26273"/>
                        <a14:foregroundMark x1="33854" y1="26620" x2="33854" y2="26620"/>
                        <a14:foregroundMark x1="34245" y1="27083" x2="34245" y2="27083"/>
                        <a14:foregroundMark x1="34505" y1="27199" x2="34505" y2="27199"/>
                        <a14:foregroundMark x1="50260" y1="28356" x2="50260" y2="28356"/>
                        <a14:foregroundMark x1="49674" y1="26968" x2="49674" y2="26968"/>
                        <a14:foregroundMark x1="50651" y1="28125" x2="50651" y2="28125"/>
                        <a14:foregroundMark x1="51042" y1="27778" x2="51042" y2="27778"/>
                        <a14:foregroundMark x1="51432" y1="27546" x2="51432" y2="27546"/>
                        <a14:foregroundMark x1="51758" y1="27315" x2="51758" y2="27315"/>
                        <a14:foregroundMark x1="52214" y1="27083" x2="52214" y2="27083"/>
                        <a14:foregroundMark x1="52604" y1="26736" x2="52604" y2="26736"/>
                        <a14:foregroundMark x1="52930" y1="26505" x2="52930" y2="26505"/>
                        <a14:foregroundMark x1="53255" y1="26273" x2="53255" y2="26273"/>
                        <a14:foregroundMark x1="52604" y1="29167" x2="52604" y2="29167"/>
                        <a14:foregroundMark x1="52279" y1="29167" x2="52279" y2="29167"/>
                        <a14:foregroundMark x1="51823" y1="29398" x2="51823" y2="29398"/>
                        <a14:foregroundMark x1="51497" y1="29514" x2="51497" y2="29514"/>
                        <a14:foregroundMark x1="51497" y1="46181" x2="51497" y2="46181"/>
                        <a14:foregroundMark x1="51693" y1="46528" x2="51693" y2="46528"/>
                        <a14:foregroundMark x1="52018" y1="46759" x2="52018" y2="46759"/>
                        <a14:foregroundMark x1="52279" y1="47222" x2="52279" y2="47222"/>
                        <a14:foregroundMark x1="52539" y1="47685" x2="52539" y2="47685"/>
                        <a14:foregroundMark x1="52018" y1="44792" x2="52018" y2="44792"/>
                        <a14:foregroundMark x1="52409" y1="45023" x2="52409" y2="45023"/>
                        <a14:foregroundMark x1="52669" y1="45370" x2="52669" y2="45370"/>
                        <a14:foregroundMark x1="52995" y1="45486" x2="52995" y2="45486"/>
                        <a14:foregroundMark x1="53385" y1="45949" x2="53385" y2="45949"/>
                        <a14:foregroundMark x1="52604" y1="37731" x2="52604" y2="37731"/>
                        <a14:foregroundMark x1="52865" y1="37616" x2="52865" y2="37616"/>
                        <a14:foregroundMark x1="53190" y1="37616" x2="53190" y2="37616"/>
                        <a14:foregroundMark x1="53385" y1="37616" x2="53385" y2="37616"/>
                        <a14:foregroundMark x1="52734" y1="38889" x2="52734" y2="38889"/>
                        <a14:foregroundMark x1="53060" y1="38889" x2="53060" y2="38889"/>
                        <a14:foregroundMark x1="53320" y1="38889" x2="53320" y2="38889"/>
                        <a14:foregroundMark x1="54036" y1="38889" x2="54036" y2="38889"/>
                        <a14:foregroundMark x1="55599" y1="39236" x2="55599" y2="39236"/>
                        <a14:foregroundMark x1="53776" y1="46296" x2="53776" y2="46296"/>
                      </a14:backgroundRemoval>
                    </a14:imgEffect>
                  </a14:imgLayer>
                </a14:imgProps>
              </a:ext>
            </a:extLst>
          </a:blip>
          <a:srcRect r="-1" b="25"/>
          <a:stretch/>
        </p:blipFill>
        <p:spPr>
          <a:xfrm rot="10800000">
            <a:off x="11255925" y="-134492"/>
            <a:ext cx="7032075" cy="5811392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9017" r="120" b="-205"/>
          <a:stretch>
            <a:fillRect/>
          </a:stretch>
        </p:blipFill>
        <p:spPr>
          <a:xfrm>
            <a:off x="7339" y="-38100"/>
            <a:ext cx="12902239" cy="64978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196221" y="6996548"/>
            <a:ext cx="1583585" cy="26616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r="17" b="-66"/>
          <a:stretch>
            <a:fillRect/>
          </a:stretch>
        </p:blipFill>
        <p:spPr>
          <a:xfrm>
            <a:off x="7658345" y="6776065"/>
            <a:ext cx="2471863" cy="304398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13463" y="362708"/>
            <a:ext cx="12486590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39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43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DISCUSSION </a:t>
            </a:r>
            <a:r>
              <a:rPr kumimoji="0" lang="en-US" sz="843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TIME</a:t>
            </a:r>
            <a:endParaRPr kumimoji="0" lang="en-US" sz="8439" b="0" i="0" u="none" strike="noStrike" kern="1200" cap="none" spc="0" normalizeH="0" baseline="0" noProof="0" dirty="0">
              <a:ln>
                <a:noFill/>
              </a:ln>
              <a:solidFill>
                <a:srgbClr val="2F2B43"/>
              </a:solidFill>
              <a:effectLst/>
              <a:uLnTx/>
              <a:uFillTx/>
              <a:latin typeface="Lilita One"/>
              <a:ea typeface="+mn-ea"/>
              <a:cs typeface="+mn-cs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401740" y="2559430"/>
            <a:ext cx="13453784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32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Why should we recycle food waste?</a:t>
            </a:r>
          </a:p>
          <a:p>
            <a:pPr marL="571500" marR="0" lvl="0" indent="-571500" algn="l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32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What can/can’t go in the food recycling bin?</a:t>
            </a:r>
          </a:p>
          <a:p>
            <a:pPr marL="571500" marR="0" lvl="0" indent="-571500" algn="l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32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What happens to recycled food?</a:t>
            </a:r>
          </a:p>
          <a:p>
            <a:pPr marL="571500" marR="0" lvl="0" indent="-571500" algn="l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32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What happens to food in the rubbish bin?</a:t>
            </a:r>
          </a:p>
          <a:p>
            <a:pPr marL="571500" marR="0" lvl="0" indent="-571500" algn="ctr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32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60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2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862133">
            <a:off x="14365102" y="6830893"/>
            <a:ext cx="4076725" cy="2500502"/>
          </a:xfrm>
          <a:prstGeom prst="rect">
            <a:avLst/>
          </a:prstGeom>
        </p:spPr>
      </p:pic>
      <p:pic>
        <p:nvPicPr>
          <p:cNvPr id="20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27922" y="6310147"/>
            <a:ext cx="3199627" cy="41508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/>
          </a:blip>
          <a:srcRect b="-10"/>
          <a:stretch/>
        </p:blipFill>
        <p:spPr>
          <a:xfrm>
            <a:off x="10141450" y="6996550"/>
            <a:ext cx="2717938" cy="2661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39" y="6996549"/>
            <a:ext cx="4557613" cy="32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9017" r="120" b="-205"/>
          <a:stretch>
            <a:fillRect/>
          </a:stretch>
        </p:blipFill>
        <p:spPr>
          <a:xfrm>
            <a:off x="7339" y="-31750"/>
            <a:ext cx="12902239" cy="64978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48096" y="3194860"/>
            <a:ext cx="4391807" cy="48064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r="65" b="-23"/>
          <a:stretch>
            <a:fillRect/>
          </a:stretch>
        </p:blipFill>
        <p:spPr>
          <a:xfrm>
            <a:off x="13503135" y="1028700"/>
            <a:ext cx="4016242" cy="7406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06736" y="6613550"/>
            <a:ext cx="4636154" cy="1512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58952" y="6613550"/>
            <a:ext cx="1553419" cy="23536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r="17" b="-37"/>
          <a:stretch>
            <a:fillRect/>
          </a:stretch>
        </p:blipFill>
        <p:spPr>
          <a:xfrm>
            <a:off x="413463" y="6613550"/>
            <a:ext cx="2248247" cy="25426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4855429">
            <a:off x="810234" y="7901252"/>
            <a:ext cx="2564836" cy="17451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8398" y="2666612"/>
            <a:ext cx="6273996" cy="418768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13463" y="362708"/>
            <a:ext cx="12486590" cy="2303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1"/>
              </a:lnSpc>
            </a:pPr>
            <a:r>
              <a:rPr lang="en-US" sz="8439">
                <a:solidFill>
                  <a:srgbClr val="FFFFFF"/>
                </a:solidFill>
                <a:latin typeface="Lilita One"/>
              </a:rPr>
              <a:t>WHAT HAPPENS TO YOUR </a:t>
            </a:r>
            <a:r>
              <a:rPr lang="en-US" sz="8439">
                <a:solidFill>
                  <a:srgbClr val="2F2B43"/>
                </a:solidFill>
                <a:latin typeface="Lilita One"/>
              </a:rPr>
              <a:t>FOOD WASTE?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333589" y="8720711"/>
            <a:ext cx="4355335" cy="117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1"/>
              </a:lnSpc>
            </a:pPr>
            <a:r>
              <a:rPr lang="en-US" sz="8439" dirty="0">
                <a:solidFill>
                  <a:srgbClr val="FFFFFF"/>
                </a:solidFill>
                <a:latin typeface="Lilita One"/>
              </a:rPr>
              <a:t>RUBBISH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12394" y="8720711"/>
            <a:ext cx="5627221" cy="117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61"/>
              </a:lnSpc>
            </a:pPr>
            <a:r>
              <a:rPr lang="en-US" sz="8439">
                <a:solidFill>
                  <a:srgbClr val="40D13D"/>
                </a:solidFill>
                <a:latin typeface="Lilita One"/>
              </a:rPr>
              <a:t>RECYCLING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2355823" y="2762250"/>
            <a:ext cx="5621883" cy="562186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76" r="-2497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10293" y="2726261"/>
            <a:ext cx="5657873" cy="565785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421770" y="2762250"/>
            <a:ext cx="5657873" cy="565785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96630" y="1892235"/>
            <a:ext cx="1363253" cy="13632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525490" y="1892235"/>
            <a:ext cx="1318689" cy="13186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620117" y="1892235"/>
            <a:ext cx="1318689" cy="13186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72586" y="176645"/>
            <a:ext cx="1593421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36" b="0" i="0" u="none" strike="noStrike" kern="1200" cap="none" spc="0" normalizeH="0" baseline="0" noProof="0" dirty="0" smtClean="0">
                <a:ln>
                  <a:noFill/>
                </a:ln>
                <a:solidFill>
                  <a:srgbClr val="40D13D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RECYCLING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D13D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(turned into something useful)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40D13D"/>
              </a:solidFill>
              <a:effectLst/>
              <a:uLnTx/>
              <a:uFillTx/>
              <a:latin typeface="Lilita One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38200" y="8623605"/>
            <a:ext cx="44211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Collected by trucks</a:t>
            </a: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powered by biogas!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51373" y="8715692"/>
            <a:ext cx="599866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Turned into biogas through </a:t>
            </a: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anaerobic digestion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250039" y="8715692"/>
            <a:ext cx="624247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100% renewable, clean </a:t>
            </a:r>
            <a:r>
              <a:rPr kumimoji="0" lang="en-US" sz="33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energy &amp; compost</a:t>
            </a: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/>
          <p:cNvSpPr txBox="1"/>
          <p:nvPr/>
        </p:nvSpPr>
        <p:spPr>
          <a:xfrm>
            <a:off x="413463" y="362708"/>
            <a:ext cx="12486590" cy="2290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WHAT HAPPENS TO YOUR </a:t>
            </a:r>
            <a:r>
              <a:rPr kumimoji="0" lang="en-US" sz="843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LEFTOVERS?</a:t>
            </a:r>
          </a:p>
        </p:txBody>
      </p:sp>
      <p:pic>
        <p:nvPicPr>
          <p:cNvPr id="6" name="Anaerobic Digestion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304483" y="2677160"/>
            <a:ext cx="5621883" cy="562186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06" r="-24906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32162" y="2677160"/>
            <a:ext cx="5657873" cy="5657850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8822" r="-38822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2361010" y="2677160"/>
            <a:ext cx="5657873" cy="565785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844" r="-16844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99449" y="1843134"/>
            <a:ext cx="1363253" cy="13632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418783" y="1843134"/>
            <a:ext cx="1318689" cy="13186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532460" y="1843134"/>
            <a:ext cx="1318689" cy="13186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154599" y="202926"/>
            <a:ext cx="3828601" cy="24742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2586" y="185969"/>
            <a:ext cx="14029213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1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36" b="0" i="0" u="none" strike="noStrike" kern="1200" cap="none" spc="0" normalizeH="0" baseline="0" noProof="0" dirty="0" smtClean="0">
                <a:ln>
                  <a:noFill/>
                </a:ln>
                <a:solidFill>
                  <a:srgbClr val="C8C4C1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RUBBISH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8C4C1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(creates waste and pollution)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8C4C1"/>
              </a:solidFill>
              <a:effectLst/>
              <a:uLnTx/>
              <a:uFillTx/>
              <a:latin typeface="Lilita One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5047" y="8334692"/>
            <a:ext cx="316395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Collected by </a:t>
            </a: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bin trucks</a:t>
            </a: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62024" y="8334692"/>
            <a:ext cx="316395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Loaded onto</a:t>
            </a: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trains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8184" y="8232346"/>
            <a:ext cx="614352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Burned at an Energy from Waste plant, making </a:t>
            </a:r>
            <a:r>
              <a:rPr kumimoji="0" lang="en-US" sz="3399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electricity, CO2 and ash</a:t>
            </a: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9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7F534-BE4A-456F-9DD3-162A82B1D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"/>
          <a:stretch/>
        </p:blipFill>
        <p:spPr>
          <a:xfrm>
            <a:off x="11506200" y="1409700"/>
            <a:ext cx="6719681" cy="8801100"/>
          </a:xfrm>
          <a:prstGeom prst="rect">
            <a:avLst/>
          </a:prstGeom>
        </p:spPr>
      </p:pic>
      <p:sp>
        <p:nvSpPr>
          <p:cNvPr id="3" name="TextBox 18"/>
          <p:cNvSpPr txBox="1"/>
          <p:nvPr/>
        </p:nvSpPr>
        <p:spPr>
          <a:xfrm>
            <a:off x="381000" y="266700"/>
            <a:ext cx="15284475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15"/>
              </a:lnSpc>
            </a:pPr>
            <a:r>
              <a:rPr lang="en-US" sz="8872" dirty="0" smtClean="0">
                <a:solidFill>
                  <a:srgbClr val="FFFFFF"/>
                </a:solidFill>
                <a:latin typeface="Lilita One"/>
              </a:rPr>
              <a:t>FOOD WASTE &amp;</a:t>
            </a:r>
          </a:p>
          <a:p>
            <a:pPr>
              <a:lnSpc>
                <a:spcPts val="9315"/>
              </a:lnSpc>
            </a:pPr>
            <a:r>
              <a:rPr lang="en-US" sz="8872" dirty="0" smtClean="0">
                <a:solidFill>
                  <a:srgbClr val="EC606B"/>
                </a:solidFill>
                <a:latin typeface="Lilita One"/>
              </a:rPr>
              <a:t>CARBON</a:t>
            </a:r>
            <a:endParaRPr lang="en-US" sz="8872" dirty="0">
              <a:solidFill>
                <a:srgbClr val="EC606B"/>
              </a:solidFill>
              <a:latin typeface="Lilita On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14700"/>
            <a:ext cx="99822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</a:rPr>
              <a:t>Out of all waste, food has the</a:t>
            </a:r>
            <a:r>
              <a:rPr lang="en-US" sz="3500" b="1" dirty="0" smtClean="0">
                <a:solidFill>
                  <a:srgbClr val="EC606B"/>
                </a:solidFill>
              </a:rPr>
              <a:t> highest carbon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</a:rPr>
              <a:t>Every year, UK households throw out 6.5m </a:t>
            </a:r>
            <a:r>
              <a:rPr lang="en-US" sz="3500" dirty="0" err="1" smtClean="0">
                <a:solidFill>
                  <a:schemeClr val="bg1"/>
                </a:solidFill>
              </a:rPr>
              <a:t>tonnes</a:t>
            </a:r>
            <a:r>
              <a:rPr lang="en-US" sz="3500" dirty="0" smtClean="0">
                <a:solidFill>
                  <a:schemeClr val="bg1"/>
                </a:solidFill>
              </a:rPr>
              <a:t> of food waste – the same as </a:t>
            </a:r>
            <a:r>
              <a:rPr lang="en-US" sz="3500" b="1" dirty="0" smtClean="0">
                <a:solidFill>
                  <a:srgbClr val="EC606B"/>
                </a:solidFill>
              </a:rPr>
              <a:t>18 Empire State buildings!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</a:rPr>
              <a:t>If we recycled all of this, the impact would be the same as planting </a:t>
            </a:r>
            <a:r>
              <a:rPr lang="en-US" sz="3500" b="1" dirty="0" smtClean="0">
                <a:solidFill>
                  <a:srgbClr val="EC606B"/>
                </a:solidFill>
              </a:rPr>
              <a:t>200m trees </a:t>
            </a:r>
            <a:r>
              <a:rPr lang="en-US" sz="3500" dirty="0" smtClean="0">
                <a:solidFill>
                  <a:schemeClr val="bg1"/>
                </a:solidFill>
              </a:rPr>
              <a:t>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</a:rPr>
              <a:t>Around 60% of all ‘rubbish’ is food waste that could be used as biogas, a </a:t>
            </a:r>
            <a:r>
              <a:rPr lang="en-US" sz="3500" b="1" dirty="0" smtClean="0">
                <a:solidFill>
                  <a:srgbClr val="EC606B"/>
                </a:solidFill>
              </a:rPr>
              <a:t>100% renewable, carbon neutral </a:t>
            </a:r>
            <a:r>
              <a:rPr lang="en-US" sz="3500" dirty="0" smtClean="0">
                <a:solidFill>
                  <a:schemeClr val="bg1"/>
                </a:solidFill>
              </a:rPr>
              <a:t>alternative to natural gas/oil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61DCF-1911-4584-B876-FBA4311F8F08}"/>
              </a:ext>
            </a:extLst>
          </p:cNvPr>
          <p:cNvSpPr txBox="1"/>
          <p:nvPr/>
        </p:nvSpPr>
        <p:spPr>
          <a:xfrm>
            <a:off x="11963400" y="2667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EC606B"/>
                </a:solidFill>
              </a:rPr>
              <a:t>Waste </a:t>
            </a:r>
            <a:r>
              <a:rPr lang="en-GB" sz="3000" b="1" dirty="0" smtClean="0">
                <a:solidFill>
                  <a:srgbClr val="EC606B"/>
                </a:solidFill>
              </a:rPr>
              <a:t>Tonnage</a:t>
            </a:r>
            <a:endParaRPr lang="en-GB" sz="3000" b="1" dirty="0">
              <a:solidFill>
                <a:srgbClr val="EC60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963ED-3161-4651-B14A-7064BEF0F46D}"/>
              </a:ext>
            </a:extLst>
          </p:cNvPr>
          <p:cNvSpPr txBox="1"/>
          <p:nvPr/>
        </p:nvSpPr>
        <p:spPr>
          <a:xfrm>
            <a:off x="14928159" y="315336"/>
            <a:ext cx="3094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solidFill>
                  <a:srgbClr val="EC606B"/>
                </a:solidFill>
              </a:rPr>
              <a:t>Embodied Carbon (tCO2eq)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363200" y="2324100"/>
            <a:ext cx="22860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1722" y="4802375"/>
            <a:ext cx="4779829" cy="52311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582417">
            <a:off x="4834290" y="8443264"/>
            <a:ext cx="1465310" cy="9970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91204" y="1915099"/>
            <a:ext cx="1911677" cy="14982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3562943">
            <a:off x="12541739" y="7244465"/>
            <a:ext cx="3861733" cy="25777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90853" y="1915099"/>
            <a:ext cx="1444377" cy="13775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117443" y="5943365"/>
            <a:ext cx="8003598" cy="8003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777575" y="8315834"/>
            <a:ext cx="1060734" cy="10401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/>
          <a:srcRect r="45" b="38"/>
          <a:stretch>
            <a:fillRect/>
          </a:stretch>
        </p:blipFill>
        <p:spPr>
          <a:xfrm>
            <a:off x="5496199" y="8879718"/>
            <a:ext cx="2098509" cy="1105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/>
          <a:srcRect r="17" b="1807"/>
          <a:stretch>
            <a:fillRect/>
          </a:stretch>
        </p:blipFill>
        <p:spPr>
          <a:xfrm>
            <a:off x="8913643" y="7502326"/>
            <a:ext cx="1977964" cy="21957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594708" y="8317566"/>
            <a:ext cx="4231360" cy="138048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836776" y="7950216"/>
            <a:ext cx="1308857" cy="19831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313041" y="6730834"/>
            <a:ext cx="3088155" cy="4006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2370510" y="7738517"/>
            <a:ext cx="1480281" cy="21948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2871636" y="1380252"/>
            <a:ext cx="6273996" cy="41876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6632054" y="7693358"/>
            <a:ext cx="1204722" cy="124841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6838309" y="3632203"/>
            <a:ext cx="4150668" cy="378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1"/>
              </a:lnSpc>
            </a:pPr>
            <a:r>
              <a:rPr lang="en-US" sz="4329">
                <a:solidFill>
                  <a:srgbClr val="FFFFFF"/>
                </a:solidFill>
                <a:latin typeface="Open Sans Light Bold"/>
              </a:rPr>
              <a:t>Fruit</a:t>
            </a:r>
          </a:p>
          <a:p>
            <a:pPr algn="ctr">
              <a:lnSpc>
                <a:spcPts val="6061"/>
              </a:lnSpc>
            </a:pPr>
            <a:r>
              <a:rPr lang="en-US" sz="4329">
                <a:solidFill>
                  <a:srgbClr val="FFFFFF"/>
                </a:solidFill>
                <a:latin typeface="Open Sans Light Bold"/>
              </a:rPr>
              <a:t>Vegetables</a:t>
            </a:r>
          </a:p>
          <a:p>
            <a:pPr algn="ctr">
              <a:lnSpc>
                <a:spcPts val="6061"/>
              </a:lnSpc>
            </a:pPr>
            <a:r>
              <a:rPr lang="en-US" sz="4329">
                <a:solidFill>
                  <a:srgbClr val="FFFFFF"/>
                </a:solidFill>
                <a:latin typeface="Open Sans Light Bold"/>
              </a:rPr>
              <a:t>Bread</a:t>
            </a:r>
          </a:p>
          <a:p>
            <a:pPr algn="ctr">
              <a:lnSpc>
                <a:spcPts val="6061"/>
              </a:lnSpc>
            </a:pPr>
            <a:r>
              <a:rPr lang="en-US" sz="4329">
                <a:solidFill>
                  <a:srgbClr val="FFFFFF"/>
                </a:solidFill>
                <a:latin typeface="Open Sans Light Bold"/>
              </a:rPr>
              <a:t>Plate scrapings</a:t>
            </a:r>
          </a:p>
          <a:p>
            <a:pPr algn="ctr">
              <a:lnSpc>
                <a:spcPts val="6061"/>
              </a:lnSpc>
            </a:pPr>
            <a:endParaRPr lang="en-US" sz="4329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20212" y="357761"/>
            <a:ext cx="15284475" cy="123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15"/>
              </a:lnSpc>
            </a:pPr>
            <a:r>
              <a:rPr lang="en-US" sz="8872" dirty="0">
                <a:solidFill>
                  <a:srgbClr val="FFFFFF"/>
                </a:solidFill>
                <a:latin typeface="Lilita One"/>
              </a:rPr>
              <a:t>WHAT GOES IN THE </a:t>
            </a:r>
            <a:r>
              <a:rPr lang="en-US" sz="8872" dirty="0">
                <a:solidFill>
                  <a:srgbClr val="EC606B"/>
                </a:solidFill>
                <a:latin typeface="Lilita One"/>
              </a:rPr>
              <a:t>FOOD </a:t>
            </a:r>
            <a:r>
              <a:rPr lang="en-US" sz="8872" dirty="0">
                <a:solidFill>
                  <a:srgbClr val="FFFFFF"/>
                </a:solidFill>
                <a:latin typeface="Lilita One"/>
              </a:rPr>
              <a:t>BIN?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057227" y="3794728"/>
            <a:ext cx="2484504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4329" dirty="0">
                <a:solidFill>
                  <a:srgbClr val="FFFFFF"/>
                </a:solidFill>
                <a:latin typeface="Open Sans Light Bold"/>
              </a:rPr>
              <a:t>Plastic</a:t>
            </a:r>
          </a:p>
          <a:p>
            <a:pPr algn="ctr">
              <a:lnSpc>
                <a:spcPts val="6060"/>
              </a:lnSpc>
            </a:pPr>
            <a:r>
              <a:rPr lang="en-US" sz="4329" dirty="0">
                <a:solidFill>
                  <a:srgbClr val="FFFFFF"/>
                </a:solidFill>
                <a:latin typeface="Open Sans Light Bold"/>
              </a:rPr>
              <a:t>Liquid</a:t>
            </a:r>
          </a:p>
          <a:p>
            <a:pPr algn="ctr">
              <a:lnSpc>
                <a:spcPts val="6060"/>
              </a:lnSpc>
            </a:pPr>
            <a:r>
              <a:rPr lang="en-US" sz="4329" dirty="0">
                <a:solidFill>
                  <a:srgbClr val="FFFFFF"/>
                </a:solidFill>
                <a:latin typeface="Open Sans Light Bold"/>
              </a:rPr>
              <a:t>Yoghurt</a:t>
            </a:r>
          </a:p>
          <a:p>
            <a:pPr algn="ctr">
              <a:lnSpc>
                <a:spcPts val="6060"/>
              </a:lnSpc>
            </a:pPr>
            <a:r>
              <a:rPr lang="en-US" sz="4329" dirty="0">
                <a:solidFill>
                  <a:srgbClr val="FFFFFF"/>
                </a:solidFill>
                <a:latin typeface="Open Sans Light Bold"/>
              </a:rPr>
              <a:t>Tin foil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460375" y="257053"/>
            <a:ext cx="15284475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7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WHY CAN’T </a:t>
            </a:r>
            <a:r>
              <a:rPr kumimoji="0" lang="en-US" sz="8872" b="0" i="0" u="none" strike="noStrike" kern="1200" cap="none" spc="0" normalizeH="0" baseline="0" noProof="0" dirty="0" smtClean="0">
                <a:ln>
                  <a:noFill/>
                </a:ln>
                <a:solidFill>
                  <a:srgbClr val="EC606B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PLASTIC</a:t>
            </a:r>
            <a:r>
              <a:rPr kumimoji="0" lang="en-US" sz="8872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lita One"/>
                <a:ea typeface="+mn-ea"/>
                <a:cs typeface="+mn-cs"/>
              </a:rPr>
              <a:t> GO IN THE FOOD BIN?</a:t>
            </a:r>
            <a:endParaRPr kumimoji="0" lang="en-US" sz="887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lita One"/>
              <a:ea typeface="+mn-ea"/>
              <a:cs typeface="+mn-cs"/>
            </a:endParaRPr>
          </a:p>
        </p:txBody>
      </p:sp>
      <p:sp>
        <p:nvSpPr>
          <p:cNvPr id="21" name="AutoShape 2" descr="Com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73"/>
          <a:stretch/>
        </p:blipFill>
        <p:spPr>
          <a:xfrm>
            <a:off x="9525000" y="2863583"/>
            <a:ext cx="7975372" cy="51755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b="-63"/>
          <a:stretch/>
        </p:blipFill>
        <p:spPr>
          <a:xfrm>
            <a:off x="938429" y="2865049"/>
            <a:ext cx="8001000" cy="5174051"/>
          </a:xfrm>
          <a:prstGeom prst="rect">
            <a:avLst/>
          </a:prstGeom>
        </p:spPr>
      </p:pic>
      <p:sp>
        <p:nvSpPr>
          <p:cNvPr id="25" name="TextBox 13"/>
          <p:cNvSpPr txBox="1"/>
          <p:nvPr/>
        </p:nvSpPr>
        <p:spPr>
          <a:xfrm>
            <a:off x="609600" y="8091487"/>
            <a:ext cx="846674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At the composting plant, plastic can’t be broken down like food waste. It takes much longer – up to 500 years!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  <p:pic>
        <p:nvPicPr>
          <p:cNvPr id="2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556847" y="3587262"/>
            <a:ext cx="1911677" cy="1498277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120785" y="3740202"/>
            <a:ext cx="1444377" cy="1377575"/>
          </a:xfrm>
          <a:prstGeom prst="rect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9601200" y="8115300"/>
            <a:ext cx="782195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 Bold"/>
                <a:ea typeface="+mn-ea"/>
                <a:cs typeface="+mn-cs"/>
              </a:rPr>
              <a:t>Plastic pollutes the compost and must be removed, so that it doesn’t end up in fields and gardens.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4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-2" b="-2"/>
          <a:stretch/>
        </p:blipFill>
        <p:spPr>
          <a:xfrm>
            <a:off x="7010400" y="0"/>
            <a:ext cx="11277600" cy="10287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9309" y="716756"/>
            <a:ext cx="6444537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rgbClr val="EC2594"/>
                </a:solidFill>
                <a:latin typeface="Lilita One"/>
              </a:rPr>
              <a:t>RECYCLING YOUR FOOD WASTE </a:t>
            </a:r>
            <a:r>
              <a:rPr lang="en-US" sz="5000" dirty="0" smtClean="0">
                <a:solidFill>
                  <a:schemeClr val="bg1"/>
                </a:solidFill>
                <a:latin typeface="Lilita One"/>
              </a:rPr>
              <a:t>IS ONE OF THE BIGGEST ACTIONS YOU CAN TAKE </a:t>
            </a:r>
            <a:r>
              <a:rPr lang="en-US" sz="5000" dirty="0" smtClean="0">
                <a:solidFill>
                  <a:srgbClr val="EC2594"/>
                </a:solidFill>
                <a:latin typeface="Lilita One"/>
              </a:rPr>
              <a:t>AGAINST CLIMATE CHANGE 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lita One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000" dirty="0" smtClean="0">
              <a:solidFill>
                <a:schemeClr val="bg1"/>
              </a:solidFill>
              <a:latin typeface="Lilita One"/>
            </a:endParaRP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>
                <a:solidFill>
                  <a:schemeClr val="bg1"/>
                </a:solidFill>
                <a:latin typeface="Lilita One"/>
              </a:rPr>
              <a:t>DO THE </a:t>
            </a:r>
            <a:r>
              <a:rPr lang="en-US" sz="5000" dirty="0" smtClean="0">
                <a:solidFill>
                  <a:srgbClr val="EC2594"/>
                </a:solidFill>
                <a:latin typeface="Lilita One"/>
              </a:rPr>
              <a:t>RIGHT THING</a:t>
            </a:r>
          </a:p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lita One"/>
              </a:rPr>
              <a:t>USE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lita One"/>
              </a:rPr>
              <a:t> THE 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EC2594"/>
                </a:solidFill>
                <a:effectLst/>
                <a:uLnTx/>
                <a:uFillTx/>
                <a:latin typeface="Lilita One"/>
              </a:rPr>
              <a:t>RIGHT BIN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EC2594"/>
              </a:solidFill>
              <a:effectLst/>
              <a:uLnTx/>
              <a:uFillTx/>
              <a:latin typeface="Lilita One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00" l="0" r="100000">
                        <a14:foregroundMark x1="63889" y1="16309" x2="63889" y2="16309"/>
                        <a14:foregroundMark x1="77315" y1="73391" x2="77315" y2="73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5600700"/>
            <a:ext cx="1655797" cy="178611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10400" y="266700"/>
            <a:ext cx="0" cy="9677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2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298</Words>
  <Application>Microsoft Office PowerPoint</Application>
  <PresentationFormat>Custom</PresentationFormat>
  <Paragraphs>54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Lilita One</vt:lpstr>
      <vt:lpstr>Arial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Presentation</dc:title>
  <dc:creator>Meghan Mooney</dc:creator>
  <cp:lastModifiedBy>Meghan Mooney</cp:lastModifiedBy>
  <cp:revision>15</cp:revision>
  <dcterms:created xsi:type="dcterms:W3CDTF">2006-08-16T00:00:00Z</dcterms:created>
  <dcterms:modified xsi:type="dcterms:W3CDTF">2021-11-26T10:34:53Z</dcterms:modified>
  <dc:identifier>DAEt7SwssSs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8677145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