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2" r:id="rId4"/>
    <p:sldId id="263" r:id="rId5"/>
    <p:sldId id="264" r:id="rId6"/>
    <p:sldId id="261" r:id="rId7"/>
    <p:sldId id="260" r:id="rId8"/>
    <p:sldId id="265" r:id="rId9"/>
    <p:sldId id="267" r:id="rId10"/>
    <p:sldId id="266" r:id="rId11"/>
  </p:sldIdLst>
  <p:sldSz cx="18288000" cy="10287000"/>
  <p:notesSz cx="6858000" cy="9144000"/>
  <p:embeddedFontLst>
    <p:embeddedFont>
      <p:font typeface="Lilita One" panose="020B0604020202020204" charset="0"/>
      <p:regular r:id="rId13"/>
    </p:embeddedFont>
    <p:embeddedFont>
      <p:font typeface="Open Sans Light Bold"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3"/>
    <a:srgbClr val="E6BC1E"/>
    <a:srgbClr val="EC2594"/>
    <a:srgbClr val="EC606B"/>
    <a:srgbClr val="2F2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72"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2A5EA-E33F-4DC4-808F-C8832723A0F3}" type="datetimeFigureOut">
              <a:rPr lang="en-GB" smtClean="0"/>
              <a:t>23/01/2023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F6830-2A15-44B7-AD2E-22071422302C}" type="slidenum">
              <a:rPr lang="en-GB" smtClean="0"/>
              <a:t>‹#›</a:t>
            </a:fld>
            <a:endParaRPr lang="en-GB"/>
          </a:p>
        </p:txBody>
      </p:sp>
    </p:spTree>
    <p:extLst>
      <p:ext uri="{BB962C8B-B14F-4D97-AF65-F5344CB8AC3E}">
        <p14:creationId xmlns:p14="http://schemas.microsoft.com/office/powerpoint/2010/main" val="317560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 what happens to food waste that gets recycled vs. food waste that goes into the residual, encouraging pupils to make the right decision and recycle where there is the option. Relate to wider context of resource pressure and climate change. Explain to pupils how to use their food waste recycling services properly, e.g. avoid contamination, emphasising it is the right thing to do.</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1</a:t>
            </a:fld>
            <a:endParaRPr lang="en-GB"/>
          </a:p>
        </p:txBody>
      </p:sp>
    </p:spTree>
    <p:extLst>
      <p:ext uri="{BB962C8B-B14F-4D97-AF65-F5344CB8AC3E}">
        <p14:creationId xmlns:p14="http://schemas.microsoft.com/office/powerpoint/2010/main" val="56076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Split class into groups or do a shout out discussion using prompts on screen.</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End with any final questions.</a:t>
            </a:r>
          </a:p>
          <a:p>
            <a:endParaRPr lang="en-GB"/>
          </a:p>
        </p:txBody>
      </p:sp>
      <p:sp>
        <p:nvSpPr>
          <p:cNvPr id="4" name="Slide Number Placeholder 3"/>
          <p:cNvSpPr>
            <a:spLocks noGrp="1"/>
          </p:cNvSpPr>
          <p:nvPr>
            <p:ph type="sldNum" sz="quarter" idx="10"/>
          </p:nvPr>
        </p:nvSpPr>
        <p:spPr/>
        <p:txBody>
          <a:bodyPr/>
          <a:lstStyle/>
          <a:p>
            <a:fld id="{EE3F6830-2A15-44B7-AD2E-22071422302C}" type="slidenum">
              <a:rPr lang="en-GB" smtClean="0"/>
              <a:t>10</a:t>
            </a:fld>
            <a:endParaRPr lang="en-GB"/>
          </a:p>
        </p:txBody>
      </p:sp>
    </p:spTree>
    <p:extLst>
      <p:ext uri="{BB962C8B-B14F-4D97-AF65-F5344CB8AC3E}">
        <p14:creationId xmlns:p14="http://schemas.microsoft.com/office/powerpoint/2010/main" val="230392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Recycling and rubbish collections are different. They are collected differently and are taken to different places to be processed. Food waste is usually collected weekly to avoid pests and smells, whilst black bin rubbish is collected less to encourage more recycling.</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2</a:t>
            </a:fld>
            <a:endParaRPr lang="en-GB"/>
          </a:p>
        </p:txBody>
      </p:sp>
    </p:spTree>
    <p:extLst>
      <p:ext uri="{BB962C8B-B14F-4D97-AF65-F5344CB8AC3E}">
        <p14:creationId xmlns:p14="http://schemas.microsoft.com/office/powerpoint/2010/main" val="165739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you put your food waste in the recycling bin, it will be collected by trucks that don’t use petrol (they are powered by biogas, which is made from the food waste they collect!) Nothing gets wasted. These trucks take food waste to a biogas plant, where it is turned into useful products like fuel for the trucks and fertiliser for fields and gardens. </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3</a:t>
            </a:fld>
            <a:endParaRPr lang="en-GB"/>
          </a:p>
        </p:txBody>
      </p:sp>
    </p:spTree>
    <p:extLst>
      <p:ext uri="{BB962C8B-B14F-4D97-AF65-F5344CB8AC3E}">
        <p14:creationId xmlns:p14="http://schemas.microsoft.com/office/powerpoint/2010/main" val="14543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a:t>
            </a:r>
            <a:r>
              <a:rPr lang="en-GB" sz="1200" kern="1200" dirty="0" smtClean="0">
                <a:solidFill>
                  <a:schemeClr val="tx1"/>
                </a:solidFill>
                <a:effectLst/>
                <a:latin typeface="+mn-lt"/>
                <a:ea typeface="+mn-ea"/>
                <a:cs typeface="+mn-cs"/>
              </a:rPr>
              <a:t>explains the procedure in more detail of turning food waste into useful products.</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4</a:t>
            </a:fld>
            <a:endParaRPr lang="en-GB"/>
          </a:p>
        </p:txBody>
      </p:sp>
    </p:spTree>
    <p:extLst>
      <p:ext uri="{BB962C8B-B14F-4D97-AF65-F5344CB8AC3E}">
        <p14:creationId xmlns:p14="http://schemas.microsoft.com/office/powerpoint/2010/main" val="328515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If you put your food waste into the rubbish, it will be collected by rubbish trucks and taken to a railway station in west London. Here, the rubbish is loaded onto trains and taken to one more place – an Energy from Waste plant. At the </a:t>
            </a:r>
            <a:r>
              <a:rPr lang="en-GB" sz="1200" kern="1200" dirty="0" err="1" smtClean="0">
                <a:solidFill>
                  <a:schemeClr val="tx1"/>
                </a:solidFill>
                <a:effectLst/>
                <a:latin typeface="+mn-lt"/>
                <a:ea typeface="+mn-ea"/>
                <a:cs typeface="+mn-cs"/>
              </a:rPr>
              <a:t>EfW</a:t>
            </a:r>
            <a:r>
              <a:rPr lang="en-GB" sz="1200" kern="1200" dirty="0" smtClean="0">
                <a:solidFill>
                  <a:schemeClr val="tx1"/>
                </a:solidFill>
                <a:effectLst/>
                <a:latin typeface="+mn-lt"/>
                <a:ea typeface="+mn-ea"/>
                <a:cs typeface="+mn-cs"/>
              </a:rPr>
              <a:t>, rubbish is burned under controlled conditions to generate electricity. While this is better than landfill, the process still produces waste products such as CO2 associated with transporting and incinerating the rubbish, plus the ash leftover from burning it. The ash might be recycled as aggregates in construction, or it may be landfilled.</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5</a:t>
            </a:fld>
            <a:endParaRPr lang="en-GB"/>
          </a:p>
        </p:txBody>
      </p:sp>
    </p:spTree>
    <p:extLst>
      <p:ext uri="{BB962C8B-B14F-4D97-AF65-F5344CB8AC3E}">
        <p14:creationId xmlns:p14="http://schemas.microsoft.com/office/powerpoint/2010/main" val="131340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Food waste (by weight) is the largest waste material collected in west London. An average of 40-60% of people’s rubbish bins is actually recyclable food waste that could be used to create clean, green energy. </a:t>
            </a:r>
          </a:p>
          <a:p>
            <a:r>
              <a:rPr lang="en-GB" sz="1200" kern="1200" dirty="0" smtClean="0">
                <a:solidFill>
                  <a:schemeClr val="tx1"/>
                </a:solidFill>
                <a:effectLst/>
                <a:latin typeface="+mn-lt"/>
                <a:ea typeface="+mn-ea"/>
                <a:cs typeface="+mn-cs"/>
              </a:rPr>
              <a:t>Food waste is also the material with the highest carbon footprint. If we recycled the 6.5m tonnes of food waste that goes to waste in the UK every single year, it would have the same impact as planting 200m trees.</a:t>
            </a:r>
          </a:p>
          <a:p>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6</a:t>
            </a:fld>
            <a:endParaRPr lang="en-GB"/>
          </a:p>
        </p:txBody>
      </p:sp>
    </p:spTree>
    <p:extLst>
      <p:ext uri="{BB962C8B-B14F-4D97-AF65-F5344CB8AC3E}">
        <p14:creationId xmlns:p14="http://schemas.microsoft.com/office/powerpoint/2010/main" val="70257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can/can’t you put into your food recycling bin? Why do you think plastic/foil/non-food items can’t go in? Liquids such as oil or soup should not go in the bin because it will make it too heavy and difficult for the recycling crews to collect.</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7</a:t>
            </a:fld>
            <a:endParaRPr lang="en-GB"/>
          </a:p>
        </p:txBody>
      </p:sp>
    </p:spTree>
    <p:extLst>
      <p:ext uri="{BB962C8B-B14F-4D97-AF65-F5344CB8AC3E}">
        <p14:creationId xmlns:p14="http://schemas.microsoft.com/office/powerpoint/2010/main" val="128654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 that food waste breaks down much faster than these materials, so when it goes to the biogas plant, for the machines to work properly they can only deal with food waste.</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8</a:t>
            </a:fld>
            <a:endParaRPr lang="en-GB"/>
          </a:p>
        </p:txBody>
      </p:sp>
    </p:spTree>
    <p:extLst>
      <p:ext uri="{BB962C8B-B14F-4D97-AF65-F5344CB8AC3E}">
        <p14:creationId xmlns:p14="http://schemas.microsoft.com/office/powerpoint/2010/main" val="169878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Choosing to recycle your food waste is one of the biggest actions you can take as an individual against climate change. Soon, it will be the law for all households in England to have a weekly food waste collection service.</a:t>
            </a:r>
            <a:endParaRPr lang="en-GB" dirty="0"/>
          </a:p>
        </p:txBody>
      </p:sp>
      <p:sp>
        <p:nvSpPr>
          <p:cNvPr id="4" name="Slide Number Placeholder 3"/>
          <p:cNvSpPr>
            <a:spLocks noGrp="1"/>
          </p:cNvSpPr>
          <p:nvPr>
            <p:ph type="sldNum" sz="quarter" idx="10"/>
          </p:nvPr>
        </p:nvSpPr>
        <p:spPr/>
        <p:txBody>
          <a:bodyPr/>
          <a:lstStyle/>
          <a:p>
            <a:fld id="{EE3F6830-2A15-44B7-AD2E-22071422302C}" type="slidenum">
              <a:rPr lang="en-GB" smtClean="0"/>
              <a:t>9</a:t>
            </a:fld>
            <a:endParaRPr lang="en-GB"/>
          </a:p>
        </p:txBody>
      </p:sp>
    </p:spTree>
    <p:extLst>
      <p:ext uri="{BB962C8B-B14F-4D97-AF65-F5344CB8AC3E}">
        <p14:creationId xmlns:p14="http://schemas.microsoft.com/office/powerpoint/2010/main" val="66270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2.sv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svg"/><Relationship Id="rId10" Type="http://schemas.openxmlformats.org/officeDocument/2006/relationships/image" Target="../media/image8.png"/><Relationship Id="rId19"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0.svg"/><Relationship Id="rId11" Type="http://schemas.openxmlformats.org/officeDocument/2006/relationships/image" Target="../media/image44.png"/><Relationship Id="rId5" Type="http://schemas.openxmlformats.org/officeDocument/2006/relationships/image" Target="../media/image1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4.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jpeg"/><Relationship Id="rId10" Type="http://schemas.openxmlformats.org/officeDocument/2006/relationships/image" Target="../media/image22.png"/><Relationship Id="rId4" Type="http://schemas.openxmlformats.org/officeDocument/2006/relationships/image" Target="../media/image18.jpe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3" Type="http://schemas.openxmlformats.org/officeDocument/2006/relationships/image" Target="../media/image24.jpeg"/><Relationship Id="rId7" Type="http://schemas.openxmlformats.org/officeDocument/2006/relationships/image" Target="../media/image21.sv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26.jpeg"/><Relationship Id="rId10" Type="http://schemas.openxmlformats.org/officeDocument/2006/relationships/image" Target="../media/image22.png"/><Relationship Id="rId4" Type="http://schemas.openxmlformats.org/officeDocument/2006/relationships/image" Target="../media/image25.jpe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png"/><Relationship Id="rId1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4.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5.png"/><Relationship Id="rId10" Type="http://schemas.openxmlformats.org/officeDocument/2006/relationships/image" Target="../media/image39.svg"/><Relationship Id="rId19"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33.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40.jpeg"/><Relationship Id="rId9"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5798718" y="9445962"/>
            <a:ext cx="2218931" cy="600498"/>
          </a:xfrm>
          <a:prstGeom prst="rect">
            <a:avLst/>
          </a:prstGeom>
        </p:spPr>
      </p:pic>
      <p:pic>
        <p:nvPicPr>
          <p:cNvPr id="5" name="Picture 5"/>
          <p:cNvPicPr>
            <a:picLocks noChangeAspect="1"/>
          </p:cNvPicPr>
          <p:nvPr/>
        </p:nvPicPr>
        <p:blipFill>
          <a:blip r:embed="rId4"/>
          <a:srcRect r="-3" b="28"/>
          <a:stretch>
            <a:fillRect/>
          </a:stretch>
        </p:blipFill>
        <p:spPr>
          <a:xfrm rot="-3905946">
            <a:off x="4472418" y="6703639"/>
            <a:ext cx="3227975" cy="1799199"/>
          </a:xfrm>
          <a:prstGeom prst="rect">
            <a:avLst/>
          </a:prstGeom>
        </p:spPr>
      </p:pic>
      <p:pic>
        <p:nvPicPr>
          <p:cNvPr id="6" name="Picture 6"/>
          <p:cNvPicPr>
            <a:picLocks noChangeAspect="1"/>
          </p:cNvPicPr>
          <p:nvPr/>
        </p:nvPicPr>
        <p:blipFill>
          <a:blip r:embed="rId5"/>
          <a:srcRect/>
          <a:stretch>
            <a:fillRect/>
          </a:stretch>
        </p:blipFill>
        <p:spPr>
          <a:xfrm rot="-1288732">
            <a:off x="8132134" y="4426112"/>
            <a:ext cx="5753501" cy="3914778"/>
          </a:xfrm>
          <a:prstGeom prst="rect">
            <a:avLst/>
          </a:prstGeom>
        </p:spPr>
      </p:pic>
      <p:pic>
        <p:nvPicPr>
          <p:cNvPr id="7" name="Picture 7"/>
          <p:cNvPicPr>
            <a:picLocks noChangeAspect="1"/>
          </p:cNvPicPr>
          <p:nvPr/>
        </p:nvPicPr>
        <p:blipFill>
          <a:blip r:embed="rId6"/>
          <a:srcRect r="45" b="38"/>
          <a:stretch>
            <a:fillRect/>
          </a:stretch>
        </p:blipFill>
        <p:spPr>
          <a:xfrm>
            <a:off x="344713" y="8499799"/>
            <a:ext cx="3061835" cy="1612931"/>
          </a:xfrm>
          <a:prstGeom prst="rect">
            <a:avLst/>
          </a:prstGeom>
        </p:spPr>
      </p:pic>
      <p:pic>
        <p:nvPicPr>
          <p:cNvPr id="8" name="Picture 8"/>
          <p:cNvPicPr>
            <a:picLocks noChangeAspect="1"/>
          </p:cNvPicPr>
          <p:nvPr/>
        </p:nvPicPr>
        <p:blipFill>
          <a:blip r:embed="rId7"/>
          <a:srcRect/>
          <a:stretch>
            <a:fillRect/>
          </a:stretch>
        </p:blipFill>
        <p:spPr>
          <a:xfrm>
            <a:off x="3780743" y="6967019"/>
            <a:ext cx="2023269" cy="3065560"/>
          </a:xfrm>
          <a:prstGeom prst="rect">
            <a:avLst/>
          </a:prstGeom>
        </p:spPr>
      </p:pic>
      <p:pic>
        <p:nvPicPr>
          <p:cNvPr id="9" name="Picture 9"/>
          <p:cNvPicPr>
            <a:picLocks noChangeAspect="1"/>
          </p:cNvPicPr>
          <p:nvPr/>
        </p:nvPicPr>
        <p:blipFill>
          <a:blip r:embed="rId8"/>
          <a:srcRect r="17" b="1807"/>
          <a:stretch>
            <a:fillRect/>
          </a:stretch>
        </p:blipFill>
        <p:spPr>
          <a:xfrm>
            <a:off x="6086405" y="6569959"/>
            <a:ext cx="3057595" cy="3394211"/>
          </a:xfrm>
          <a:prstGeom prst="rect">
            <a:avLst/>
          </a:prstGeom>
        </p:spPr>
      </p:pic>
      <p:pic>
        <p:nvPicPr>
          <p:cNvPr id="10" name="Picture 10"/>
          <p:cNvPicPr>
            <a:picLocks noChangeAspect="1"/>
          </p:cNvPicPr>
          <p:nvPr/>
        </p:nvPicPr>
        <p:blipFill>
          <a:blip r:embed="rId9"/>
          <a:srcRect/>
          <a:stretch>
            <a:fillRect/>
          </a:stretch>
        </p:blipFill>
        <p:spPr>
          <a:xfrm rot="-5400000">
            <a:off x="8397848" y="5077711"/>
            <a:ext cx="1933606" cy="1365609"/>
          </a:xfrm>
          <a:prstGeom prst="rect">
            <a:avLst/>
          </a:prstGeom>
        </p:spPr>
      </p:pic>
      <p:pic>
        <p:nvPicPr>
          <p:cNvPr id="11" name="Picture 11"/>
          <p:cNvPicPr>
            <a:picLocks noChangeAspect="1"/>
          </p:cNvPicPr>
          <p:nvPr/>
        </p:nvPicPr>
        <p:blipFill>
          <a:blip r:embed="rId9"/>
          <a:srcRect/>
          <a:stretch>
            <a:fillRect/>
          </a:stretch>
        </p:blipFill>
        <p:spPr>
          <a:xfrm rot="-2700000">
            <a:off x="11523437" y="6955783"/>
            <a:ext cx="2069619" cy="1461668"/>
          </a:xfrm>
          <a:prstGeom prst="rect">
            <a:avLst/>
          </a:prstGeom>
        </p:spPr>
      </p:pic>
      <p:pic>
        <p:nvPicPr>
          <p:cNvPr id="12" name="Picture 12"/>
          <p:cNvPicPr>
            <a:picLocks noChangeAspect="1"/>
          </p:cNvPicPr>
          <p:nvPr/>
        </p:nvPicPr>
        <p:blipFill>
          <a:blip r:embed="rId10"/>
          <a:srcRect r="68" b="58"/>
          <a:stretch>
            <a:fillRect/>
          </a:stretch>
        </p:blipFill>
        <p:spPr>
          <a:xfrm rot="-10800000">
            <a:off x="8681847" y="8267065"/>
            <a:ext cx="968931" cy="920601"/>
          </a:xfrm>
          <a:prstGeom prst="rect">
            <a:avLst/>
          </a:prstGeom>
        </p:spPr>
      </p:pic>
      <p:pic>
        <p:nvPicPr>
          <p:cNvPr id="13" name="Picture 13"/>
          <p:cNvPicPr>
            <a:picLocks noChangeAspect="1"/>
          </p:cNvPicPr>
          <p:nvPr/>
        </p:nvPicPr>
        <p:blipFill>
          <a:blip r:embed="rId10"/>
          <a:srcRect r="68" b="58"/>
          <a:stretch>
            <a:fillRect/>
          </a:stretch>
        </p:blipFill>
        <p:spPr>
          <a:xfrm rot="8100000">
            <a:off x="3088353" y="7806764"/>
            <a:ext cx="968931" cy="920601"/>
          </a:xfrm>
          <a:prstGeom prst="rect">
            <a:avLst/>
          </a:prstGeom>
        </p:spPr>
      </p:pic>
      <p:pic>
        <p:nvPicPr>
          <p:cNvPr id="14" name="Picture 14"/>
          <p:cNvPicPr>
            <a:picLocks noChangeAspect="1"/>
          </p:cNvPicPr>
          <p:nvPr/>
        </p:nvPicPr>
        <p:blipFill>
          <a:blip r:embed="rId11"/>
          <a:srcRect/>
          <a:stretch>
            <a:fillRect/>
          </a:stretch>
        </p:blipFill>
        <p:spPr>
          <a:xfrm rot="-3624635">
            <a:off x="9477159" y="6453374"/>
            <a:ext cx="3491475" cy="229128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757" r="120" b="-205"/>
          <a:stretch>
            <a:fillRect/>
          </a:stretch>
        </p:blipFill>
        <p:spPr>
          <a:xfrm>
            <a:off x="0" y="0"/>
            <a:ext cx="13500322" cy="7528380"/>
          </a:xfrm>
          <a:prstGeom prst="rect">
            <a:avLst/>
          </a:prstGeom>
        </p:spPr>
      </p:pic>
      <p:sp>
        <p:nvSpPr>
          <p:cNvPr id="16" name="TextBox 16"/>
          <p:cNvSpPr txBox="1"/>
          <p:nvPr/>
        </p:nvSpPr>
        <p:spPr>
          <a:xfrm>
            <a:off x="396441" y="201975"/>
            <a:ext cx="10042959" cy="4680769"/>
          </a:xfrm>
          <a:prstGeom prst="rect">
            <a:avLst/>
          </a:prstGeom>
        </p:spPr>
        <p:txBody>
          <a:bodyPr wrap="square" lIns="0" tIns="0" rIns="0" bIns="0" rtlCol="0" anchor="t">
            <a:spAutoFit/>
          </a:bodyPr>
          <a:lstStyle/>
          <a:p>
            <a:pPr>
              <a:lnSpc>
                <a:spcPts val="9115"/>
              </a:lnSpc>
            </a:pPr>
            <a:r>
              <a:rPr lang="en-US" sz="8439" dirty="0">
                <a:solidFill>
                  <a:srgbClr val="FFFFFF"/>
                </a:solidFill>
                <a:latin typeface="Lilita One"/>
              </a:rPr>
              <a:t>TURNING PEELS INTO </a:t>
            </a:r>
            <a:r>
              <a:rPr lang="en-US" sz="8439" dirty="0">
                <a:solidFill>
                  <a:srgbClr val="FFD623"/>
                </a:solidFill>
                <a:latin typeface="Lilita One"/>
              </a:rPr>
              <a:t>POWER</a:t>
            </a:r>
          </a:p>
          <a:p>
            <a:pPr>
              <a:lnSpc>
                <a:spcPts val="4903"/>
              </a:lnSpc>
            </a:pPr>
            <a:endParaRPr lang="en-US" sz="8000" dirty="0">
              <a:solidFill>
                <a:srgbClr val="FFFFFF"/>
              </a:solidFill>
              <a:latin typeface="Lilita One"/>
            </a:endParaRPr>
          </a:p>
          <a:p>
            <a:pPr>
              <a:lnSpc>
                <a:spcPts val="6739"/>
              </a:lnSpc>
            </a:pPr>
            <a:r>
              <a:rPr lang="en-US" sz="7800" dirty="0">
                <a:solidFill>
                  <a:srgbClr val="2F2B43"/>
                </a:solidFill>
                <a:latin typeface="Lilita One"/>
              </a:rPr>
              <a:t>THROUGH FOOD </a:t>
            </a:r>
          </a:p>
          <a:p>
            <a:pPr>
              <a:lnSpc>
                <a:spcPts val="6739"/>
              </a:lnSpc>
            </a:pPr>
            <a:r>
              <a:rPr lang="en-US" sz="7800" dirty="0">
                <a:solidFill>
                  <a:srgbClr val="2F2B43"/>
                </a:solidFill>
                <a:latin typeface="Lilita One"/>
              </a:rPr>
              <a:t>WASTE </a:t>
            </a:r>
            <a:r>
              <a:rPr lang="en-US" sz="7800" dirty="0" smtClean="0">
                <a:solidFill>
                  <a:srgbClr val="2F2B43"/>
                </a:solidFill>
                <a:latin typeface="Lilita One"/>
              </a:rPr>
              <a:t>RECYCLING</a:t>
            </a:r>
            <a:endParaRPr lang="en-US" sz="7800" dirty="0">
              <a:solidFill>
                <a:srgbClr val="2F2B43"/>
              </a:solidFill>
              <a:latin typeface="Lilita One"/>
            </a:endParaRPr>
          </a:p>
        </p:txBody>
      </p:sp>
      <p:pic>
        <p:nvPicPr>
          <p:cNvPr id="17" name="Picture 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r="230" b="26"/>
          <a:stretch>
            <a:fillRect/>
          </a:stretch>
        </p:blipFill>
        <p:spPr>
          <a:xfrm rot="-4681272">
            <a:off x="3876278" y="1226400"/>
            <a:ext cx="645611" cy="664028"/>
          </a:xfrm>
          <a:prstGeom prst="rect">
            <a:avLst/>
          </a:prstGeom>
        </p:spPr>
      </p:pic>
      <p:pic>
        <p:nvPicPr>
          <p:cNvPr id="18" name="Picture 17"/>
          <p:cNvPicPr>
            <a:picLocks noChangeAspect="1"/>
          </p:cNvPicPr>
          <p:nvPr/>
        </p:nvPicPr>
        <p:blipFill rotWithShape="1">
          <a:blip r:embed="rId18">
            <a:extLst>
              <a:ext uri="{BEBA8EAE-BF5A-486C-A8C5-ECC9F3942E4B}">
                <a14:imgProps xmlns:a14="http://schemas.microsoft.com/office/drawing/2010/main">
                  <a14:imgLayer r:embed="rId19">
                    <a14:imgEffect>
                      <a14:backgroundRemoval t="23380" b="68866" l="26042" r="55599">
                        <a14:foregroundMark x1="30534" y1="46991" x2="30534" y2="46991"/>
                        <a14:foregroundMark x1="30664" y1="39236" x2="30664" y2="39236"/>
                        <a14:foregroundMark x1="29492" y1="39236" x2="29492" y2="39236"/>
                        <a14:foregroundMark x1="28906" y1="39120" x2="28906" y2="39120"/>
                        <a14:foregroundMark x1="29883" y1="37384" x2="29883" y2="37384"/>
                        <a14:foregroundMark x1="30339" y1="37616" x2="30339" y2="37616"/>
                        <a14:foregroundMark x1="30599" y1="37616" x2="30599" y2="37616"/>
                        <a14:foregroundMark x1="31185" y1="37847" x2="31185" y2="37847"/>
                        <a14:foregroundMark x1="29492" y1="37384" x2="29492" y2="37384"/>
                        <a14:foregroundMark x1="30924" y1="37847" x2="30924" y2="37847"/>
                        <a14:foregroundMark x1="29557" y1="33565" x2="29557" y2="33565"/>
                        <a14:foregroundMark x1="27865" y1="32523" x2="27865" y2="32523"/>
                        <a14:foregroundMark x1="28125" y1="32523" x2="28125" y2="32523"/>
                        <a14:foregroundMark x1="28451" y1="32755" x2="28451" y2="32755"/>
                        <a14:foregroundMark x1="29948" y1="33912" x2="29948" y2="33912"/>
                        <a14:foregroundMark x1="30273" y1="34144" x2="30273" y2="34144"/>
                        <a14:foregroundMark x1="30990" y1="34606" x2="30990" y2="34606"/>
                        <a14:foregroundMark x1="31315" y1="34838" x2="31315" y2="34838"/>
                        <a14:foregroundMark x1="31576" y1="35069" x2="31576" y2="35069"/>
                        <a14:foregroundMark x1="29818" y1="41551" x2="29818" y2="41551"/>
                        <a14:foregroundMark x1="30273" y1="41435" x2="30273" y2="41435"/>
                        <a14:foregroundMark x1="30534" y1="41319" x2="30534" y2="41319"/>
                        <a14:foregroundMark x1="30794" y1="41204" x2="30794" y2="41204"/>
                        <a14:foregroundMark x1="27279" y1="48495" x2="27279" y2="48495"/>
                        <a14:foregroundMark x1="27930" y1="48264" x2="27930" y2="48264"/>
                        <a14:foregroundMark x1="28320" y1="48148" x2="28320" y2="48148"/>
                        <a14:foregroundMark x1="28841" y1="48032" x2="28841" y2="48032"/>
                        <a14:foregroundMark x1="29232" y1="47801" x2="29232" y2="47801"/>
                        <a14:foregroundMark x1="29818" y1="47454" x2="29818" y2="47454"/>
                        <a14:foregroundMark x1="30990" y1="46991" x2="30990" y2="46991"/>
                        <a14:foregroundMark x1="31445" y1="46759" x2="31445" y2="46759"/>
                        <a14:foregroundMark x1="29753" y1="49653" x2="29753" y2="49653"/>
                        <a14:foregroundMark x1="30013" y1="49537" x2="30013" y2="49537"/>
                        <a14:foregroundMark x1="30273" y1="49190" x2="30273" y2="49190"/>
                        <a14:foregroundMark x1="30534" y1="49074" x2="30534" y2="49074"/>
                        <a14:foregroundMark x1="30859" y1="49074" x2="30859" y2="49074"/>
                        <a14:foregroundMark x1="31185" y1="48611" x2="31185" y2="48611"/>
                        <a14:foregroundMark x1="50846" y1="24769" x2="50846" y2="24769"/>
                        <a14:foregroundMark x1="50326" y1="25694" x2="50326" y2="25694"/>
                        <a14:foregroundMark x1="50000" y1="26157" x2="50000" y2="26157"/>
                        <a14:foregroundMark x1="49870" y1="26505" x2="49870" y2="26505"/>
                        <a14:foregroundMark x1="32943" y1="25926" x2="32943" y2="25926"/>
                        <a14:foregroundMark x1="33203" y1="26157" x2="33203" y2="26157"/>
                        <a14:foregroundMark x1="33529" y1="26273" x2="33529" y2="26273"/>
                        <a14:foregroundMark x1="33854" y1="26620" x2="33854" y2="26620"/>
                        <a14:foregroundMark x1="34245" y1="27083" x2="34245" y2="27083"/>
                        <a14:foregroundMark x1="34505" y1="27199" x2="34505" y2="27199"/>
                        <a14:foregroundMark x1="50260" y1="28356" x2="50260" y2="28356"/>
                        <a14:foregroundMark x1="49674" y1="26968" x2="49674" y2="26968"/>
                        <a14:foregroundMark x1="50651" y1="28125" x2="50651" y2="28125"/>
                        <a14:foregroundMark x1="51042" y1="27778" x2="51042" y2="27778"/>
                        <a14:foregroundMark x1="51432" y1="27546" x2="51432" y2="27546"/>
                        <a14:foregroundMark x1="51758" y1="27315" x2="51758" y2="27315"/>
                        <a14:foregroundMark x1="52214" y1="27083" x2="52214" y2="27083"/>
                        <a14:foregroundMark x1="52604" y1="26736" x2="52604" y2="26736"/>
                        <a14:foregroundMark x1="52930" y1="26505" x2="52930" y2="26505"/>
                        <a14:foregroundMark x1="53255" y1="26273" x2="53255" y2="26273"/>
                        <a14:foregroundMark x1="52604" y1="29167" x2="52604" y2="29167"/>
                        <a14:foregroundMark x1="52279" y1="29167" x2="52279" y2="29167"/>
                        <a14:foregroundMark x1="51823" y1="29398" x2="51823" y2="29398"/>
                        <a14:foregroundMark x1="51497" y1="29514" x2="51497" y2="29514"/>
                        <a14:foregroundMark x1="51497" y1="46181" x2="51497" y2="46181"/>
                        <a14:foregroundMark x1="51693" y1="46528" x2="51693" y2="46528"/>
                        <a14:foregroundMark x1="52018" y1="46759" x2="52018" y2="46759"/>
                        <a14:foregroundMark x1="52279" y1="47222" x2="52279" y2="47222"/>
                        <a14:foregroundMark x1="52539" y1="47685" x2="52539" y2="47685"/>
                        <a14:foregroundMark x1="52018" y1="44792" x2="52018" y2="44792"/>
                        <a14:foregroundMark x1="52409" y1="45023" x2="52409" y2="45023"/>
                        <a14:foregroundMark x1="52669" y1="45370" x2="52669" y2="45370"/>
                        <a14:foregroundMark x1="52995" y1="45486" x2="52995" y2="45486"/>
                        <a14:foregroundMark x1="53385" y1="45949" x2="53385" y2="45949"/>
                        <a14:foregroundMark x1="52604" y1="37731" x2="52604" y2="37731"/>
                        <a14:foregroundMark x1="52865" y1="37616" x2="52865" y2="37616"/>
                        <a14:foregroundMark x1="53190" y1="37616" x2="53190" y2="37616"/>
                        <a14:foregroundMark x1="53385" y1="37616" x2="53385" y2="37616"/>
                        <a14:foregroundMark x1="52734" y1="38889" x2="52734" y2="38889"/>
                        <a14:foregroundMark x1="53060" y1="38889" x2="53060" y2="38889"/>
                        <a14:foregroundMark x1="53320" y1="38889" x2="53320" y2="38889"/>
                        <a14:foregroundMark x1="54036" y1="38889" x2="54036" y2="38889"/>
                        <a14:foregroundMark x1="55599" y1="39236" x2="55599" y2="39236"/>
                        <a14:foregroundMark x1="53776" y1="46296" x2="53776" y2="46296"/>
                      </a14:backgroundRemoval>
                    </a14:imgEffect>
                  </a14:imgLayer>
                </a14:imgProps>
              </a:ext>
            </a:extLst>
          </a:blip>
          <a:srcRect r="-1" b="25"/>
          <a:stretch/>
        </p:blipFill>
        <p:spPr>
          <a:xfrm rot="10800000">
            <a:off x="11255925" y="-134492"/>
            <a:ext cx="7032075" cy="58113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23380" b="68866" l="26042" r="55599">
                        <a14:foregroundMark x1="30534" y1="46991" x2="30534" y2="46991"/>
                        <a14:foregroundMark x1="30664" y1="39236" x2="30664" y2="39236"/>
                        <a14:foregroundMark x1="29492" y1="39236" x2="29492" y2="39236"/>
                        <a14:foregroundMark x1="28906" y1="39120" x2="28906" y2="39120"/>
                        <a14:foregroundMark x1="29883" y1="37384" x2="29883" y2="37384"/>
                        <a14:foregroundMark x1="30339" y1="37616" x2="30339" y2="37616"/>
                        <a14:foregroundMark x1="30599" y1="37616" x2="30599" y2="37616"/>
                        <a14:foregroundMark x1="31185" y1="37847" x2="31185" y2="37847"/>
                        <a14:foregroundMark x1="29492" y1="37384" x2="29492" y2="37384"/>
                        <a14:foregroundMark x1="30924" y1="37847" x2="30924" y2="37847"/>
                        <a14:foregroundMark x1="29557" y1="33565" x2="29557" y2="33565"/>
                        <a14:foregroundMark x1="27865" y1="32523" x2="27865" y2="32523"/>
                        <a14:foregroundMark x1="28125" y1="32523" x2="28125" y2="32523"/>
                        <a14:foregroundMark x1="28451" y1="32755" x2="28451" y2="32755"/>
                        <a14:foregroundMark x1="29948" y1="33912" x2="29948" y2="33912"/>
                        <a14:foregroundMark x1="30273" y1="34144" x2="30273" y2="34144"/>
                        <a14:foregroundMark x1="30990" y1="34606" x2="30990" y2="34606"/>
                        <a14:foregroundMark x1="31315" y1="34838" x2="31315" y2="34838"/>
                        <a14:foregroundMark x1="31576" y1="35069" x2="31576" y2="35069"/>
                        <a14:foregroundMark x1="29818" y1="41551" x2="29818" y2="41551"/>
                        <a14:foregroundMark x1="30273" y1="41435" x2="30273" y2="41435"/>
                        <a14:foregroundMark x1="30534" y1="41319" x2="30534" y2="41319"/>
                        <a14:foregroundMark x1="30794" y1="41204" x2="30794" y2="41204"/>
                        <a14:foregroundMark x1="27279" y1="48495" x2="27279" y2="48495"/>
                        <a14:foregroundMark x1="27930" y1="48264" x2="27930" y2="48264"/>
                        <a14:foregroundMark x1="28320" y1="48148" x2="28320" y2="48148"/>
                        <a14:foregroundMark x1="28841" y1="48032" x2="28841" y2="48032"/>
                        <a14:foregroundMark x1="29232" y1="47801" x2="29232" y2="47801"/>
                        <a14:foregroundMark x1="29818" y1="47454" x2="29818" y2="47454"/>
                        <a14:foregroundMark x1="30990" y1="46991" x2="30990" y2="46991"/>
                        <a14:foregroundMark x1="31445" y1="46759" x2="31445" y2="46759"/>
                        <a14:foregroundMark x1="29753" y1="49653" x2="29753" y2="49653"/>
                        <a14:foregroundMark x1="30013" y1="49537" x2="30013" y2="49537"/>
                        <a14:foregroundMark x1="30273" y1="49190" x2="30273" y2="49190"/>
                        <a14:foregroundMark x1="30534" y1="49074" x2="30534" y2="49074"/>
                        <a14:foregroundMark x1="30859" y1="49074" x2="30859" y2="49074"/>
                        <a14:foregroundMark x1="31185" y1="48611" x2="31185" y2="48611"/>
                        <a14:foregroundMark x1="50846" y1="24769" x2="50846" y2="24769"/>
                        <a14:foregroundMark x1="50326" y1="25694" x2="50326" y2="25694"/>
                        <a14:foregroundMark x1="50000" y1="26157" x2="50000" y2="26157"/>
                        <a14:foregroundMark x1="49870" y1="26505" x2="49870" y2="26505"/>
                        <a14:foregroundMark x1="32943" y1="25926" x2="32943" y2="25926"/>
                        <a14:foregroundMark x1="33203" y1="26157" x2="33203" y2="26157"/>
                        <a14:foregroundMark x1="33529" y1="26273" x2="33529" y2="26273"/>
                        <a14:foregroundMark x1="33854" y1="26620" x2="33854" y2="26620"/>
                        <a14:foregroundMark x1="34245" y1="27083" x2="34245" y2="27083"/>
                        <a14:foregroundMark x1="34505" y1="27199" x2="34505" y2="27199"/>
                        <a14:foregroundMark x1="50260" y1="28356" x2="50260" y2="28356"/>
                        <a14:foregroundMark x1="49674" y1="26968" x2="49674" y2="26968"/>
                        <a14:foregroundMark x1="50651" y1="28125" x2="50651" y2="28125"/>
                        <a14:foregroundMark x1="51042" y1="27778" x2="51042" y2="27778"/>
                        <a14:foregroundMark x1="51432" y1="27546" x2="51432" y2="27546"/>
                        <a14:foregroundMark x1="51758" y1="27315" x2="51758" y2="27315"/>
                        <a14:foregroundMark x1="52214" y1="27083" x2="52214" y2="27083"/>
                        <a14:foregroundMark x1="52604" y1="26736" x2="52604" y2="26736"/>
                        <a14:foregroundMark x1="52930" y1="26505" x2="52930" y2="26505"/>
                        <a14:foregroundMark x1="53255" y1="26273" x2="53255" y2="26273"/>
                        <a14:foregroundMark x1="52604" y1="29167" x2="52604" y2="29167"/>
                        <a14:foregroundMark x1="52279" y1="29167" x2="52279" y2="29167"/>
                        <a14:foregroundMark x1="51823" y1="29398" x2="51823" y2="29398"/>
                        <a14:foregroundMark x1="51497" y1="29514" x2="51497" y2="29514"/>
                        <a14:foregroundMark x1="51497" y1="46181" x2="51497" y2="46181"/>
                        <a14:foregroundMark x1="51693" y1="46528" x2="51693" y2="46528"/>
                        <a14:foregroundMark x1="52018" y1="46759" x2="52018" y2="46759"/>
                        <a14:foregroundMark x1="52279" y1="47222" x2="52279" y2="47222"/>
                        <a14:foregroundMark x1="52539" y1="47685" x2="52539" y2="47685"/>
                        <a14:foregroundMark x1="52018" y1="44792" x2="52018" y2="44792"/>
                        <a14:foregroundMark x1="52409" y1="45023" x2="52409" y2="45023"/>
                        <a14:foregroundMark x1="52669" y1="45370" x2="52669" y2="45370"/>
                        <a14:foregroundMark x1="52995" y1="45486" x2="52995" y2="45486"/>
                        <a14:foregroundMark x1="53385" y1="45949" x2="53385" y2="45949"/>
                        <a14:foregroundMark x1="52604" y1="37731" x2="52604" y2="37731"/>
                        <a14:foregroundMark x1="52865" y1="37616" x2="52865" y2="37616"/>
                        <a14:foregroundMark x1="53190" y1="37616" x2="53190" y2="37616"/>
                        <a14:foregroundMark x1="53385" y1="37616" x2="53385" y2="37616"/>
                        <a14:foregroundMark x1="52734" y1="38889" x2="52734" y2="38889"/>
                        <a14:foregroundMark x1="53060" y1="38889" x2="53060" y2="38889"/>
                        <a14:foregroundMark x1="53320" y1="38889" x2="53320" y2="38889"/>
                        <a14:foregroundMark x1="54036" y1="38889" x2="54036" y2="38889"/>
                        <a14:foregroundMark x1="55599" y1="39236" x2="55599" y2="39236"/>
                        <a14:foregroundMark x1="53776" y1="46296" x2="53776" y2="46296"/>
                      </a14:backgroundRemoval>
                    </a14:imgEffect>
                  </a14:imgLayer>
                </a14:imgProps>
              </a:ext>
            </a:extLst>
          </a:blip>
          <a:srcRect r="-1" b="25"/>
          <a:stretch/>
        </p:blipFill>
        <p:spPr>
          <a:xfrm rot="10800000">
            <a:off x="11255925" y="-134492"/>
            <a:ext cx="7032075" cy="5811392"/>
          </a:xfrm>
          <a:prstGeom prst="rect">
            <a:avLst/>
          </a:prstGeom>
        </p:spPr>
      </p:pic>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9017" r="120" b="-205"/>
          <a:stretch>
            <a:fillRect/>
          </a:stretch>
        </p:blipFill>
        <p:spPr>
          <a:xfrm>
            <a:off x="7339" y="-38100"/>
            <a:ext cx="12902239" cy="6497861"/>
          </a:xfrm>
          <a:prstGeom prst="rect">
            <a:avLst/>
          </a:prstGeom>
        </p:spPr>
      </p:pic>
      <p:pic>
        <p:nvPicPr>
          <p:cNvPr id="5" name="Picture 5"/>
          <p:cNvPicPr>
            <a:picLocks noChangeAspect="1"/>
          </p:cNvPicPr>
          <p:nvPr/>
        </p:nvPicPr>
        <p:blipFill>
          <a:blip r:embed="rId7"/>
          <a:srcRect/>
          <a:stretch>
            <a:fillRect/>
          </a:stretch>
        </p:blipFill>
        <p:spPr>
          <a:xfrm>
            <a:off x="13196221" y="6996548"/>
            <a:ext cx="1583585" cy="2661683"/>
          </a:xfrm>
          <a:prstGeom prst="rect">
            <a:avLst/>
          </a:prstGeom>
        </p:spPr>
      </p:pic>
      <p:pic>
        <p:nvPicPr>
          <p:cNvPr id="6" name="Picture 6"/>
          <p:cNvPicPr>
            <a:picLocks noChangeAspect="1"/>
          </p:cNvPicPr>
          <p:nvPr/>
        </p:nvPicPr>
        <p:blipFill>
          <a:blip r:embed="rId8"/>
          <a:srcRect r="17" b="-66"/>
          <a:stretch>
            <a:fillRect/>
          </a:stretch>
        </p:blipFill>
        <p:spPr>
          <a:xfrm>
            <a:off x="7658345" y="6776065"/>
            <a:ext cx="2471863" cy="3043983"/>
          </a:xfrm>
          <a:prstGeom prst="rect">
            <a:avLst/>
          </a:prstGeom>
        </p:spPr>
      </p:pic>
      <p:sp>
        <p:nvSpPr>
          <p:cNvPr id="13" name="TextBox 13"/>
          <p:cNvSpPr txBox="1"/>
          <p:nvPr/>
        </p:nvSpPr>
        <p:spPr>
          <a:xfrm>
            <a:off x="413463" y="362708"/>
            <a:ext cx="12486590" cy="1141338"/>
          </a:xfrm>
          <a:prstGeom prst="rect">
            <a:avLst/>
          </a:prstGeom>
        </p:spPr>
        <p:txBody>
          <a:bodyPr lIns="0" tIns="0" rIns="0" bIns="0" rtlCol="0" anchor="t">
            <a:spAutoFit/>
          </a:bodyPr>
          <a:lstStyle/>
          <a:p>
            <a:pPr marL="0" marR="0" lvl="0" indent="0" algn="l" defTabSz="914400" rtl="0" eaLnBrk="1" fontAlgn="auto" latinLnBrk="0" hangingPunct="1">
              <a:lnSpc>
                <a:spcPts val="8861"/>
              </a:lnSpc>
              <a:spcBef>
                <a:spcPts val="0"/>
              </a:spcBef>
              <a:spcAft>
                <a:spcPts val="0"/>
              </a:spcAft>
              <a:buClrTx/>
              <a:buSzTx/>
              <a:buFontTx/>
              <a:buNone/>
              <a:tabLst/>
              <a:defRPr/>
            </a:pPr>
            <a:r>
              <a:rPr kumimoji="0" lang="en-US" sz="8439" b="0" i="0" u="none" strike="noStrike" kern="1200" cap="none" spc="0" normalizeH="0" baseline="0" noProof="0" dirty="0" smtClean="0">
                <a:ln>
                  <a:noFill/>
                </a:ln>
                <a:solidFill>
                  <a:srgbClr val="2F2B43"/>
                </a:solidFill>
                <a:effectLst/>
                <a:uLnTx/>
                <a:uFillTx/>
                <a:latin typeface="Lilita One"/>
                <a:ea typeface="+mn-ea"/>
                <a:cs typeface="+mn-cs"/>
              </a:rPr>
              <a:t>DISCUSSION </a:t>
            </a:r>
            <a:r>
              <a:rPr kumimoji="0" lang="en-US" sz="8439" b="0" i="0" u="none" strike="noStrike" kern="1200" cap="none" spc="0" normalizeH="0" baseline="0" noProof="0" dirty="0" smtClean="0">
                <a:ln>
                  <a:noFill/>
                </a:ln>
                <a:solidFill>
                  <a:srgbClr val="FFFFFF"/>
                </a:solidFill>
                <a:effectLst/>
                <a:uLnTx/>
                <a:uFillTx/>
                <a:latin typeface="Lilita One"/>
                <a:ea typeface="+mn-ea"/>
                <a:cs typeface="+mn-cs"/>
              </a:rPr>
              <a:t>TIME</a:t>
            </a:r>
            <a:endParaRPr kumimoji="0" lang="en-US" sz="8439" b="0" i="0" u="none" strike="noStrike" kern="1200" cap="none" spc="0" normalizeH="0" baseline="0" noProof="0" dirty="0">
              <a:ln>
                <a:noFill/>
              </a:ln>
              <a:solidFill>
                <a:srgbClr val="2F2B43"/>
              </a:solidFill>
              <a:effectLst/>
              <a:uLnTx/>
              <a:uFillTx/>
              <a:latin typeface="Lilita One"/>
              <a:ea typeface="+mn-ea"/>
              <a:cs typeface="+mn-cs"/>
            </a:endParaRPr>
          </a:p>
        </p:txBody>
      </p:sp>
      <p:sp>
        <p:nvSpPr>
          <p:cNvPr id="16" name="TextBox 18"/>
          <p:cNvSpPr txBox="1"/>
          <p:nvPr/>
        </p:nvSpPr>
        <p:spPr>
          <a:xfrm>
            <a:off x="401740" y="2559430"/>
            <a:ext cx="13453784" cy="5616922"/>
          </a:xfrm>
          <a:prstGeom prst="rect">
            <a:avLst/>
          </a:prstGeom>
        </p:spPr>
        <p:txBody>
          <a:bodyPr wrap="square" lIns="0" tIns="0" rIns="0" bIns="0" rtlCol="0" anchor="t">
            <a:spAutoFit/>
          </a:bodyPr>
          <a:lstStyle/>
          <a:p>
            <a:pPr marL="571500" marR="0" lvl="0" indent="-571500" algn="l" defTabSz="914400" rtl="0" eaLnBrk="1" fontAlgn="auto" latinLnBrk="0" hangingPunct="1">
              <a:lnSpc>
                <a:spcPts val="6061"/>
              </a:lnSpc>
              <a:spcBef>
                <a:spcPts val="0"/>
              </a:spcBef>
              <a:spcAft>
                <a:spcPts val="1800"/>
              </a:spcAft>
              <a:buClrTx/>
              <a:buSzTx/>
              <a:buFont typeface="Arial" panose="020B0604020202020204" pitchFamily="34" charset="0"/>
              <a:buChar char="•"/>
              <a:tabLst/>
              <a:defRPr/>
            </a:pPr>
            <a:r>
              <a:rPr kumimoji="0" lang="en-US" sz="4329" b="0" i="0" u="none" strike="noStrike" kern="1200" cap="none" spc="0" normalizeH="0" baseline="0" noProof="0" dirty="0" smtClean="0">
                <a:ln>
                  <a:noFill/>
                </a:ln>
                <a:solidFill>
                  <a:srgbClr val="FFFFFF"/>
                </a:solidFill>
                <a:effectLst/>
                <a:uLnTx/>
                <a:uFillTx/>
                <a:latin typeface="Open Sans Light Bold"/>
                <a:ea typeface="+mn-ea"/>
                <a:cs typeface="+mn-cs"/>
              </a:rPr>
              <a:t>Why should we recycle food waste?</a:t>
            </a:r>
          </a:p>
          <a:p>
            <a:pPr marL="571500" marR="0" lvl="0" indent="-571500" algn="l" defTabSz="914400" rtl="0" eaLnBrk="1" fontAlgn="auto" latinLnBrk="0" hangingPunct="1">
              <a:lnSpc>
                <a:spcPts val="6061"/>
              </a:lnSpc>
              <a:spcBef>
                <a:spcPts val="0"/>
              </a:spcBef>
              <a:spcAft>
                <a:spcPts val="1800"/>
              </a:spcAft>
              <a:buClrTx/>
              <a:buSzTx/>
              <a:buFont typeface="Arial" panose="020B0604020202020204" pitchFamily="34" charset="0"/>
              <a:buChar char="•"/>
              <a:tabLst/>
              <a:defRPr/>
            </a:pPr>
            <a:r>
              <a:rPr kumimoji="0" lang="en-US" sz="4329" b="0" i="0" u="none" strike="noStrike" kern="1200" cap="none" spc="0" normalizeH="0" baseline="0" noProof="0" dirty="0" smtClean="0">
                <a:ln>
                  <a:noFill/>
                </a:ln>
                <a:solidFill>
                  <a:srgbClr val="FFFFFF"/>
                </a:solidFill>
                <a:effectLst/>
                <a:uLnTx/>
                <a:uFillTx/>
                <a:latin typeface="Open Sans Light Bold"/>
                <a:ea typeface="+mn-ea"/>
                <a:cs typeface="+mn-cs"/>
              </a:rPr>
              <a:t>What can/can’t go in the food recycling bin?</a:t>
            </a:r>
          </a:p>
          <a:p>
            <a:pPr marL="571500" marR="0" lvl="0" indent="-571500" algn="l" defTabSz="914400" rtl="0" eaLnBrk="1" fontAlgn="auto" latinLnBrk="0" hangingPunct="1">
              <a:lnSpc>
                <a:spcPts val="6061"/>
              </a:lnSpc>
              <a:spcBef>
                <a:spcPts val="0"/>
              </a:spcBef>
              <a:spcAft>
                <a:spcPts val="1800"/>
              </a:spcAft>
              <a:buClrTx/>
              <a:buSzTx/>
              <a:buFont typeface="Arial" panose="020B0604020202020204" pitchFamily="34" charset="0"/>
              <a:buChar char="•"/>
              <a:tabLst/>
              <a:defRPr/>
            </a:pPr>
            <a:r>
              <a:rPr kumimoji="0" lang="en-US" sz="4329" b="0" i="0" u="none" strike="noStrike" kern="1200" cap="none" spc="0" normalizeH="0" baseline="0" noProof="0" dirty="0" smtClean="0">
                <a:ln>
                  <a:noFill/>
                </a:ln>
                <a:solidFill>
                  <a:srgbClr val="FFFFFF"/>
                </a:solidFill>
                <a:effectLst/>
                <a:uLnTx/>
                <a:uFillTx/>
                <a:latin typeface="Open Sans Light Bold"/>
                <a:ea typeface="+mn-ea"/>
                <a:cs typeface="+mn-cs"/>
              </a:rPr>
              <a:t>What happens to recycled food?</a:t>
            </a:r>
          </a:p>
          <a:p>
            <a:pPr marL="571500" marR="0" lvl="0" indent="-571500" algn="l" defTabSz="914400" rtl="0" eaLnBrk="1" fontAlgn="auto" latinLnBrk="0" hangingPunct="1">
              <a:lnSpc>
                <a:spcPts val="6061"/>
              </a:lnSpc>
              <a:spcBef>
                <a:spcPts val="0"/>
              </a:spcBef>
              <a:spcAft>
                <a:spcPts val="1800"/>
              </a:spcAft>
              <a:buClrTx/>
              <a:buSzTx/>
              <a:buFont typeface="Arial" panose="020B0604020202020204" pitchFamily="34" charset="0"/>
              <a:buChar char="•"/>
              <a:tabLst/>
              <a:defRPr/>
            </a:pPr>
            <a:r>
              <a:rPr kumimoji="0" lang="en-US" sz="4329" b="0" i="0" u="none" strike="noStrike" kern="1200" cap="none" spc="0" normalizeH="0" baseline="0" noProof="0" dirty="0" smtClean="0">
                <a:ln>
                  <a:noFill/>
                </a:ln>
                <a:solidFill>
                  <a:srgbClr val="FFFFFF"/>
                </a:solidFill>
                <a:effectLst/>
                <a:uLnTx/>
                <a:uFillTx/>
                <a:latin typeface="Open Sans Light Bold"/>
                <a:ea typeface="+mn-ea"/>
                <a:cs typeface="+mn-cs"/>
              </a:rPr>
              <a:t>What happens to food in the rubbish bin?</a:t>
            </a:r>
          </a:p>
          <a:p>
            <a:pPr marL="571500" marR="0" lvl="0" indent="-571500" algn="ctr" defTabSz="914400" rtl="0" eaLnBrk="1" fontAlgn="auto" latinLnBrk="0" hangingPunct="1">
              <a:lnSpc>
                <a:spcPts val="6061"/>
              </a:lnSpc>
              <a:spcBef>
                <a:spcPts val="0"/>
              </a:spcBef>
              <a:spcAft>
                <a:spcPts val="0"/>
              </a:spcAft>
              <a:buClrTx/>
              <a:buSzTx/>
              <a:buFont typeface="Arial" panose="020B0604020202020204" pitchFamily="34" charset="0"/>
              <a:buChar char="•"/>
              <a:tabLst/>
              <a:defRPr/>
            </a:pPr>
            <a:endParaRPr kumimoji="0" lang="en-US" sz="4329" b="0" i="0" u="none" strike="noStrike" kern="1200" cap="none" spc="0" normalizeH="0" baseline="0" noProof="0" dirty="0">
              <a:ln>
                <a:noFill/>
              </a:ln>
              <a:solidFill>
                <a:srgbClr val="FFFFFF"/>
              </a:solidFill>
              <a:effectLst/>
              <a:uLnTx/>
              <a:uFillTx/>
              <a:latin typeface="Open Sans Light Bold"/>
              <a:ea typeface="+mn-ea"/>
              <a:cs typeface="+mn-cs"/>
            </a:endParaRPr>
          </a:p>
          <a:p>
            <a:pPr marL="0" marR="0" lvl="0" indent="0" algn="ctr" defTabSz="914400" rtl="0" eaLnBrk="1" fontAlgn="auto" latinLnBrk="0" hangingPunct="1">
              <a:lnSpc>
                <a:spcPts val="6061"/>
              </a:lnSpc>
              <a:spcBef>
                <a:spcPts val="0"/>
              </a:spcBef>
              <a:spcAft>
                <a:spcPts val="0"/>
              </a:spcAft>
              <a:buClrTx/>
              <a:buSzTx/>
              <a:buFontTx/>
              <a:buNone/>
              <a:tabLst/>
              <a:defRPr/>
            </a:pPr>
            <a:endParaRPr kumimoji="0" lang="en-US" sz="4329" b="0" i="0" u="none" strike="noStrike" kern="1200" cap="none" spc="0" normalizeH="0" baseline="0" noProof="0" dirty="0">
              <a:ln>
                <a:noFill/>
              </a:ln>
              <a:solidFill>
                <a:srgbClr val="FFFFFF"/>
              </a:solidFill>
              <a:effectLst/>
              <a:uLnTx/>
              <a:uFillTx/>
              <a:latin typeface="Open Sans Light Bold"/>
              <a:ea typeface="+mn-ea"/>
              <a:cs typeface="+mn-cs"/>
            </a:endParaRPr>
          </a:p>
        </p:txBody>
      </p:sp>
      <p:pic>
        <p:nvPicPr>
          <p:cNvPr id="8" name="Picture 8"/>
          <p:cNvPicPr>
            <a:picLocks noChangeAspect="1"/>
          </p:cNvPicPr>
          <p:nvPr/>
        </p:nvPicPr>
        <p:blipFill>
          <a:blip r:embed="rId9"/>
          <a:srcRect/>
          <a:stretch>
            <a:fillRect/>
          </a:stretch>
        </p:blipFill>
        <p:spPr>
          <a:xfrm rot="5862133">
            <a:off x="14365102" y="6830893"/>
            <a:ext cx="4076725" cy="2500502"/>
          </a:xfrm>
          <a:prstGeom prst="rect">
            <a:avLst/>
          </a:prstGeom>
        </p:spPr>
      </p:pic>
      <p:pic>
        <p:nvPicPr>
          <p:cNvPr id="20" name="Picture 14"/>
          <p:cNvPicPr>
            <a:picLocks noChangeAspect="1"/>
          </p:cNvPicPr>
          <p:nvPr/>
        </p:nvPicPr>
        <p:blipFill>
          <a:blip r:embed="rId10"/>
          <a:srcRect/>
          <a:stretch>
            <a:fillRect/>
          </a:stretch>
        </p:blipFill>
        <p:spPr>
          <a:xfrm>
            <a:off x="4227922" y="6310147"/>
            <a:ext cx="3199627" cy="4150867"/>
          </a:xfrm>
          <a:prstGeom prst="rect">
            <a:avLst/>
          </a:prstGeom>
        </p:spPr>
      </p:pic>
      <p:pic>
        <p:nvPicPr>
          <p:cNvPr id="21" name="Picture 20"/>
          <p:cNvPicPr>
            <a:picLocks noChangeAspect="1"/>
          </p:cNvPicPr>
          <p:nvPr/>
        </p:nvPicPr>
        <p:blipFill rotWithShape="1">
          <a:blip r:embed="rId11">
            <a:extLst/>
          </a:blip>
          <a:srcRect b="-10"/>
          <a:stretch/>
        </p:blipFill>
        <p:spPr>
          <a:xfrm>
            <a:off x="10141450" y="6996550"/>
            <a:ext cx="2717938" cy="2661682"/>
          </a:xfrm>
          <a:prstGeom prst="rect">
            <a:avLst/>
          </a:prstGeom>
        </p:spPr>
      </p:pic>
      <p:pic>
        <p:nvPicPr>
          <p:cNvPr id="22" name="Picture 21"/>
          <p:cNvPicPr>
            <a:picLocks noChangeAspect="1"/>
          </p:cNvPicPr>
          <p:nvPr/>
        </p:nvPicPr>
        <p:blipFill>
          <a:blip r:embed="rId12">
            <a:extLst/>
          </a:blip>
          <a:stretch>
            <a:fillRect/>
          </a:stretch>
        </p:blipFill>
        <p:spPr>
          <a:xfrm>
            <a:off x="7339" y="6996549"/>
            <a:ext cx="4557613" cy="3272132"/>
          </a:xfrm>
          <a:prstGeom prst="rect">
            <a:avLst/>
          </a:prstGeom>
        </p:spPr>
      </p:pic>
    </p:spTree>
    <p:extLst>
      <p:ext uri="{BB962C8B-B14F-4D97-AF65-F5344CB8AC3E}">
        <p14:creationId xmlns:p14="http://schemas.microsoft.com/office/powerpoint/2010/main" val="12549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ppt_w</p:attrName>
                                        </p:attrNameLst>
                                      </p:cBhvr>
                                      <p:tavLst>
                                        <p:tav tm="0" fmla="#ppt_w*sin(2.5*pi*$)">
                                          <p:val>
                                            <p:fltVal val="0"/>
                                          </p:val>
                                        </p:tav>
                                        <p:tav tm="100000">
                                          <p:val>
                                            <p:fltVal val="1"/>
                                          </p:val>
                                        </p:tav>
                                      </p:tavLst>
                                    </p:anim>
                                    <p:anim calcmode="lin" valueType="num">
                                      <p:cBhvr>
                                        <p:cTn id="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anim calcmode="lin" valueType="num">
                                      <p:cBhvr>
                                        <p:cTn id="21" dur="2000" fill="hold"/>
                                        <p:tgtEl>
                                          <p:spTgt spid="21"/>
                                        </p:tgtEl>
                                        <p:attrNameLst>
                                          <p:attrName>ppt_w</p:attrName>
                                        </p:attrNameLst>
                                      </p:cBhvr>
                                      <p:tavLst>
                                        <p:tav tm="0" fmla="#ppt_w*sin(2.5*pi*$)">
                                          <p:val>
                                            <p:fltVal val="0"/>
                                          </p:val>
                                        </p:tav>
                                        <p:tav tm="100000">
                                          <p:val>
                                            <p:fltVal val="1"/>
                                          </p:val>
                                        </p:tav>
                                      </p:tavLst>
                                    </p:anim>
                                    <p:anim calcmode="lin" valueType="num">
                                      <p:cBhvr>
                                        <p:cTn id="22"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9017" r="120" b="-205"/>
          <a:stretch>
            <a:fillRect/>
          </a:stretch>
        </p:blipFill>
        <p:spPr>
          <a:xfrm>
            <a:off x="7339" y="-31750"/>
            <a:ext cx="12902239" cy="6497861"/>
          </a:xfrm>
          <a:prstGeom prst="rect">
            <a:avLst/>
          </a:prstGeom>
        </p:spPr>
      </p:pic>
      <p:pic>
        <p:nvPicPr>
          <p:cNvPr id="3" name="Picture 3"/>
          <p:cNvPicPr>
            <a:picLocks noChangeAspect="1"/>
          </p:cNvPicPr>
          <p:nvPr/>
        </p:nvPicPr>
        <p:blipFill>
          <a:blip r:embed="rId5"/>
          <a:srcRect/>
          <a:stretch>
            <a:fillRect/>
          </a:stretch>
        </p:blipFill>
        <p:spPr>
          <a:xfrm>
            <a:off x="6948096" y="3194860"/>
            <a:ext cx="4391807" cy="4806485"/>
          </a:xfrm>
          <a:prstGeom prst="rect">
            <a:avLst/>
          </a:prstGeom>
        </p:spPr>
      </p:pic>
      <p:pic>
        <p:nvPicPr>
          <p:cNvPr id="4" name="Picture 4"/>
          <p:cNvPicPr>
            <a:picLocks noChangeAspect="1"/>
          </p:cNvPicPr>
          <p:nvPr/>
        </p:nvPicPr>
        <p:blipFill>
          <a:blip r:embed="rId6"/>
          <a:srcRect r="65" b="-23"/>
          <a:stretch>
            <a:fillRect/>
          </a:stretch>
        </p:blipFill>
        <p:spPr>
          <a:xfrm>
            <a:off x="13503135" y="1028700"/>
            <a:ext cx="4016242" cy="7406098"/>
          </a:xfrm>
          <a:prstGeom prst="rect">
            <a:avLst/>
          </a:prstGeom>
        </p:spPr>
      </p:pic>
      <p:pic>
        <p:nvPicPr>
          <p:cNvPr id="5" name="Picture 5"/>
          <p:cNvPicPr>
            <a:picLocks noChangeAspect="1"/>
          </p:cNvPicPr>
          <p:nvPr/>
        </p:nvPicPr>
        <p:blipFill>
          <a:blip r:embed="rId7"/>
          <a:srcRect/>
          <a:stretch>
            <a:fillRect/>
          </a:stretch>
        </p:blipFill>
        <p:spPr>
          <a:xfrm>
            <a:off x="2806736" y="6613550"/>
            <a:ext cx="4636154" cy="1512545"/>
          </a:xfrm>
          <a:prstGeom prst="rect">
            <a:avLst/>
          </a:prstGeom>
        </p:spPr>
      </p:pic>
      <p:pic>
        <p:nvPicPr>
          <p:cNvPr id="6" name="Picture 6"/>
          <p:cNvPicPr>
            <a:picLocks noChangeAspect="1"/>
          </p:cNvPicPr>
          <p:nvPr/>
        </p:nvPicPr>
        <p:blipFill>
          <a:blip r:embed="rId8"/>
          <a:srcRect/>
          <a:stretch>
            <a:fillRect/>
          </a:stretch>
        </p:blipFill>
        <p:spPr>
          <a:xfrm>
            <a:off x="2258952" y="6613550"/>
            <a:ext cx="1553419" cy="2353665"/>
          </a:xfrm>
          <a:prstGeom prst="rect">
            <a:avLst/>
          </a:prstGeom>
        </p:spPr>
      </p:pic>
      <p:pic>
        <p:nvPicPr>
          <p:cNvPr id="7" name="Picture 7"/>
          <p:cNvPicPr>
            <a:picLocks noChangeAspect="1"/>
          </p:cNvPicPr>
          <p:nvPr/>
        </p:nvPicPr>
        <p:blipFill>
          <a:blip r:embed="rId9"/>
          <a:srcRect r="17" b="-37"/>
          <a:stretch>
            <a:fillRect/>
          </a:stretch>
        </p:blipFill>
        <p:spPr>
          <a:xfrm>
            <a:off x="413463" y="6613550"/>
            <a:ext cx="2248247" cy="2542626"/>
          </a:xfrm>
          <a:prstGeom prst="rect">
            <a:avLst/>
          </a:prstGeom>
        </p:spPr>
      </p:pic>
      <p:pic>
        <p:nvPicPr>
          <p:cNvPr id="8" name="Picture 8"/>
          <p:cNvPicPr>
            <a:picLocks noChangeAspect="1"/>
          </p:cNvPicPr>
          <p:nvPr/>
        </p:nvPicPr>
        <p:blipFill>
          <a:blip r:embed="rId10"/>
          <a:srcRect/>
          <a:stretch>
            <a:fillRect/>
          </a:stretch>
        </p:blipFill>
        <p:spPr>
          <a:xfrm rot="4855429">
            <a:off x="810234" y="7901252"/>
            <a:ext cx="2564836" cy="1745157"/>
          </a:xfrm>
          <a:prstGeom prst="rect">
            <a:avLst/>
          </a:prstGeom>
        </p:spPr>
      </p:pic>
      <p:pic>
        <p:nvPicPr>
          <p:cNvPr id="9" name="Picture 9"/>
          <p:cNvPicPr>
            <a:picLocks noChangeAspect="1"/>
          </p:cNvPicPr>
          <p:nvPr/>
        </p:nvPicPr>
        <p:blipFill>
          <a:blip r:embed="rId11"/>
          <a:srcRect/>
          <a:stretch>
            <a:fillRect/>
          </a:stretch>
        </p:blipFill>
        <p:spPr>
          <a:xfrm>
            <a:off x="138398" y="2666612"/>
            <a:ext cx="6273996" cy="4187685"/>
          </a:xfrm>
          <a:prstGeom prst="rect">
            <a:avLst/>
          </a:prstGeom>
        </p:spPr>
      </p:pic>
      <p:sp>
        <p:nvSpPr>
          <p:cNvPr id="10" name="TextBox 10"/>
          <p:cNvSpPr txBox="1"/>
          <p:nvPr/>
        </p:nvSpPr>
        <p:spPr>
          <a:xfrm>
            <a:off x="413463" y="362708"/>
            <a:ext cx="12486590" cy="2303904"/>
          </a:xfrm>
          <a:prstGeom prst="rect">
            <a:avLst/>
          </a:prstGeom>
        </p:spPr>
        <p:txBody>
          <a:bodyPr lIns="0" tIns="0" rIns="0" bIns="0" rtlCol="0" anchor="t">
            <a:spAutoFit/>
          </a:bodyPr>
          <a:lstStyle/>
          <a:p>
            <a:pPr>
              <a:lnSpc>
                <a:spcPts val="8861"/>
              </a:lnSpc>
            </a:pPr>
            <a:r>
              <a:rPr lang="en-US" sz="8439">
                <a:solidFill>
                  <a:srgbClr val="FFFFFF"/>
                </a:solidFill>
                <a:latin typeface="Lilita One"/>
              </a:rPr>
              <a:t>WHAT HAPPENS TO YOUR </a:t>
            </a:r>
            <a:r>
              <a:rPr lang="en-US" sz="8439">
                <a:solidFill>
                  <a:srgbClr val="2F2B43"/>
                </a:solidFill>
                <a:latin typeface="Lilita One"/>
              </a:rPr>
              <a:t>FOOD WASTE?</a:t>
            </a:r>
          </a:p>
        </p:txBody>
      </p:sp>
      <p:sp>
        <p:nvSpPr>
          <p:cNvPr id="11" name="TextBox 11"/>
          <p:cNvSpPr txBox="1"/>
          <p:nvPr/>
        </p:nvSpPr>
        <p:spPr>
          <a:xfrm>
            <a:off x="13333589" y="8720711"/>
            <a:ext cx="4355335" cy="1179954"/>
          </a:xfrm>
          <a:prstGeom prst="rect">
            <a:avLst/>
          </a:prstGeom>
        </p:spPr>
        <p:txBody>
          <a:bodyPr lIns="0" tIns="0" rIns="0" bIns="0" rtlCol="0" anchor="t">
            <a:spAutoFit/>
          </a:bodyPr>
          <a:lstStyle/>
          <a:p>
            <a:pPr>
              <a:lnSpc>
                <a:spcPts val="8861"/>
              </a:lnSpc>
            </a:pPr>
            <a:r>
              <a:rPr lang="en-US" sz="8439" dirty="0">
                <a:solidFill>
                  <a:srgbClr val="FFFFFF"/>
                </a:solidFill>
                <a:latin typeface="Lilita One"/>
              </a:rPr>
              <a:t>RUBBISH</a:t>
            </a:r>
          </a:p>
        </p:txBody>
      </p:sp>
      <p:sp>
        <p:nvSpPr>
          <p:cNvPr id="12" name="TextBox 12"/>
          <p:cNvSpPr txBox="1"/>
          <p:nvPr/>
        </p:nvSpPr>
        <p:spPr>
          <a:xfrm>
            <a:off x="6412394" y="8720711"/>
            <a:ext cx="5627221" cy="1179954"/>
          </a:xfrm>
          <a:prstGeom prst="rect">
            <a:avLst/>
          </a:prstGeom>
        </p:spPr>
        <p:txBody>
          <a:bodyPr lIns="0" tIns="0" rIns="0" bIns="0" rtlCol="0" anchor="t">
            <a:spAutoFit/>
          </a:bodyPr>
          <a:lstStyle/>
          <a:p>
            <a:pPr>
              <a:lnSpc>
                <a:spcPts val="8861"/>
              </a:lnSpc>
            </a:pPr>
            <a:r>
              <a:rPr lang="en-US" sz="8439">
                <a:solidFill>
                  <a:srgbClr val="40D13D"/>
                </a:solidFill>
                <a:latin typeface="Lilita One"/>
              </a:rPr>
              <a:t>RECYCLING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355823" y="2762250"/>
            <a:ext cx="5621883" cy="5621861"/>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76" r="-24976"/>
              </a:stretch>
            </a:blipFill>
          </p:spPr>
        </p:sp>
      </p:grpSp>
      <p:grpSp>
        <p:nvGrpSpPr>
          <p:cNvPr id="4" name="Group 4"/>
          <p:cNvGrpSpPr>
            <a:grpSpLocks noChangeAspect="1"/>
          </p:cNvGrpSpPr>
          <p:nvPr/>
        </p:nvGrpSpPr>
        <p:grpSpPr>
          <a:xfrm>
            <a:off x="310293" y="2726261"/>
            <a:ext cx="5657873" cy="565785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r="-24999"/>
              </a:stretch>
            </a:blipFill>
          </p:spPr>
        </p:sp>
      </p:grpSp>
      <p:grpSp>
        <p:nvGrpSpPr>
          <p:cNvPr id="6" name="Group 6"/>
          <p:cNvGrpSpPr>
            <a:grpSpLocks noChangeAspect="1"/>
          </p:cNvGrpSpPr>
          <p:nvPr/>
        </p:nvGrpSpPr>
        <p:grpSpPr>
          <a:xfrm>
            <a:off x="6421770" y="2762250"/>
            <a:ext cx="5657873" cy="5657850"/>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6666" r="-16666"/>
              </a:stretch>
            </a:blip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6630" y="1892235"/>
            <a:ext cx="1363253" cy="13632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525490" y="1892235"/>
            <a:ext cx="1318689" cy="131868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620117" y="1892235"/>
            <a:ext cx="1318689" cy="1318689"/>
          </a:xfrm>
          <a:prstGeom prst="rect">
            <a:avLst/>
          </a:prstGeom>
        </p:spPr>
      </p:pic>
      <p:sp>
        <p:nvSpPr>
          <p:cNvPr id="11" name="TextBox 11"/>
          <p:cNvSpPr txBox="1"/>
          <p:nvPr/>
        </p:nvSpPr>
        <p:spPr>
          <a:xfrm>
            <a:off x="372586" y="176645"/>
            <a:ext cx="15934213" cy="1436291"/>
          </a:xfrm>
          <a:prstGeom prst="rect">
            <a:avLst/>
          </a:prstGeom>
        </p:spPr>
        <p:txBody>
          <a:bodyPr wrap="square" lIns="0" tIns="0" rIns="0" bIns="0" rtlCol="0" anchor="t">
            <a:spAutoFit/>
          </a:bodyPr>
          <a:lstStyle/>
          <a:p>
            <a:pPr marL="0" marR="0" lvl="0" indent="0" algn="l" defTabSz="914400" rtl="0" eaLnBrk="1" fontAlgn="auto" latinLnBrk="0" hangingPunct="1">
              <a:lnSpc>
                <a:spcPts val="11168"/>
              </a:lnSpc>
              <a:spcBef>
                <a:spcPts val="0"/>
              </a:spcBef>
              <a:spcAft>
                <a:spcPts val="0"/>
              </a:spcAft>
              <a:buClrTx/>
              <a:buSzTx/>
              <a:buFontTx/>
              <a:buNone/>
              <a:tabLst/>
              <a:defRPr/>
            </a:pPr>
            <a:r>
              <a:rPr kumimoji="0" lang="en-US" sz="10636" b="0" i="0" u="none" strike="noStrike" kern="1200" cap="none" spc="0" normalizeH="0" baseline="0" noProof="0" dirty="0" smtClean="0">
                <a:ln>
                  <a:noFill/>
                </a:ln>
                <a:solidFill>
                  <a:srgbClr val="40D13D"/>
                </a:solidFill>
                <a:effectLst/>
                <a:uLnTx/>
                <a:uFillTx/>
                <a:latin typeface="Lilita One"/>
                <a:ea typeface="+mn-ea"/>
                <a:cs typeface="+mn-cs"/>
              </a:rPr>
              <a:t>RECYCLING </a:t>
            </a:r>
            <a:r>
              <a:rPr kumimoji="0" lang="en-US" sz="5000" b="0" i="0" u="none" strike="noStrike" kern="1200" cap="none" spc="0" normalizeH="0" baseline="0" noProof="0" dirty="0" smtClean="0">
                <a:ln>
                  <a:noFill/>
                </a:ln>
                <a:solidFill>
                  <a:srgbClr val="40D13D"/>
                </a:solidFill>
                <a:effectLst/>
                <a:uLnTx/>
                <a:uFillTx/>
                <a:latin typeface="Lilita One"/>
                <a:ea typeface="+mn-ea"/>
                <a:cs typeface="+mn-cs"/>
              </a:rPr>
              <a:t>(turned into something useful)</a:t>
            </a:r>
            <a:endParaRPr kumimoji="0" lang="en-US" sz="5000" b="0" i="0" u="none" strike="noStrike" kern="1200" cap="none" spc="0" normalizeH="0" baseline="0" noProof="0" dirty="0">
              <a:ln>
                <a:noFill/>
              </a:ln>
              <a:solidFill>
                <a:srgbClr val="40D13D"/>
              </a:solidFill>
              <a:effectLst/>
              <a:uLnTx/>
              <a:uFillTx/>
              <a:latin typeface="Lilita One"/>
              <a:ea typeface="+mn-ea"/>
              <a:cs typeface="+mn-cs"/>
            </a:endParaRPr>
          </a:p>
        </p:txBody>
      </p:sp>
      <p:sp>
        <p:nvSpPr>
          <p:cNvPr id="12" name="TextBox 12"/>
          <p:cNvSpPr txBox="1"/>
          <p:nvPr/>
        </p:nvSpPr>
        <p:spPr>
          <a:xfrm>
            <a:off x="838200" y="8623605"/>
            <a:ext cx="4421165" cy="1231106"/>
          </a:xfrm>
          <a:prstGeom prst="rect">
            <a:avLst/>
          </a:prstGeom>
        </p:spPr>
        <p:txBody>
          <a:bodyPr wrap="square"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Collected by trucks</a:t>
            </a:r>
          </a:p>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powered by biogas!</a:t>
            </a:r>
          </a:p>
        </p:txBody>
      </p:sp>
      <p:sp>
        <p:nvSpPr>
          <p:cNvPr id="13" name="TextBox 13"/>
          <p:cNvSpPr txBox="1"/>
          <p:nvPr/>
        </p:nvSpPr>
        <p:spPr>
          <a:xfrm>
            <a:off x="6251373" y="8715692"/>
            <a:ext cx="5998666" cy="1180465"/>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a:ln>
                  <a:noFill/>
                </a:ln>
                <a:solidFill>
                  <a:srgbClr val="FFFFFF"/>
                </a:solidFill>
                <a:effectLst/>
                <a:uLnTx/>
                <a:uFillTx/>
                <a:latin typeface="Open Sans Light Bold"/>
                <a:ea typeface="+mn-ea"/>
                <a:cs typeface="+mn-cs"/>
              </a:rPr>
              <a:t>Turned into biogas through </a:t>
            </a:r>
          </a:p>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a:ln>
                  <a:noFill/>
                </a:ln>
                <a:solidFill>
                  <a:srgbClr val="FFFFFF"/>
                </a:solidFill>
                <a:effectLst/>
                <a:uLnTx/>
                <a:uFillTx/>
                <a:latin typeface="Open Sans Light Bold"/>
                <a:ea typeface="+mn-ea"/>
                <a:cs typeface="+mn-cs"/>
              </a:rPr>
              <a:t>anaerobic digestion</a:t>
            </a:r>
          </a:p>
        </p:txBody>
      </p:sp>
      <p:sp>
        <p:nvSpPr>
          <p:cNvPr id="14" name="TextBox 14"/>
          <p:cNvSpPr txBox="1"/>
          <p:nvPr/>
        </p:nvSpPr>
        <p:spPr>
          <a:xfrm>
            <a:off x="12250039" y="8715692"/>
            <a:ext cx="6242470" cy="1231106"/>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100% renewable, clean </a:t>
            </a:r>
            <a:r>
              <a:rPr kumimoji="0" lang="en-US" sz="3399" b="0" i="0" u="none" strike="noStrike" kern="1200" cap="none" spc="0" normalizeH="0" baseline="0" noProof="0" dirty="0" smtClean="0">
                <a:ln>
                  <a:noFill/>
                </a:ln>
                <a:solidFill>
                  <a:srgbClr val="FFFFFF"/>
                </a:solidFill>
                <a:effectLst/>
                <a:uLnTx/>
                <a:uFillTx/>
                <a:latin typeface="Open Sans Light Bold"/>
                <a:ea typeface="+mn-ea"/>
                <a:cs typeface="+mn-cs"/>
              </a:rPr>
              <a:t>energy &amp; compost</a:t>
            </a:r>
            <a:endParaRPr kumimoji="0" lang="en-US" sz="3399" b="0" i="0" u="none" strike="noStrike" kern="1200" cap="none" spc="0" normalizeH="0" baseline="0" noProof="0" dirty="0">
              <a:ln>
                <a:noFill/>
              </a:ln>
              <a:solidFill>
                <a:srgbClr val="FFFFFF"/>
              </a:solidFill>
              <a:effectLst/>
              <a:uLnTx/>
              <a:uFillTx/>
              <a:latin typeface="Open Sans Light Bold"/>
              <a:ea typeface="+mn-ea"/>
              <a:cs typeface="+mn-cs"/>
            </a:endParaRPr>
          </a:p>
        </p:txBody>
      </p:sp>
    </p:spTree>
    <p:extLst>
      <p:ext uri="{BB962C8B-B14F-4D97-AF65-F5344CB8AC3E}">
        <p14:creationId xmlns:p14="http://schemas.microsoft.com/office/powerpoint/2010/main" val="189815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par>
                                <p:cTn id="28" presetID="21" presetClass="entr" presetSubtype="1"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p:cNvSpPr txBox="1"/>
          <p:nvPr/>
        </p:nvSpPr>
        <p:spPr>
          <a:xfrm>
            <a:off x="413463" y="362708"/>
            <a:ext cx="12486590" cy="2290049"/>
          </a:xfrm>
          <a:prstGeom prst="rect">
            <a:avLst/>
          </a:prstGeom>
        </p:spPr>
        <p:txBody>
          <a:bodyPr lIns="0" tIns="0" rIns="0" bIns="0" rtlCol="0" anchor="t">
            <a:spAutoFit/>
          </a:bodyPr>
          <a:lstStyle/>
          <a:p>
            <a:pPr marL="0" marR="0" lvl="0" indent="0" algn="l" defTabSz="914400" rtl="0" eaLnBrk="1" fontAlgn="auto" latinLnBrk="0" hangingPunct="1">
              <a:lnSpc>
                <a:spcPts val="8861"/>
              </a:lnSpc>
              <a:spcBef>
                <a:spcPts val="0"/>
              </a:spcBef>
              <a:spcAft>
                <a:spcPts val="0"/>
              </a:spcAft>
              <a:buClrTx/>
              <a:buSzTx/>
              <a:buFontTx/>
              <a:buNone/>
              <a:tabLst/>
              <a:defRPr/>
            </a:pPr>
            <a:r>
              <a:rPr kumimoji="0" lang="en-US" sz="8439" b="0" i="0" u="none" strike="noStrike" kern="1200" cap="none" spc="0" normalizeH="0" baseline="0" noProof="0" dirty="0">
                <a:ln>
                  <a:noFill/>
                </a:ln>
                <a:solidFill>
                  <a:srgbClr val="FFFFFF"/>
                </a:solidFill>
                <a:effectLst/>
                <a:uLnTx/>
                <a:uFillTx/>
                <a:latin typeface="Lilita One"/>
                <a:ea typeface="+mn-ea"/>
                <a:cs typeface="+mn-cs"/>
              </a:rPr>
              <a:t>WHAT HAPPENS TO YOUR </a:t>
            </a:r>
            <a:r>
              <a:rPr kumimoji="0" lang="en-US" sz="8439" b="0" i="0" u="none" strike="noStrike" kern="1200" cap="none" spc="0" normalizeH="0" baseline="0" noProof="0" dirty="0">
                <a:ln>
                  <a:noFill/>
                </a:ln>
                <a:solidFill>
                  <a:prstClr val="white"/>
                </a:solidFill>
                <a:effectLst/>
                <a:uLnTx/>
                <a:uFillTx/>
                <a:latin typeface="Lilita One"/>
                <a:ea typeface="+mn-ea"/>
                <a:cs typeface="+mn-cs"/>
              </a:rPr>
              <a:t>LEFTOVERS?</a:t>
            </a:r>
          </a:p>
        </p:txBody>
      </p:sp>
      <p:pic>
        <p:nvPicPr>
          <p:cNvPr id="6" name="Anaerobic Digestion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1764600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04483" y="2677160"/>
            <a:ext cx="5621883" cy="5621861"/>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06" r="-24906"/>
              </a:stretch>
            </a:blipFill>
          </p:spPr>
        </p:sp>
      </p:grpSp>
      <p:grpSp>
        <p:nvGrpSpPr>
          <p:cNvPr id="4" name="Group 4"/>
          <p:cNvGrpSpPr>
            <a:grpSpLocks noChangeAspect="1"/>
          </p:cNvGrpSpPr>
          <p:nvPr/>
        </p:nvGrpSpPr>
        <p:grpSpPr>
          <a:xfrm>
            <a:off x="232162" y="2677160"/>
            <a:ext cx="5657873" cy="565785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8822" r="-38822"/>
              </a:stretch>
            </a:blipFill>
          </p:spPr>
        </p:sp>
      </p:grpSp>
      <p:grpSp>
        <p:nvGrpSpPr>
          <p:cNvPr id="6" name="Group 6"/>
          <p:cNvGrpSpPr>
            <a:grpSpLocks noChangeAspect="1"/>
          </p:cNvGrpSpPr>
          <p:nvPr/>
        </p:nvGrpSpPr>
        <p:grpSpPr>
          <a:xfrm>
            <a:off x="12361010" y="2677160"/>
            <a:ext cx="5657873" cy="5657850"/>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6844" r="-16844"/>
              </a:stretch>
            </a:blip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99449" y="1843134"/>
            <a:ext cx="1363253" cy="13632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418783" y="1843134"/>
            <a:ext cx="1318689" cy="131868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532460" y="1843134"/>
            <a:ext cx="1318689" cy="131868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54599" y="202926"/>
            <a:ext cx="3828601" cy="2474234"/>
          </a:xfrm>
          <a:prstGeom prst="rect">
            <a:avLst/>
          </a:prstGeom>
        </p:spPr>
      </p:pic>
      <p:sp>
        <p:nvSpPr>
          <p:cNvPr id="12" name="TextBox 12"/>
          <p:cNvSpPr txBox="1"/>
          <p:nvPr/>
        </p:nvSpPr>
        <p:spPr>
          <a:xfrm>
            <a:off x="372586" y="185969"/>
            <a:ext cx="14029213" cy="1436291"/>
          </a:xfrm>
          <a:prstGeom prst="rect">
            <a:avLst/>
          </a:prstGeom>
        </p:spPr>
        <p:txBody>
          <a:bodyPr wrap="square" lIns="0" tIns="0" rIns="0" bIns="0" rtlCol="0" anchor="t">
            <a:spAutoFit/>
          </a:bodyPr>
          <a:lstStyle/>
          <a:p>
            <a:pPr marL="0" marR="0" lvl="0" indent="0" algn="l" defTabSz="914400" rtl="0" eaLnBrk="1" fontAlgn="auto" latinLnBrk="0" hangingPunct="1">
              <a:lnSpc>
                <a:spcPts val="11168"/>
              </a:lnSpc>
              <a:spcBef>
                <a:spcPts val="0"/>
              </a:spcBef>
              <a:spcAft>
                <a:spcPts val="0"/>
              </a:spcAft>
              <a:buClrTx/>
              <a:buSzTx/>
              <a:buFontTx/>
              <a:buNone/>
              <a:tabLst/>
              <a:defRPr/>
            </a:pPr>
            <a:r>
              <a:rPr kumimoji="0" lang="en-US" sz="10636" b="0" i="0" u="none" strike="noStrike" kern="1200" cap="none" spc="0" normalizeH="0" baseline="0" noProof="0" dirty="0" smtClean="0">
                <a:ln>
                  <a:noFill/>
                </a:ln>
                <a:solidFill>
                  <a:srgbClr val="C8C4C1"/>
                </a:solidFill>
                <a:effectLst/>
                <a:uLnTx/>
                <a:uFillTx/>
                <a:latin typeface="Lilita One"/>
                <a:ea typeface="+mn-ea"/>
                <a:cs typeface="+mn-cs"/>
              </a:rPr>
              <a:t>RUBBISH </a:t>
            </a:r>
            <a:r>
              <a:rPr kumimoji="0" lang="en-US" sz="5000" b="0" i="0" u="none" strike="noStrike" kern="1200" cap="none" spc="0" normalizeH="0" baseline="0" noProof="0" dirty="0" smtClean="0">
                <a:ln>
                  <a:noFill/>
                </a:ln>
                <a:solidFill>
                  <a:srgbClr val="C8C4C1"/>
                </a:solidFill>
                <a:effectLst/>
                <a:uLnTx/>
                <a:uFillTx/>
                <a:latin typeface="Lilita One"/>
                <a:ea typeface="+mn-ea"/>
                <a:cs typeface="+mn-cs"/>
              </a:rPr>
              <a:t>(creates waste and pollution)</a:t>
            </a:r>
            <a:endParaRPr kumimoji="0" lang="en-US" sz="5000" b="0" i="0" u="none" strike="noStrike" kern="1200" cap="none" spc="0" normalizeH="0" baseline="0" noProof="0" dirty="0">
              <a:ln>
                <a:noFill/>
              </a:ln>
              <a:solidFill>
                <a:srgbClr val="C8C4C1"/>
              </a:solidFill>
              <a:effectLst/>
              <a:uLnTx/>
              <a:uFillTx/>
              <a:latin typeface="Lilita One"/>
              <a:ea typeface="+mn-ea"/>
              <a:cs typeface="+mn-cs"/>
            </a:endParaRPr>
          </a:p>
        </p:txBody>
      </p:sp>
      <p:sp>
        <p:nvSpPr>
          <p:cNvPr id="13" name="TextBox 13"/>
          <p:cNvSpPr txBox="1"/>
          <p:nvPr/>
        </p:nvSpPr>
        <p:spPr>
          <a:xfrm>
            <a:off x="1535047" y="8334692"/>
            <a:ext cx="3163952" cy="1780540"/>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Collected by </a:t>
            </a:r>
          </a:p>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bin trucks</a:t>
            </a:r>
          </a:p>
          <a:p>
            <a:pPr marL="0" marR="0" lvl="0" indent="0" algn="ctr" defTabSz="914400" rtl="0" eaLnBrk="1" fontAlgn="auto" latinLnBrk="0" hangingPunct="1">
              <a:lnSpc>
                <a:spcPts val="4759"/>
              </a:lnSpc>
              <a:spcBef>
                <a:spcPts val="0"/>
              </a:spcBef>
              <a:spcAft>
                <a:spcPts val="0"/>
              </a:spcAft>
              <a:buClrTx/>
              <a:buSzTx/>
              <a:buFontTx/>
              <a:buNone/>
              <a:tabLst/>
              <a:defRPr/>
            </a:pPr>
            <a:endParaRPr kumimoji="0" lang="en-US" sz="3399" b="0" i="0" u="none" strike="noStrike" kern="1200" cap="none" spc="0" normalizeH="0" baseline="0" noProof="0" dirty="0">
              <a:ln>
                <a:noFill/>
              </a:ln>
              <a:solidFill>
                <a:srgbClr val="FFFFFF"/>
              </a:solidFill>
              <a:effectLst/>
              <a:uLnTx/>
              <a:uFillTx/>
              <a:latin typeface="Open Sans Light Bold"/>
              <a:ea typeface="+mn-ea"/>
              <a:cs typeface="+mn-cs"/>
            </a:endParaRPr>
          </a:p>
        </p:txBody>
      </p:sp>
      <p:sp>
        <p:nvSpPr>
          <p:cNvPr id="14" name="TextBox 14"/>
          <p:cNvSpPr txBox="1"/>
          <p:nvPr/>
        </p:nvSpPr>
        <p:spPr>
          <a:xfrm>
            <a:off x="7562024" y="8334692"/>
            <a:ext cx="3163952" cy="1180465"/>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Loaded onto</a:t>
            </a:r>
          </a:p>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trains</a:t>
            </a:r>
          </a:p>
        </p:txBody>
      </p:sp>
      <p:sp>
        <p:nvSpPr>
          <p:cNvPr id="15" name="TextBox 15"/>
          <p:cNvSpPr txBox="1"/>
          <p:nvPr/>
        </p:nvSpPr>
        <p:spPr>
          <a:xfrm>
            <a:off x="12118184" y="8232346"/>
            <a:ext cx="6143525" cy="2462213"/>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FFFFFF"/>
                </a:solidFill>
                <a:effectLst/>
                <a:uLnTx/>
                <a:uFillTx/>
                <a:latin typeface="Open Sans Light Bold"/>
                <a:ea typeface="+mn-ea"/>
                <a:cs typeface="+mn-cs"/>
              </a:rPr>
              <a:t>Burned at an Energy from Waste plant, making </a:t>
            </a:r>
            <a:r>
              <a:rPr kumimoji="0" lang="en-US" sz="3399" b="0" i="0" u="none" strike="noStrike" kern="1200" cap="none" spc="0" normalizeH="0" baseline="0" noProof="0" dirty="0" smtClean="0">
                <a:ln>
                  <a:noFill/>
                </a:ln>
                <a:solidFill>
                  <a:srgbClr val="FFFFFF"/>
                </a:solidFill>
                <a:effectLst/>
                <a:uLnTx/>
                <a:uFillTx/>
                <a:latin typeface="Open Sans Light Bold"/>
                <a:ea typeface="+mn-ea"/>
                <a:cs typeface="+mn-cs"/>
              </a:rPr>
              <a:t>electricity, CO2 and ash</a:t>
            </a:r>
            <a:endParaRPr kumimoji="0" lang="en-US" sz="3399" b="0" i="0" u="none" strike="noStrike" kern="1200" cap="none" spc="0" normalizeH="0" baseline="0" noProof="0" dirty="0">
              <a:ln>
                <a:noFill/>
              </a:ln>
              <a:solidFill>
                <a:srgbClr val="FFFFFF"/>
              </a:solidFill>
              <a:effectLst/>
              <a:uLnTx/>
              <a:uFillTx/>
              <a:latin typeface="Open Sans Light Bold"/>
              <a:ea typeface="+mn-ea"/>
              <a:cs typeface="+mn-cs"/>
            </a:endParaRPr>
          </a:p>
          <a:p>
            <a:pPr marL="0" marR="0" lvl="0" indent="0" algn="ctr" defTabSz="914400" rtl="0" eaLnBrk="1" fontAlgn="auto" latinLnBrk="0" hangingPunct="1">
              <a:lnSpc>
                <a:spcPts val="4759"/>
              </a:lnSpc>
              <a:spcBef>
                <a:spcPts val="0"/>
              </a:spcBef>
              <a:spcAft>
                <a:spcPts val="0"/>
              </a:spcAft>
              <a:buClrTx/>
              <a:buSzTx/>
              <a:buFontTx/>
              <a:buNone/>
              <a:tabLst/>
              <a:defRPr/>
            </a:pPr>
            <a:endParaRPr kumimoji="0" lang="en-US" sz="3399" b="0" i="0" u="none" strike="noStrike" kern="1200" cap="none" spc="0" normalizeH="0" baseline="0" noProof="0" dirty="0">
              <a:ln>
                <a:noFill/>
              </a:ln>
              <a:solidFill>
                <a:srgbClr val="FFFFFF"/>
              </a:solidFill>
              <a:effectLst/>
              <a:uLnTx/>
              <a:uFillTx/>
              <a:latin typeface="Open Sans Light Bold"/>
              <a:ea typeface="+mn-ea"/>
              <a:cs typeface="+mn-cs"/>
            </a:endParaRPr>
          </a:p>
        </p:txBody>
      </p:sp>
    </p:spTree>
    <p:extLst>
      <p:ext uri="{BB962C8B-B14F-4D97-AF65-F5344CB8AC3E}">
        <p14:creationId xmlns:p14="http://schemas.microsoft.com/office/powerpoint/2010/main" val="14404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par>
                                <p:cTn id="31" presetID="3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7F534-BE4A-456F-9DD3-162A82B1D1AE}"/>
              </a:ext>
            </a:extLst>
          </p:cNvPr>
          <p:cNvPicPr>
            <a:picLocks noChangeAspect="1"/>
          </p:cNvPicPr>
          <p:nvPr/>
        </p:nvPicPr>
        <p:blipFill rotWithShape="1">
          <a:blip r:embed="rId3"/>
          <a:srcRect b="39"/>
          <a:stretch/>
        </p:blipFill>
        <p:spPr>
          <a:xfrm>
            <a:off x="11506200" y="1409700"/>
            <a:ext cx="6719681" cy="8801100"/>
          </a:xfrm>
          <a:prstGeom prst="rect">
            <a:avLst/>
          </a:prstGeom>
        </p:spPr>
      </p:pic>
      <p:sp>
        <p:nvSpPr>
          <p:cNvPr id="3" name="TextBox 18"/>
          <p:cNvSpPr txBox="1"/>
          <p:nvPr/>
        </p:nvSpPr>
        <p:spPr>
          <a:xfrm>
            <a:off x="381000" y="266700"/>
            <a:ext cx="15284475" cy="2385268"/>
          </a:xfrm>
          <a:prstGeom prst="rect">
            <a:avLst/>
          </a:prstGeom>
        </p:spPr>
        <p:txBody>
          <a:bodyPr lIns="0" tIns="0" rIns="0" bIns="0" rtlCol="0" anchor="t">
            <a:spAutoFit/>
          </a:bodyPr>
          <a:lstStyle/>
          <a:p>
            <a:pPr>
              <a:lnSpc>
                <a:spcPts val="9315"/>
              </a:lnSpc>
            </a:pPr>
            <a:r>
              <a:rPr lang="en-US" sz="8872" dirty="0" smtClean="0">
                <a:solidFill>
                  <a:srgbClr val="FFFFFF"/>
                </a:solidFill>
                <a:latin typeface="Lilita One"/>
              </a:rPr>
              <a:t>FOOD WASTE &amp;</a:t>
            </a:r>
          </a:p>
          <a:p>
            <a:pPr>
              <a:lnSpc>
                <a:spcPts val="9315"/>
              </a:lnSpc>
            </a:pPr>
            <a:r>
              <a:rPr lang="en-US" sz="8872" dirty="0" smtClean="0">
                <a:solidFill>
                  <a:srgbClr val="EC606B"/>
                </a:solidFill>
                <a:latin typeface="Lilita One"/>
              </a:rPr>
              <a:t>CARBON</a:t>
            </a:r>
            <a:endParaRPr lang="en-US" sz="8872" dirty="0">
              <a:solidFill>
                <a:srgbClr val="EC606B"/>
              </a:solidFill>
              <a:latin typeface="Lilita One"/>
            </a:endParaRPr>
          </a:p>
        </p:txBody>
      </p:sp>
      <p:sp>
        <p:nvSpPr>
          <p:cNvPr id="5" name="TextBox 4"/>
          <p:cNvSpPr txBox="1"/>
          <p:nvPr/>
        </p:nvSpPr>
        <p:spPr>
          <a:xfrm>
            <a:off x="381000" y="3314700"/>
            <a:ext cx="9982200" cy="6509474"/>
          </a:xfrm>
          <a:prstGeom prst="rect">
            <a:avLst/>
          </a:prstGeom>
          <a:noFill/>
        </p:spPr>
        <p:txBody>
          <a:bodyPr wrap="square" rtlCol="0">
            <a:spAutoFit/>
          </a:bodyPr>
          <a:lstStyle/>
          <a:p>
            <a:pPr marL="285750" indent="-285750">
              <a:buFont typeface="Arial" panose="020B0604020202020204" pitchFamily="34" charset="0"/>
              <a:buChar char="•"/>
            </a:pPr>
            <a:r>
              <a:rPr lang="en-US" sz="3500" dirty="0" smtClean="0">
                <a:solidFill>
                  <a:schemeClr val="bg1"/>
                </a:solidFill>
              </a:rPr>
              <a:t>Out of all waste, food has the</a:t>
            </a:r>
            <a:r>
              <a:rPr lang="en-US" sz="3500" b="1" dirty="0" smtClean="0">
                <a:solidFill>
                  <a:srgbClr val="EC606B"/>
                </a:solidFill>
              </a:rPr>
              <a:t> highest carbon impact</a:t>
            </a:r>
          </a:p>
          <a:p>
            <a:pPr marL="285750" indent="-285750">
              <a:buFont typeface="Arial" panose="020B0604020202020204" pitchFamily="34" charset="0"/>
              <a:buChar char="•"/>
            </a:pPr>
            <a:endParaRPr lang="en-US" sz="3500" dirty="0">
              <a:solidFill>
                <a:schemeClr val="bg1"/>
              </a:solidFill>
            </a:endParaRPr>
          </a:p>
          <a:p>
            <a:pPr marL="285750" indent="-285750">
              <a:buFont typeface="Arial" panose="020B0604020202020204" pitchFamily="34" charset="0"/>
              <a:buChar char="•"/>
            </a:pPr>
            <a:r>
              <a:rPr lang="en-US" sz="3500" dirty="0" smtClean="0">
                <a:solidFill>
                  <a:schemeClr val="bg1"/>
                </a:solidFill>
              </a:rPr>
              <a:t>Every year, UK households throw out 6.5m </a:t>
            </a:r>
            <a:r>
              <a:rPr lang="en-US" sz="3500" dirty="0" err="1" smtClean="0">
                <a:solidFill>
                  <a:schemeClr val="bg1"/>
                </a:solidFill>
              </a:rPr>
              <a:t>tonnes</a:t>
            </a:r>
            <a:r>
              <a:rPr lang="en-US" sz="3500" dirty="0" smtClean="0">
                <a:solidFill>
                  <a:schemeClr val="bg1"/>
                </a:solidFill>
              </a:rPr>
              <a:t> of food waste – the same as </a:t>
            </a:r>
            <a:r>
              <a:rPr lang="en-US" sz="3500" b="1" dirty="0" smtClean="0">
                <a:solidFill>
                  <a:srgbClr val="EC606B"/>
                </a:solidFill>
              </a:rPr>
              <a:t>18 Empire State buildings!</a:t>
            </a:r>
          </a:p>
          <a:p>
            <a:pPr marL="285750" indent="-285750">
              <a:buFont typeface="Arial" panose="020B0604020202020204" pitchFamily="34" charset="0"/>
              <a:buChar char="•"/>
            </a:pPr>
            <a:endParaRPr lang="en-US" sz="3500" dirty="0">
              <a:solidFill>
                <a:schemeClr val="bg1"/>
              </a:solidFill>
            </a:endParaRPr>
          </a:p>
          <a:p>
            <a:pPr marL="285750" indent="-285750">
              <a:buFont typeface="Arial" panose="020B0604020202020204" pitchFamily="34" charset="0"/>
              <a:buChar char="•"/>
            </a:pPr>
            <a:r>
              <a:rPr lang="en-US" sz="3500" dirty="0" smtClean="0">
                <a:solidFill>
                  <a:schemeClr val="bg1"/>
                </a:solidFill>
              </a:rPr>
              <a:t>If we recycled all of this, the impact would be the same as planting </a:t>
            </a:r>
            <a:r>
              <a:rPr lang="en-US" sz="3500" b="1" dirty="0" smtClean="0">
                <a:solidFill>
                  <a:srgbClr val="EC606B"/>
                </a:solidFill>
              </a:rPr>
              <a:t>200m trees </a:t>
            </a:r>
            <a:r>
              <a:rPr lang="en-US" sz="3500" dirty="0" smtClean="0">
                <a:solidFill>
                  <a:schemeClr val="bg1"/>
                </a:solidFill>
              </a:rPr>
              <a:t>per year</a:t>
            </a:r>
          </a:p>
          <a:p>
            <a:pPr marL="285750" indent="-285750">
              <a:buFont typeface="Arial" panose="020B0604020202020204" pitchFamily="34" charset="0"/>
              <a:buChar char="•"/>
            </a:pPr>
            <a:endParaRPr lang="en-US" sz="3500" dirty="0">
              <a:solidFill>
                <a:schemeClr val="bg1"/>
              </a:solidFill>
            </a:endParaRPr>
          </a:p>
          <a:p>
            <a:pPr marL="285750" indent="-285750">
              <a:buFont typeface="Arial" panose="020B0604020202020204" pitchFamily="34" charset="0"/>
              <a:buChar char="•"/>
            </a:pPr>
            <a:r>
              <a:rPr lang="en-US" sz="3500" dirty="0" smtClean="0">
                <a:solidFill>
                  <a:schemeClr val="bg1"/>
                </a:solidFill>
              </a:rPr>
              <a:t>Around 60% of all ‘rubbish’ is food waste that could be used as biogas, a </a:t>
            </a:r>
            <a:r>
              <a:rPr lang="en-US" sz="3500" b="1" dirty="0" smtClean="0">
                <a:solidFill>
                  <a:srgbClr val="EC606B"/>
                </a:solidFill>
              </a:rPr>
              <a:t>100% renewable, carbon neutral </a:t>
            </a:r>
            <a:r>
              <a:rPr lang="en-US" sz="3500" dirty="0" smtClean="0">
                <a:solidFill>
                  <a:schemeClr val="bg1"/>
                </a:solidFill>
              </a:rPr>
              <a:t>alternative to natural gas/oil</a:t>
            </a:r>
          </a:p>
          <a:p>
            <a:pPr marL="285750" indent="-285750">
              <a:buFont typeface="Arial" panose="020B0604020202020204" pitchFamily="34" charset="0"/>
              <a:buChar char="•"/>
            </a:pPr>
            <a:endParaRPr lang="en-US" sz="3200" dirty="0">
              <a:solidFill>
                <a:schemeClr val="bg1"/>
              </a:solidFill>
            </a:endParaRPr>
          </a:p>
        </p:txBody>
      </p:sp>
      <p:sp>
        <p:nvSpPr>
          <p:cNvPr id="6" name="TextBox 5">
            <a:extLst>
              <a:ext uri="{FF2B5EF4-FFF2-40B4-BE49-F238E27FC236}">
                <a16:creationId xmlns:a16="http://schemas.microsoft.com/office/drawing/2014/main" id="{CD661DCF-1911-4584-B876-FBA4311F8F08}"/>
              </a:ext>
            </a:extLst>
          </p:cNvPr>
          <p:cNvSpPr txBox="1"/>
          <p:nvPr/>
        </p:nvSpPr>
        <p:spPr>
          <a:xfrm>
            <a:off x="11963400" y="266700"/>
            <a:ext cx="2362200" cy="1015663"/>
          </a:xfrm>
          <a:prstGeom prst="rect">
            <a:avLst/>
          </a:prstGeom>
          <a:noFill/>
        </p:spPr>
        <p:txBody>
          <a:bodyPr wrap="square" rtlCol="0">
            <a:spAutoFit/>
          </a:bodyPr>
          <a:lstStyle/>
          <a:p>
            <a:pPr algn="ctr"/>
            <a:r>
              <a:rPr lang="en-GB" sz="3000" b="1" dirty="0">
                <a:solidFill>
                  <a:srgbClr val="EC606B"/>
                </a:solidFill>
              </a:rPr>
              <a:t>Waste </a:t>
            </a:r>
            <a:r>
              <a:rPr lang="en-GB" sz="3000" b="1" dirty="0" smtClean="0">
                <a:solidFill>
                  <a:srgbClr val="EC606B"/>
                </a:solidFill>
              </a:rPr>
              <a:t>Tonnage</a:t>
            </a:r>
            <a:endParaRPr lang="en-GB" sz="3000" b="1" dirty="0">
              <a:solidFill>
                <a:srgbClr val="EC606B"/>
              </a:solidFill>
            </a:endParaRPr>
          </a:p>
        </p:txBody>
      </p:sp>
      <p:sp>
        <p:nvSpPr>
          <p:cNvPr id="7" name="TextBox 6">
            <a:extLst>
              <a:ext uri="{FF2B5EF4-FFF2-40B4-BE49-F238E27FC236}">
                <a16:creationId xmlns:a16="http://schemas.microsoft.com/office/drawing/2014/main" id="{5CC963ED-3161-4651-B14A-7064BEF0F46D}"/>
              </a:ext>
            </a:extLst>
          </p:cNvPr>
          <p:cNvSpPr txBox="1"/>
          <p:nvPr/>
        </p:nvSpPr>
        <p:spPr>
          <a:xfrm>
            <a:off x="14928159" y="315336"/>
            <a:ext cx="3094891" cy="1015663"/>
          </a:xfrm>
          <a:prstGeom prst="rect">
            <a:avLst/>
          </a:prstGeom>
          <a:noFill/>
        </p:spPr>
        <p:txBody>
          <a:bodyPr wrap="square" rtlCol="0">
            <a:spAutoFit/>
          </a:bodyPr>
          <a:lstStyle/>
          <a:p>
            <a:pPr algn="ctr"/>
            <a:r>
              <a:rPr lang="en-GB" sz="3000" b="1" dirty="0">
                <a:solidFill>
                  <a:srgbClr val="EC606B"/>
                </a:solidFill>
              </a:rPr>
              <a:t>Embodied Carbon (tCO2eq)</a:t>
            </a:r>
          </a:p>
        </p:txBody>
      </p:sp>
      <p:cxnSp>
        <p:nvCxnSpPr>
          <p:cNvPr id="9" name="Straight Arrow Connector 8"/>
          <p:cNvCxnSpPr/>
          <p:nvPr/>
        </p:nvCxnSpPr>
        <p:spPr>
          <a:xfrm flipV="1">
            <a:off x="10363200" y="2324100"/>
            <a:ext cx="22860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81722" y="4802375"/>
            <a:ext cx="4779829" cy="5231143"/>
          </a:xfrm>
          <a:prstGeom prst="rect">
            <a:avLst/>
          </a:prstGeom>
        </p:spPr>
      </p:pic>
      <p:pic>
        <p:nvPicPr>
          <p:cNvPr id="3" name="Picture 3"/>
          <p:cNvPicPr>
            <a:picLocks noChangeAspect="1"/>
          </p:cNvPicPr>
          <p:nvPr/>
        </p:nvPicPr>
        <p:blipFill>
          <a:blip r:embed="rId4"/>
          <a:srcRect/>
          <a:stretch>
            <a:fillRect/>
          </a:stretch>
        </p:blipFill>
        <p:spPr>
          <a:xfrm rot="6582417">
            <a:off x="4834290" y="8443264"/>
            <a:ext cx="1465310" cy="997021"/>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491204" y="1915099"/>
            <a:ext cx="1911677" cy="1498277"/>
          </a:xfrm>
          <a:prstGeom prst="rect">
            <a:avLst/>
          </a:prstGeom>
        </p:spPr>
      </p:pic>
      <p:pic>
        <p:nvPicPr>
          <p:cNvPr id="5" name="Picture 5"/>
          <p:cNvPicPr>
            <a:picLocks noChangeAspect="1"/>
          </p:cNvPicPr>
          <p:nvPr/>
        </p:nvPicPr>
        <p:blipFill>
          <a:blip r:embed="rId7"/>
          <a:srcRect/>
          <a:stretch>
            <a:fillRect/>
          </a:stretch>
        </p:blipFill>
        <p:spPr>
          <a:xfrm rot="3562943">
            <a:off x="12541739" y="7244465"/>
            <a:ext cx="3861733" cy="2577707"/>
          </a:xfrm>
          <a:prstGeom prst="rect">
            <a:avLst/>
          </a:prstGeom>
        </p:spPr>
      </p:pic>
      <p:pic>
        <p:nvPicPr>
          <p:cNvPr id="6" name="Picture 6"/>
          <p:cNvPicPr>
            <a:picLocks noChangeAspect="1"/>
          </p:cNvPicPr>
          <p:nvPr/>
        </p:nvPicPr>
        <p:blipFill>
          <a:blip r:embed="rId8"/>
          <a:srcRect/>
          <a:stretch>
            <a:fillRect/>
          </a:stretch>
        </p:blipFill>
        <p:spPr>
          <a:xfrm>
            <a:off x="14590853" y="1915099"/>
            <a:ext cx="1444377" cy="137757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8117443" y="5943365"/>
            <a:ext cx="8003598" cy="80036"/>
          </a:xfrm>
          <a:prstGeom prst="rect">
            <a:avLst/>
          </a:prstGeom>
        </p:spPr>
      </p:pic>
      <p:pic>
        <p:nvPicPr>
          <p:cNvPr id="8" name="Picture 8"/>
          <p:cNvPicPr>
            <a:picLocks noChangeAspect="1"/>
          </p:cNvPicPr>
          <p:nvPr/>
        </p:nvPicPr>
        <p:blipFill>
          <a:blip r:embed="rId11"/>
          <a:srcRect/>
          <a:stretch>
            <a:fillRect/>
          </a:stretch>
        </p:blipFill>
        <p:spPr>
          <a:xfrm>
            <a:off x="5777575" y="8315834"/>
            <a:ext cx="1060734" cy="1040182"/>
          </a:xfrm>
          <a:prstGeom prst="rect">
            <a:avLst/>
          </a:prstGeom>
        </p:spPr>
      </p:pic>
      <p:pic>
        <p:nvPicPr>
          <p:cNvPr id="9" name="Picture 9"/>
          <p:cNvPicPr>
            <a:picLocks noChangeAspect="1"/>
          </p:cNvPicPr>
          <p:nvPr/>
        </p:nvPicPr>
        <p:blipFill>
          <a:blip r:embed="rId12"/>
          <a:srcRect r="45" b="38"/>
          <a:stretch>
            <a:fillRect/>
          </a:stretch>
        </p:blipFill>
        <p:spPr>
          <a:xfrm>
            <a:off x="5496199" y="8879718"/>
            <a:ext cx="2098509" cy="1105465"/>
          </a:xfrm>
          <a:prstGeom prst="rect">
            <a:avLst/>
          </a:prstGeom>
        </p:spPr>
      </p:pic>
      <p:pic>
        <p:nvPicPr>
          <p:cNvPr id="10" name="Picture 10"/>
          <p:cNvPicPr>
            <a:picLocks noChangeAspect="1"/>
          </p:cNvPicPr>
          <p:nvPr/>
        </p:nvPicPr>
        <p:blipFill>
          <a:blip r:embed="rId13"/>
          <a:srcRect r="17" b="1807"/>
          <a:stretch>
            <a:fillRect/>
          </a:stretch>
        </p:blipFill>
        <p:spPr>
          <a:xfrm>
            <a:off x="8913643" y="7502326"/>
            <a:ext cx="1977964" cy="2195721"/>
          </a:xfrm>
          <a:prstGeom prst="rect">
            <a:avLst/>
          </a:prstGeom>
        </p:spPr>
      </p:pic>
      <p:pic>
        <p:nvPicPr>
          <p:cNvPr id="11" name="Picture 11"/>
          <p:cNvPicPr>
            <a:picLocks noChangeAspect="1"/>
          </p:cNvPicPr>
          <p:nvPr/>
        </p:nvPicPr>
        <p:blipFill>
          <a:blip r:embed="rId14"/>
          <a:srcRect/>
          <a:stretch>
            <a:fillRect/>
          </a:stretch>
        </p:blipFill>
        <p:spPr>
          <a:xfrm>
            <a:off x="7594708" y="8317566"/>
            <a:ext cx="4231360" cy="1380481"/>
          </a:xfrm>
          <a:prstGeom prst="rect">
            <a:avLst/>
          </a:prstGeom>
        </p:spPr>
      </p:pic>
      <p:pic>
        <p:nvPicPr>
          <p:cNvPr id="12" name="Picture 12"/>
          <p:cNvPicPr>
            <a:picLocks noChangeAspect="1"/>
          </p:cNvPicPr>
          <p:nvPr/>
        </p:nvPicPr>
        <p:blipFill>
          <a:blip r:embed="rId15"/>
          <a:srcRect/>
          <a:stretch>
            <a:fillRect/>
          </a:stretch>
        </p:blipFill>
        <p:spPr>
          <a:xfrm>
            <a:off x="7836776" y="7950216"/>
            <a:ext cx="1308857" cy="1983116"/>
          </a:xfrm>
          <a:prstGeom prst="rect">
            <a:avLst/>
          </a:prstGeom>
        </p:spPr>
      </p:pic>
      <p:pic>
        <p:nvPicPr>
          <p:cNvPr id="13" name="Picture 13"/>
          <p:cNvPicPr>
            <a:picLocks noChangeAspect="1"/>
          </p:cNvPicPr>
          <p:nvPr/>
        </p:nvPicPr>
        <p:blipFill>
          <a:blip r:embed="rId16"/>
          <a:srcRect/>
          <a:stretch>
            <a:fillRect/>
          </a:stretch>
        </p:blipFill>
        <p:spPr>
          <a:xfrm>
            <a:off x="15313041" y="6730834"/>
            <a:ext cx="3088155" cy="4006255"/>
          </a:xfrm>
          <a:prstGeom prst="rect">
            <a:avLst/>
          </a:prstGeom>
        </p:spPr>
      </p:pic>
      <p:pic>
        <p:nvPicPr>
          <p:cNvPr id="14" name="Picture 14"/>
          <p:cNvPicPr>
            <a:picLocks noChangeAspect="1"/>
          </p:cNvPicPr>
          <p:nvPr/>
        </p:nvPicPr>
        <p:blipFill>
          <a:blip r:embed="rId17"/>
          <a:srcRect/>
          <a:stretch>
            <a:fillRect/>
          </a:stretch>
        </p:blipFill>
        <p:spPr>
          <a:xfrm>
            <a:off x="12370510" y="7738517"/>
            <a:ext cx="1480281" cy="2194815"/>
          </a:xfrm>
          <a:prstGeom prst="rect">
            <a:avLst/>
          </a:prstGeom>
        </p:spPr>
      </p:pic>
      <p:pic>
        <p:nvPicPr>
          <p:cNvPr id="15" name="Picture 15"/>
          <p:cNvPicPr>
            <a:picLocks noChangeAspect="1"/>
          </p:cNvPicPr>
          <p:nvPr/>
        </p:nvPicPr>
        <p:blipFill>
          <a:blip r:embed="rId18"/>
          <a:srcRect/>
          <a:stretch>
            <a:fillRect/>
          </a:stretch>
        </p:blipFill>
        <p:spPr>
          <a:xfrm>
            <a:off x="2871636" y="1380252"/>
            <a:ext cx="6273996" cy="4187685"/>
          </a:xfrm>
          <a:prstGeom prst="rect">
            <a:avLst/>
          </a:prstGeom>
        </p:spPr>
      </p:pic>
      <p:pic>
        <p:nvPicPr>
          <p:cNvPr id="16" name="Picture 16"/>
          <p:cNvPicPr>
            <a:picLocks noChangeAspect="1"/>
          </p:cNvPicPr>
          <p:nvPr/>
        </p:nvPicPr>
        <p:blipFill>
          <a:blip r:embed="rId19"/>
          <a:srcRect/>
          <a:stretch>
            <a:fillRect/>
          </a:stretch>
        </p:blipFill>
        <p:spPr>
          <a:xfrm>
            <a:off x="6632054" y="7693358"/>
            <a:ext cx="1204722" cy="1248417"/>
          </a:xfrm>
          <a:prstGeom prst="rect">
            <a:avLst/>
          </a:prstGeom>
        </p:spPr>
      </p:pic>
      <p:sp>
        <p:nvSpPr>
          <p:cNvPr id="17" name="TextBox 17"/>
          <p:cNvSpPr txBox="1"/>
          <p:nvPr/>
        </p:nvSpPr>
        <p:spPr>
          <a:xfrm>
            <a:off x="6838309" y="3632203"/>
            <a:ext cx="4150668" cy="3785743"/>
          </a:xfrm>
          <a:prstGeom prst="rect">
            <a:avLst/>
          </a:prstGeom>
        </p:spPr>
        <p:txBody>
          <a:bodyPr lIns="0" tIns="0" rIns="0" bIns="0" rtlCol="0" anchor="t">
            <a:spAutoFit/>
          </a:bodyPr>
          <a:lstStyle/>
          <a:p>
            <a:pPr algn="ctr">
              <a:lnSpc>
                <a:spcPts val="6061"/>
              </a:lnSpc>
            </a:pPr>
            <a:r>
              <a:rPr lang="en-US" sz="4329">
                <a:solidFill>
                  <a:srgbClr val="FFFFFF"/>
                </a:solidFill>
                <a:latin typeface="Open Sans Light Bold"/>
              </a:rPr>
              <a:t>Fruit</a:t>
            </a:r>
          </a:p>
          <a:p>
            <a:pPr algn="ctr">
              <a:lnSpc>
                <a:spcPts val="6061"/>
              </a:lnSpc>
            </a:pPr>
            <a:r>
              <a:rPr lang="en-US" sz="4329">
                <a:solidFill>
                  <a:srgbClr val="FFFFFF"/>
                </a:solidFill>
                <a:latin typeface="Open Sans Light Bold"/>
              </a:rPr>
              <a:t>Vegetables</a:t>
            </a:r>
          </a:p>
          <a:p>
            <a:pPr algn="ctr">
              <a:lnSpc>
                <a:spcPts val="6061"/>
              </a:lnSpc>
            </a:pPr>
            <a:r>
              <a:rPr lang="en-US" sz="4329">
                <a:solidFill>
                  <a:srgbClr val="FFFFFF"/>
                </a:solidFill>
                <a:latin typeface="Open Sans Light Bold"/>
              </a:rPr>
              <a:t>Bread</a:t>
            </a:r>
          </a:p>
          <a:p>
            <a:pPr algn="ctr">
              <a:lnSpc>
                <a:spcPts val="6061"/>
              </a:lnSpc>
            </a:pPr>
            <a:r>
              <a:rPr lang="en-US" sz="4329">
                <a:solidFill>
                  <a:srgbClr val="FFFFFF"/>
                </a:solidFill>
                <a:latin typeface="Open Sans Light Bold"/>
              </a:rPr>
              <a:t>Plate scrapings</a:t>
            </a:r>
          </a:p>
          <a:p>
            <a:pPr algn="ctr">
              <a:lnSpc>
                <a:spcPts val="6061"/>
              </a:lnSpc>
            </a:pPr>
            <a:endParaRPr lang="en-US" sz="4329">
              <a:solidFill>
                <a:srgbClr val="FFFFFF"/>
              </a:solidFill>
              <a:latin typeface="Open Sans Light Bold"/>
            </a:endParaRPr>
          </a:p>
        </p:txBody>
      </p:sp>
      <p:sp>
        <p:nvSpPr>
          <p:cNvPr id="18" name="TextBox 18"/>
          <p:cNvSpPr txBox="1"/>
          <p:nvPr/>
        </p:nvSpPr>
        <p:spPr>
          <a:xfrm>
            <a:off x="420212" y="357761"/>
            <a:ext cx="15284475" cy="1232352"/>
          </a:xfrm>
          <a:prstGeom prst="rect">
            <a:avLst/>
          </a:prstGeom>
        </p:spPr>
        <p:txBody>
          <a:bodyPr lIns="0" tIns="0" rIns="0" bIns="0" rtlCol="0" anchor="t">
            <a:spAutoFit/>
          </a:bodyPr>
          <a:lstStyle/>
          <a:p>
            <a:pPr>
              <a:lnSpc>
                <a:spcPts val="9315"/>
              </a:lnSpc>
            </a:pPr>
            <a:r>
              <a:rPr lang="en-US" sz="8872" dirty="0">
                <a:solidFill>
                  <a:srgbClr val="FFFFFF"/>
                </a:solidFill>
                <a:latin typeface="Lilita One"/>
              </a:rPr>
              <a:t>WHAT GOES IN THE </a:t>
            </a:r>
            <a:r>
              <a:rPr lang="en-US" sz="8872" dirty="0">
                <a:solidFill>
                  <a:srgbClr val="EC606B"/>
                </a:solidFill>
                <a:latin typeface="Lilita One"/>
              </a:rPr>
              <a:t>FOOD </a:t>
            </a:r>
            <a:r>
              <a:rPr lang="en-US" sz="8872" dirty="0">
                <a:solidFill>
                  <a:srgbClr val="FFFFFF"/>
                </a:solidFill>
                <a:latin typeface="Lilita One"/>
              </a:rPr>
              <a:t>BIN?</a:t>
            </a:r>
          </a:p>
        </p:txBody>
      </p:sp>
      <p:sp>
        <p:nvSpPr>
          <p:cNvPr id="19" name="TextBox 19"/>
          <p:cNvSpPr txBox="1"/>
          <p:nvPr/>
        </p:nvSpPr>
        <p:spPr>
          <a:xfrm>
            <a:off x="14057227" y="3794728"/>
            <a:ext cx="2484504" cy="3129062"/>
          </a:xfrm>
          <a:prstGeom prst="rect">
            <a:avLst/>
          </a:prstGeom>
        </p:spPr>
        <p:txBody>
          <a:bodyPr wrap="square" lIns="0" tIns="0" rIns="0" bIns="0" rtlCol="0" anchor="t">
            <a:spAutoFit/>
          </a:bodyPr>
          <a:lstStyle/>
          <a:p>
            <a:pPr algn="ctr">
              <a:lnSpc>
                <a:spcPts val="6060"/>
              </a:lnSpc>
            </a:pPr>
            <a:r>
              <a:rPr lang="en-US" sz="4329" dirty="0">
                <a:solidFill>
                  <a:srgbClr val="FFFFFF"/>
                </a:solidFill>
                <a:latin typeface="Open Sans Light Bold"/>
              </a:rPr>
              <a:t>Plastic</a:t>
            </a:r>
          </a:p>
          <a:p>
            <a:pPr algn="ctr">
              <a:lnSpc>
                <a:spcPts val="6060"/>
              </a:lnSpc>
            </a:pPr>
            <a:r>
              <a:rPr lang="en-US" sz="4329" dirty="0">
                <a:solidFill>
                  <a:srgbClr val="FFFFFF"/>
                </a:solidFill>
                <a:latin typeface="Open Sans Light Bold"/>
              </a:rPr>
              <a:t>Liquid</a:t>
            </a:r>
          </a:p>
          <a:p>
            <a:pPr algn="ctr">
              <a:lnSpc>
                <a:spcPts val="6060"/>
              </a:lnSpc>
            </a:pPr>
            <a:r>
              <a:rPr lang="en-US" sz="4329" dirty="0">
                <a:solidFill>
                  <a:srgbClr val="FFFFFF"/>
                </a:solidFill>
                <a:latin typeface="Open Sans Light Bold"/>
              </a:rPr>
              <a:t>Yoghurt</a:t>
            </a:r>
          </a:p>
          <a:p>
            <a:pPr algn="ctr">
              <a:lnSpc>
                <a:spcPts val="6060"/>
              </a:lnSpc>
            </a:pPr>
            <a:r>
              <a:rPr lang="en-US" sz="4329" dirty="0">
                <a:solidFill>
                  <a:srgbClr val="FFFFFF"/>
                </a:solidFill>
                <a:latin typeface="Open Sans Light Bold"/>
              </a:rPr>
              <a:t>Tin foil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sp>
        <p:nvSpPr>
          <p:cNvPr id="19" name="TextBox 19"/>
          <p:cNvSpPr txBox="1"/>
          <p:nvPr/>
        </p:nvSpPr>
        <p:spPr>
          <a:xfrm>
            <a:off x="460375" y="257053"/>
            <a:ext cx="15284475" cy="2385268"/>
          </a:xfrm>
          <a:prstGeom prst="rect">
            <a:avLst/>
          </a:prstGeom>
        </p:spPr>
        <p:txBody>
          <a:bodyPr lIns="0" tIns="0" rIns="0" bIns="0" rtlCol="0" anchor="t">
            <a:spAutoFit/>
          </a:bodyPr>
          <a:lstStyle/>
          <a:p>
            <a:pPr marL="0" marR="0" lvl="0" indent="0" algn="l" defTabSz="914400" rtl="0" eaLnBrk="1" fontAlgn="auto" latinLnBrk="0" hangingPunct="1">
              <a:lnSpc>
                <a:spcPts val="9315"/>
              </a:lnSpc>
              <a:spcBef>
                <a:spcPts val="0"/>
              </a:spcBef>
              <a:spcAft>
                <a:spcPts val="0"/>
              </a:spcAft>
              <a:buClrTx/>
              <a:buSzTx/>
              <a:buFontTx/>
              <a:buNone/>
              <a:tabLst/>
              <a:defRPr/>
            </a:pPr>
            <a:r>
              <a:rPr kumimoji="0" lang="en-US" sz="8872" b="0" i="0" u="none" strike="noStrike" kern="1200" cap="none" spc="0" normalizeH="0" baseline="0" noProof="0" dirty="0" smtClean="0">
                <a:ln>
                  <a:noFill/>
                </a:ln>
                <a:solidFill>
                  <a:srgbClr val="FFFFFF"/>
                </a:solidFill>
                <a:effectLst/>
                <a:uLnTx/>
                <a:uFillTx/>
                <a:latin typeface="Lilita One"/>
                <a:ea typeface="+mn-ea"/>
                <a:cs typeface="+mn-cs"/>
              </a:rPr>
              <a:t>WHY CAN’T </a:t>
            </a:r>
            <a:r>
              <a:rPr kumimoji="0" lang="en-US" sz="8872" b="0" i="0" u="none" strike="noStrike" kern="1200" cap="none" spc="0" normalizeH="0" baseline="0" noProof="0" dirty="0" smtClean="0">
                <a:ln>
                  <a:noFill/>
                </a:ln>
                <a:solidFill>
                  <a:srgbClr val="EC606B"/>
                </a:solidFill>
                <a:effectLst/>
                <a:uLnTx/>
                <a:uFillTx/>
                <a:latin typeface="Lilita One"/>
                <a:ea typeface="+mn-ea"/>
                <a:cs typeface="+mn-cs"/>
              </a:rPr>
              <a:t>PLASTIC</a:t>
            </a:r>
            <a:r>
              <a:rPr kumimoji="0" lang="en-US" sz="8872" b="0" i="0" u="none" strike="noStrike" kern="1200" cap="none" spc="0" normalizeH="0" baseline="0" noProof="0" dirty="0" smtClean="0">
                <a:ln>
                  <a:noFill/>
                </a:ln>
                <a:solidFill>
                  <a:srgbClr val="FFFFFF"/>
                </a:solidFill>
                <a:effectLst/>
                <a:uLnTx/>
                <a:uFillTx/>
                <a:latin typeface="Lilita One"/>
                <a:ea typeface="+mn-ea"/>
                <a:cs typeface="+mn-cs"/>
              </a:rPr>
              <a:t> GO IN THE FOOD BIN?</a:t>
            </a:r>
            <a:endParaRPr kumimoji="0" lang="en-US" sz="8872" b="0" i="0" u="none" strike="noStrike" kern="1200" cap="none" spc="0" normalizeH="0" baseline="0" noProof="0" dirty="0">
              <a:ln>
                <a:noFill/>
              </a:ln>
              <a:solidFill>
                <a:srgbClr val="FFFFFF"/>
              </a:solidFill>
              <a:effectLst/>
              <a:uLnTx/>
              <a:uFillTx/>
              <a:latin typeface="Lilita One"/>
              <a:ea typeface="+mn-ea"/>
              <a:cs typeface="+mn-cs"/>
            </a:endParaRPr>
          </a:p>
        </p:txBody>
      </p:sp>
      <p:sp>
        <p:nvSpPr>
          <p:cNvPr id="21" name="AutoShape 2" descr="Comp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21"/>
          <p:cNvPicPr>
            <a:picLocks noChangeAspect="1"/>
          </p:cNvPicPr>
          <p:nvPr/>
        </p:nvPicPr>
        <p:blipFill rotWithShape="1">
          <a:blip r:embed="rId3"/>
          <a:srcRect b="73"/>
          <a:stretch/>
        </p:blipFill>
        <p:spPr>
          <a:xfrm>
            <a:off x="9525000" y="2863583"/>
            <a:ext cx="7975372" cy="5175517"/>
          </a:xfrm>
          <a:prstGeom prst="rect">
            <a:avLst/>
          </a:prstGeom>
        </p:spPr>
      </p:pic>
      <p:pic>
        <p:nvPicPr>
          <p:cNvPr id="23" name="Picture 22"/>
          <p:cNvPicPr>
            <a:picLocks noChangeAspect="1"/>
          </p:cNvPicPr>
          <p:nvPr/>
        </p:nvPicPr>
        <p:blipFill rotWithShape="1">
          <a:blip r:embed="rId4"/>
          <a:srcRect b="-63"/>
          <a:stretch/>
        </p:blipFill>
        <p:spPr>
          <a:xfrm>
            <a:off x="938429" y="2865049"/>
            <a:ext cx="8001000" cy="5174051"/>
          </a:xfrm>
          <a:prstGeom prst="rect">
            <a:avLst/>
          </a:prstGeom>
        </p:spPr>
      </p:pic>
      <p:sp>
        <p:nvSpPr>
          <p:cNvPr id="25" name="TextBox 13"/>
          <p:cNvSpPr txBox="1"/>
          <p:nvPr/>
        </p:nvSpPr>
        <p:spPr>
          <a:xfrm>
            <a:off x="609600" y="8091487"/>
            <a:ext cx="8466748" cy="2462213"/>
          </a:xfrm>
          <a:prstGeom prst="rect">
            <a:avLst/>
          </a:prstGeom>
        </p:spPr>
        <p:txBody>
          <a:bodyPr wrap="square" lIns="0" tIns="0" rIns="0" bIns="0" rtlCol="0" anchor="t">
            <a:spAutoFit/>
          </a:bodyPr>
          <a:lstStyle/>
          <a:p>
            <a:pPr marL="0" marR="0" lvl="0" indent="0" algn="ctr" defTabSz="914400" rtl="0" eaLnBrk="1" fontAlgn="auto" latinLnBrk="0" hangingPunct="1">
              <a:lnSpc>
                <a:spcPts val="4759"/>
              </a:lnSpc>
              <a:spcBef>
                <a:spcPts val="1200"/>
              </a:spcBef>
              <a:spcAft>
                <a:spcPts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Open Sans Light Bold"/>
                <a:ea typeface="+mn-ea"/>
                <a:cs typeface="+mn-cs"/>
              </a:rPr>
              <a:t>At the composting plant, plastic can’t be broken down like food waste. It takes much longer – up to 500 years!</a:t>
            </a:r>
            <a:endParaRPr kumimoji="0" lang="en-US" sz="2800" b="0" i="0" u="none" strike="noStrike" kern="1200" cap="none" spc="0" normalizeH="0" baseline="0" noProof="0" dirty="0">
              <a:ln>
                <a:noFill/>
              </a:ln>
              <a:solidFill>
                <a:srgbClr val="FFFFFF"/>
              </a:solidFill>
              <a:effectLst/>
              <a:uLnTx/>
              <a:uFillTx/>
              <a:latin typeface="Open Sans Light Bold"/>
              <a:ea typeface="+mn-ea"/>
              <a:cs typeface="+mn-cs"/>
            </a:endParaRPr>
          </a:p>
          <a:p>
            <a:pPr marL="0" marR="0" lvl="0" indent="0" algn="ctr" defTabSz="914400" rtl="0" eaLnBrk="1" fontAlgn="auto" latinLnBrk="0" hangingPunct="1">
              <a:lnSpc>
                <a:spcPts val="4759"/>
              </a:lnSpc>
              <a:spcBef>
                <a:spcPts val="0"/>
              </a:spcBef>
              <a:spcAft>
                <a:spcPts val="0"/>
              </a:spcAft>
              <a:buClrTx/>
              <a:buSzTx/>
              <a:buFontTx/>
              <a:buNone/>
              <a:tabLst/>
              <a:defRPr/>
            </a:pPr>
            <a:endParaRPr kumimoji="0" lang="en-US" sz="3399" b="0" i="0" u="none" strike="noStrike" kern="1200" cap="none" spc="0" normalizeH="0" baseline="0" noProof="0" dirty="0">
              <a:ln>
                <a:noFill/>
              </a:ln>
              <a:solidFill>
                <a:srgbClr val="FFFFFF"/>
              </a:solidFill>
              <a:effectLst/>
              <a:uLnTx/>
              <a:uFillTx/>
              <a:latin typeface="Open Sans Light Bold"/>
              <a:ea typeface="+mn-ea"/>
              <a:cs typeface="+mn-cs"/>
            </a:endParaRPr>
          </a:p>
        </p:txBody>
      </p:sp>
      <p:pic>
        <p:nvPicPr>
          <p:cNvPr id="26"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556847" y="3587262"/>
            <a:ext cx="1911677" cy="1498277"/>
          </a:xfrm>
          <a:prstGeom prst="rect">
            <a:avLst/>
          </a:prstGeom>
        </p:spPr>
      </p:pic>
      <p:pic>
        <p:nvPicPr>
          <p:cNvPr id="27" name="Picture 9"/>
          <p:cNvPicPr>
            <a:picLocks noChangeAspect="1"/>
          </p:cNvPicPr>
          <p:nvPr/>
        </p:nvPicPr>
        <p:blipFill>
          <a:blip r:embed="rId10"/>
          <a:srcRect/>
          <a:stretch>
            <a:fillRect/>
          </a:stretch>
        </p:blipFill>
        <p:spPr>
          <a:xfrm>
            <a:off x="4120785" y="3740202"/>
            <a:ext cx="1444377" cy="1377575"/>
          </a:xfrm>
          <a:prstGeom prst="rect">
            <a:avLst/>
          </a:prstGeom>
        </p:spPr>
      </p:pic>
      <p:sp>
        <p:nvSpPr>
          <p:cNvPr id="28" name="TextBox 13"/>
          <p:cNvSpPr txBox="1"/>
          <p:nvPr/>
        </p:nvSpPr>
        <p:spPr>
          <a:xfrm>
            <a:off x="9601200" y="8115300"/>
            <a:ext cx="7821956" cy="2462213"/>
          </a:xfrm>
          <a:prstGeom prst="rect">
            <a:avLst/>
          </a:prstGeom>
        </p:spPr>
        <p:txBody>
          <a:bodyPr wrap="square"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Open Sans Light Bold"/>
                <a:ea typeface="+mn-ea"/>
                <a:cs typeface="+mn-cs"/>
              </a:rPr>
              <a:t>Plastic pollutes the compost and must be removed, so that it doesn’t end up in fields and gardens.</a:t>
            </a:r>
            <a:endParaRPr kumimoji="0" lang="en-US" sz="2800" b="0" i="0" u="none" strike="noStrike" kern="1200" cap="none" spc="0" normalizeH="0" baseline="0" noProof="0" dirty="0">
              <a:ln>
                <a:noFill/>
              </a:ln>
              <a:solidFill>
                <a:srgbClr val="FFFFFF"/>
              </a:solidFill>
              <a:effectLst/>
              <a:uLnTx/>
              <a:uFillTx/>
              <a:latin typeface="Open Sans Light Bold"/>
              <a:ea typeface="+mn-ea"/>
              <a:cs typeface="+mn-cs"/>
            </a:endParaRPr>
          </a:p>
          <a:p>
            <a:pPr marL="0" marR="0" lvl="0" indent="0" algn="ctr" defTabSz="914400" rtl="0" eaLnBrk="1" fontAlgn="auto" latinLnBrk="0" hangingPunct="1">
              <a:lnSpc>
                <a:spcPts val="4759"/>
              </a:lnSpc>
              <a:spcBef>
                <a:spcPts val="0"/>
              </a:spcBef>
              <a:spcAft>
                <a:spcPts val="0"/>
              </a:spcAft>
              <a:buClrTx/>
              <a:buSzTx/>
              <a:buFontTx/>
              <a:buNone/>
              <a:tabLst/>
              <a:defRPr/>
            </a:pPr>
            <a:endParaRPr kumimoji="0" lang="en-US" sz="3399" b="0" i="0" u="none" strike="noStrike" kern="1200" cap="none" spc="0" normalizeH="0" baseline="0" noProof="0" dirty="0">
              <a:ln>
                <a:noFill/>
              </a:ln>
              <a:solidFill>
                <a:srgbClr val="FFFFFF"/>
              </a:solidFill>
              <a:effectLst/>
              <a:uLnTx/>
              <a:uFillTx/>
              <a:latin typeface="Open Sans Light Bold"/>
              <a:ea typeface="+mn-ea"/>
              <a:cs typeface="+mn-cs"/>
            </a:endParaRPr>
          </a:p>
        </p:txBody>
      </p:sp>
    </p:spTree>
    <p:extLst>
      <p:ext uri="{BB962C8B-B14F-4D97-AF65-F5344CB8AC3E}">
        <p14:creationId xmlns:p14="http://schemas.microsoft.com/office/powerpoint/2010/main" val="14514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2B4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 b="-2"/>
          <a:stretch/>
        </p:blipFill>
        <p:spPr>
          <a:xfrm>
            <a:off x="7010400" y="0"/>
            <a:ext cx="11277600" cy="10287000"/>
          </a:xfrm>
          <a:prstGeom prst="rect">
            <a:avLst/>
          </a:prstGeom>
        </p:spPr>
      </p:pic>
      <p:sp>
        <p:nvSpPr>
          <p:cNvPr id="14" name="TextBox 13"/>
          <p:cNvSpPr txBox="1"/>
          <p:nvPr/>
        </p:nvSpPr>
        <p:spPr>
          <a:xfrm>
            <a:off x="589309" y="716756"/>
            <a:ext cx="6444537" cy="8617744"/>
          </a:xfrm>
          <a:prstGeom prst="rect">
            <a:avLst/>
          </a:prstGeom>
        </p:spPr>
        <p:txBody>
          <a:bodyPr wrap="square" lIns="0" tIns="0" rIns="0" bIns="0" rtlCol="0" anchor="t">
            <a:spAutoFit/>
          </a:bodyPr>
          <a:lstStyle/>
          <a:p>
            <a:pPr marL="0" marR="0" lvl="0" indent="0" algn="l" defTabSz="914400" rtl="0" eaLnBrk="1" fontAlgn="auto" latinLnBrk="0" hangingPunct="1">
              <a:spcBef>
                <a:spcPts val="1800"/>
              </a:spcBef>
              <a:spcAft>
                <a:spcPts val="0"/>
              </a:spcAft>
              <a:buClrTx/>
              <a:buSzTx/>
              <a:buFontTx/>
              <a:buNone/>
              <a:tabLst/>
              <a:defRPr/>
            </a:pPr>
            <a:r>
              <a:rPr lang="en-US" sz="5000" dirty="0" smtClean="0">
                <a:solidFill>
                  <a:srgbClr val="EC2594"/>
                </a:solidFill>
                <a:latin typeface="Lilita One"/>
              </a:rPr>
              <a:t>RECYCLING YOUR FOOD WASTE </a:t>
            </a:r>
            <a:r>
              <a:rPr lang="en-US" sz="5000" dirty="0" smtClean="0">
                <a:solidFill>
                  <a:schemeClr val="bg1"/>
                </a:solidFill>
                <a:latin typeface="Lilita One"/>
              </a:rPr>
              <a:t>IS ONE OF THE BIGGEST ACTIONS YOU CAN TAKE </a:t>
            </a:r>
            <a:r>
              <a:rPr lang="en-US" sz="5000" dirty="0" smtClean="0">
                <a:solidFill>
                  <a:srgbClr val="EC2594"/>
                </a:solidFill>
                <a:latin typeface="Lilita One"/>
              </a:rPr>
              <a:t>AGAINST CLIMATE CHANGE </a:t>
            </a:r>
          </a:p>
          <a:p>
            <a:pPr marL="0" marR="0" lvl="0" indent="0" algn="l" defTabSz="914400" rtl="0" eaLnBrk="1" fontAlgn="auto" latinLnBrk="0" hangingPunct="1">
              <a:spcBef>
                <a:spcPts val="1800"/>
              </a:spcBef>
              <a:spcAft>
                <a:spcPts val="0"/>
              </a:spcAft>
              <a:buClrTx/>
              <a:buSzTx/>
              <a:buFontTx/>
              <a:buNone/>
              <a:tabLst/>
              <a:defRPr/>
            </a:pPr>
            <a:endParaRPr kumimoji="0" lang="en-US" sz="5000" b="0" i="0" u="none" strike="noStrike" kern="1200" cap="none" spc="0" normalizeH="0" baseline="0" noProof="0" dirty="0">
              <a:ln>
                <a:noFill/>
              </a:ln>
              <a:solidFill>
                <a:schemeClr val="bg1"/>
              </a:solidFill>
              <a:effectLst/>
              <a:uLnTx/>
              <a:uFillTx/>
              <a:latin typeface="Lilita One"/>
            </a:endParaRPr>
          </a:p>
          <a:p>
            <a:pPr marL="0" marR="0" lvl="0" indent="0" algn="l" defTabSz="914400" rtl="0" eaLnBrk="1" fontAlgn="auto" latinLnBrk="0" hangingPunct="1">
              <a:spcBef>
                <a:spcPts val="1800"/>
              </a:spcBef>
              <a:spcAft>
                <a:spcPts val="0"/>
              </a:spcAft>
              <a:buClrTx/>
              <a:buSzTx/>
              <a:buFontTx/>
              <a:buNone/>
              <a:tabLst/>
              <a:defRPr/>
            </a:pPr>
            <a:endParaRPr lang="en-US" sz="5000" dirty="0" smtClean="0">
              <a:solidFill>
                <a:schemeClr val="bg1"/>
              </a:solidFill>
              <a:latin typeface="Lilita One"/>
            </a:endParaRPr>
          </a:p>
          <a:p>
            <a:pPr marL="0" marR="0" lvl="0" indent="0" algn="l" defTabSz="914400" rtl="0" eaLnBrk="1" fontAlgn="auto" latinLnBrk="0" hangingPunct="1">
              <a:spcBef>
                <a:spcPts val="1800"/>
              </a:spcBef>
              <a:spcAft>
                <a:spcPts val="0"/>
              </a:spcAft>
              <a:buClrTx/>
              <a:buSzTx/>
              <a:buFontTx/>
              <a:buNone/>
              <a:tabLst/>
              <a:defRPr/>
            </a:pPr>
            <a:r>
              <a:rPr lang="en-US" sz="5000" dirty="0" smtClean="0">
                <a:solidFill>
                  <a:schemeClr val="bg1"/>
                </a:solidFill>
                <a:latin typeface="Lilita One"/>
              </a:rPr>
              <a:t>DO THE </a:t>
            </a:r>
            <a:r>
              <a:rPr lang="en-US" sz="5000" dirty="0" smtClean="0">
                <a:solidFill>
                  <a:srgbClr val="EC2594"/>
                </a:solidFill>
                <a:latin typeface="Lilita One"/>
              </a:rPr>
              <a:t>RIGHT THING</a:t>
            </a:r>
          </a:p>
          <a:p>
            <a:pPr marL="0" marR="0" lvl="0" indent="0" algn="l" defTabSz="914400" rtl="0" eaLnBrk="1" fontAlgn="auto" latinLnBrk="0" hangingPunct="1">
              <a:spcBef>
                <a:spcPts val="1800"/>
              </a:spcBef>
              <a:spcAft>
                <a:spcPts val="0"/>
              </a:spcAft>
              <a:buClrTx/>
              <a:buSzTx/>
              <a:buFontTx/>
              <a:buNone/>
              <a:tabLst/>
              <a:defRPr/>
            </a:pPr>
            <a:r>
              <a:rPr kumimoji="0" lang="en-US" sz="5000" b="0" i="0" u="none" strike="noStrike" kern="1200" cap="none" spc="0" normalizeH="0" baseline="0" noProof="0" dirty="0" smtClean="0">
                <a:ln>
                  <a:noFill/>
                </a:ln>
                <a:solidFill>
                  <a:schemeClr val="bg1"/>
                </a:solidFill>
                <a:effectLst/>
                <a:uLnTx/>
                <a:uFillTx/>
                <a:latin typeface="Lilita One"/>
              </a:rPr>
              <a:t>USE</a:t>
            </a:r>
            <a:r>
              <a:rPr kumimoji="0" lang="en-US" sz="5000" b="0" i="0" u="none" strike="noStrike" kern="1200" cap="none" spc="0" normalizeH="0" noProof="0" dirty="0" smtClean="0">
                <a:ln>
                  <a:noFill/>
                </a:ln>
                <a:solidFill>
                  <a:schemeClr val="bg1"/>
                </a:solidFill>
                <a:effectLst/>
                <a:uLnTx/>
                <a:uFillTx/>
                <a:latin typeface="Lilita One"/>
              </a:rPr>
              <a:t> THE </a:t>
            </a:r>
            <a:r>
              <a:rPr kumimoji="0" lang="en-US" sz="5000" b="0" i="0" u="none" strike="noStrike" kern="1200" cap="none" spc="0" normalizeH="0" noProof="0" dirty="0" smtClean="0">
                <a:ln>
                  <a:noFill/>
                </a:ln>
                <a:solidFill>
                  <a:srgbClr val="EC2594"/>
                </a:solidFill>
                <a:effectLst/>
                <a:uLnTx/>
                <a:uFillTx/>
                <a:latin typeface="Lilita One"/>
              </a:rPr>
              <a:t>RIGHT BIN</a:t>
            </a:r>
            <a:endParaRPr kumimoji="0" lang="en-US" sz="5000" b="0" i="0" u="none" strike="noStrike" kern="1200" cap="none" spc="0" normalizeH="0" baseline="0" noProof="0" dirty="0">
              <a:ln>
                <a:noFill/>
              </a:ln>
              <a:solidFill>
                <a:srgbClr val="EC2594"/>
              </a:solidFill>
              <a:effectLst/>
              <a:uLnTx/>
              <a:uFillTx/>
              <a:latin typeface="Lilita One"/>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89700" l="0" r="100000">
                        <a14:foregroundMark x1="63889" y1="16309" x2="63889" y2="16309"/>
                        <a14:foregroundMark x1="77315" y1="73391" x2="77315" y2="73391"/>
                      </a14:backgroundRemoval>
                    </a14:imgEffect>
                  </a14:imgLayer>
                </a14:imgProps>
              </a:ext>
            </a:extLst>
          </a:blip>
          <a:stretch>
            <a:fillRect/>
          </a:stretch>
        </p:blipFill>
        <p:spPr>
          <a:xfrm>
            <a:off x="2438400" y="5600700"/>
            <a:ext cx="1655797" cy="1786114"/>
          </a:xfrm>
          <a:prstGeom prst="rect">
            <a:avLst/>
          </a:prstGeom>
        </p:spPr>
      </p:pic>
      <p:cxnSp>
        <p:nvCxnSpPr>
          <p:cNvPr id="10" name="Straight Connector 9"/>
          <p:cNvCxnSpPr/>
          <p:nvPr/>
        </p:nvCxnSpPr>
        <p:spPr>
          <a:xfrm>
            <a:off x="7010400" y="266700"/>
            <a:ext cx="0" cy="9677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19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853</Words>
  <Application>Microsoft Office PowerPoint</Application>
  <PresentationFormat>Custom</PresentationFormat>
  <Paragraphs>76</Paragraphs>
  <Slides>10</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Lilita One</vt:lpstr>
      <vt:lpstr>Open Sans Light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 Presentation</dc:title>
  <dc:creator>Meghan Mooney</dc:creator>
  <cp:lastModifiedBy>Joe Pusey</cp:lastModifiedBy>
  <cp:revision>16</cp:revision>
  <dcterms:created xsi:type="dcterms:W3CDTF">2006-08-16T00:00:00Z</dcterms:created>
  <dcterms:modified xsi:type="dcterms:W3CDTF">2023-01-23T12:10:06Z</dcterms:modified>
  <dc:identifier>DAEt7SwssSs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8677145</vt:lpwstr>
  </property>
  <property fmtid="{D5CDD505-2E9C-101B-9397-08002B2CF9AE}" pid="3" name="NXPowerLiteSettings">
    <vt:lpwstr>F7000400038000</vt:lpwstr>
  </property>
  <property fmtid="{D5CDD505-2E9C-101B-9397-08002B2CF9AE}" pid="4" name="NXPowerLiteVersion">
    <vt:lpwstr>S9.1.2</vt:lpwstr>
  </property>
</Properties>
</file>