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2"/>
  </p:notesMasterIdLst>
  <p:sldIdLst>
    <p:sldId id="256" r:id="rId2"/>
    <p:sldId id="272" r:id="rId3"/>
    <p:sldId id="274" r:id="rId4"/>
    <p:sldId id="275" r:id="rId5"/>
    <p:sldId id="276" r:id="rId6"/>
    <p:sldId id="277" r:id="rId7"/>
    <p:sldId id="278" r:id="rId8"/>
    <p:sldId id="279" r:id="rId9"/>
    <p:sldId id="280" r:id="rId10"/>
    <p:sldId id="259"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1"/>
  </p:normalViewPr>
  <p:slideViewPr>
    <p:cSldViewPr snapToGrid="0">
      <p:cViewPr varScale="1">
        <p:scale>
          <a:sx n="152" d="100"/>
          <a:sy n="152" d="100"/>
        </p:scale>
        <p:origin x="5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bf025a3c3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bf025a3c3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2</a:t>
            </a:fld>
            <a:endParaRPr lang="en-US"/>
          </a:p>
        </p:txBody>
      </p:sp>
    </p:spTree>
    <p:extLst>
      <p:ext uri="{BB962C8B-B14F-4D97-AF65-F5344CB8AC3E}">
        <p14:creationId xmlns:p14="http://schemas.microsoft.com/office/powerpoint/2010/main" val="33081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3</a:t>
            </a:fld>
            <a:endParaRPr lang="en-US"/>
          </a:p>
        </p:txBody>
      </p:sp>
    </p:spTree>
    <p:extLst>
      <p:ext uri="{BB962C8B-B14F-4D97-AF65-F5344CB8AC3E}">
        <p14:creationId xmlns:p14="http://schemas.microsoft.com/office/powerpoint/2010/main" val="195437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4</a:t>
            </a:fld>
            <a:endParaRPr lang="en-US"/>
          </a:p>
        </p:txBody>
      </p:sp>
    </p:spTree>
    <p:extLst>
      <p:ext uri="{BB962C8B-B14F-4D97-AF65-F5344CB8AC3E}">
        <p14:creationId xmlns:p14="http://schemas.microsoft.com/office/powerpoint/2010/main" val="99609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5</a:t>
            </a:fld>
            <a:endParaRPr lang="en-US"/>
          </a:p>
        </p:txBody>
      </p:sp>
    </p:spTree>
    <p:extLst>
      <p:ext uri="{BB962C8B-B14F-4D97-AF65-F5344CB8AC3E}">
        <p14:creationId xmlns:p14="http://schemas.microsoft.com/office/powerpoint/2010/main" val="3794715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6</a:t>
            </a:fld>
            <a:endParaRPr lang="en-US"/>
          </a:p>
        </p:txBody>
      </p:sp>
    </p:spTree>
    <p:extLst>
      <p:ext uri="{BB962C8B-B14F-4D97-AF65-F5344CB8AC3E}">
        <p14:creationId xmlns:p14="http://schemas.microsoft.com/office/powerpoint/2010/main" val="172079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7</a:t>
            </a:fld>
            <a:endParaRPr lang="en-US"/>
          </a:p>
        </p:txBody>
      </p:sp>
    </p:spTree>
    <p:extLst>
      <p:ext uri="{BB962C8B-B14F-4D97-AF65-F5344CB8AC3E}">
        <p14:creationId xmlns:p14="http://schemas.microsoft.com/office/powerpoint/2010/main" val="262137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8</a:t>
            </a:fld>
            <a:endParaRPr lang="en-US"/>
          </a:p>
        </p:txBody>
      </p:sp>
    </p:spTree>
    <p:extLst>
      <p:ext uri="{BB962C8B-B14F-4D97-AF65-F5344CB8AC3E}">
        <p14:creationId xmlns:p14="http://schemas.microsoft.com/office/powerpoint/2010/main" val="418528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6872-8537-544E-9967-D334F27AE0FC}" type="slidenum">
              <a:rPr lang="en-US" smtClean="0"/>
              <a:t>9</a:t>
            </a:fld>
            <a:endParaRPr lang="en-US"/>
          </a:p>
        </p:txBody>
      </p:sp>
    </p:spTree>
    <p:extLst>
      <p:ext uri="{BB962C8B-B14F-4D97-AF65-F5344CB8AC3E}">
        <p14:creationId xmlns:p14="http://schemas.microsoft.com/office/powerpoint/2010/main" val="3191917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2"/>
          <p:cNvPicPr preferRelativeResize="0"/>
          <p:nvPr/>
        </p:nvPicPr>
        <p:blipFill>
          <a:blip r:embed="rId2">
            <a:alphaModFix/>
          </a:blip>
          <a:stretch>
            <a:fillRect/>
          </a:stretch>
        </p:blipFill>
        <p:spPr>
          <a:xfrm>
            <a:off x="-64525" y="-696490"/>
            <a:ext cx="9273052" cy="5899792"/>
          </a:xfrm>
          <a:prstGeom prst="rect">
            <a:avLst/>
          </a:prstGeom>
          <a:noFill/>
          <a:ln>
            <a:noFill/>
          </a:ln>
        </p:spPr>
      </p:pic>
      <p:sp>
        <p:nvSpPr>
          <p:cNvPr id="13" name="Google Shape;13;p2"/>
          <p:cNvSpPr txBox="1">
            <a:spLocks noGrp="1"/>
          </p:cNvSpPr>
          <p:nvPr>
            <p:ph type="title"/>
          </p:nvPr>
        </p:nvSpPr>
        <p:spPr>
          <a:xfrm>
            <a:off x="490250" y="450150"/>
            <a:ext cx="8175600" cy="2687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
        <p:cNvGrpSpPr/>
        <p:nvPr/>
      </p:nvGrpSpPr>
      <p:grpSpPr>
        <a:xfrm>
          <a:off x="0" y="0"/>
          <a:ext cx="0" cy="0"/>
          <a:chOff x="0" y="0"/>
          <a:chExt cx="0" cy="0"/>
        </a:xfrm>
      </p:grpSpPr>
      <p:sp>
        <p:nvSpPr>
          <p:cNvPr id="28" name="Google Shape;28;p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7"/>
          <p:cNvPicPr preferRelativeResize="0"/>
          <p:nvPr/>
        </p:nvPicPr>
        <p:blipFill rotWithShape="1">
          <a:blip r:embed="rId2">
            <a:alphaModFix/>
          </a:blip>
          <a:srcRect b="7390"/>
          <a:stretch/>
        </p:blipFill>
        <p:spPr>
          <a:xfrm>
            <a:off x="-329625" y="-332025"/>
            <a:ext cx="9551698" cy="5627924"/>
          </a:xfrm>
          <a:prstGeom prst="rect">
            <a:avLst/>
          </a:prstGeom>
          <a:noFill/>
          <a:ln>
            <a:noFill/>
          </a:ln>
        </p:spPr>
      </p:pic>
      <p:sp>
        <p:nvSpPr>
          <p:cNvPr id="33" name="Google Shape;33;p7"/>
          <p:cNvSpPr txBox="1">
            <a:spLocks noGrp="1"/>
          </p:cNvSpPr>
          <p:nvPr>
            <p:ph type="title"/>
          </p:nvPr>
        </p:nvSpPr>
        <p:spPr>
          <a:xfrm>
            <a:off x="4478700" y="571200"/>
            <a:ext cx="41172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800"/>
              <a:buNone/>
              <a:defRPr sz="3800">
                <a:solidFill>
                  <a:schemeClr val="lt1"/>
                </a:solidFill>
              </a:defRPr>
            </a:lvl1pPr>
            <a:lvl2pPr lvl="1" rtl="0">
              <a:spcBef>
                <a:spcPts val="0"/>
              </a:spcBef>
              <a:spcAft>
                <a:spcPts val="0"/>
              </a:spcAft>
              <a:buClr>
                <a:schemeClr val="lt1"/>
              </a:buClr>
              <a:buSzPts val="3800"/>
              <a:buNone/>
              <a:defRPr sz="3800">
                <a:solidFill>
                  <a:schemeClr val="lt1"/>
                </a:solidFill>
              </a:defRPr>
            </a:lvl2pPr>
            <a:lvl3pPr lvl="2" rtl="0">
              <a:spcBef>
                <a:spcPts val="0"/>
              </a:spcBef>
              <a:spcAft>
                <a:spcPts val="0"/>
              </a:spcAft>
              <a:buClr>
                <a:schemeClr val="lt1"/>
              </a:buClr>
              <a:buSzPts val="3800"/>
              <a:buNone/>
              <a:defRPr sz="3800">
                <a:solidFill>
                  <a:schemeClr val="lt1"/>
                </a:solidFill>
              </a:defRPr>
            </a:lvl3pPr>
            <a:lvl4pPr lvl="3" rtl="0">
              <a:spcBef>
                <a:spcPts val="0"/>
              </a:spcBef>
              <a:spcAft>
                <a:spcPts val="0"/>
              </a:spcAft>
              <a:buClr>
                <a:schemeClr val="lt1"/>
              </a:buClr>
              <a:buSzPts val="3800"/>
              <a:buNone/>
              <a:defRPr sz="3800">
                <a:solidFill>
                  <a:schemeClr val="lt1"/>
                </a:solidFill>
              </a:defRPr>
            </a:lvl4pPr>
            <a:lvl5pPr lvl="4" rtl="0">
              <a:spcBef>
                <a:spcPts val="0"/>
              </a:spcBef>
              <a:spcAft>
                <a:spcPts val="0"/>
              </a:spcAft>
              <a:buClr>
                <a:schemeClr val="lt1"/>
              </a:buClr>
              <a:buSzPts val="3800"/>
              <a:buNone/>
              <a:defRPr sz="3800">
                <a:solidFill>
                  <a:schemeClr val="lt1"/>
                </a:solidFill>
              </a:defRPr>
            </a:lvl5pPr>
            <a:lvl6pPr lvl="5" rtl="0">
              <a:spcBef>
                <a:spcPts val="0"/>
              </a:spcBef>
              <a:spcAft>
                <a:spcPts val="0"/>
              </a:spcAft>
              <a:buClr>
                <a:schemeClr val="lt1"/>
              </a:buClr>
              <a:buSzPts val="3800"/>
              <a:buNone/>
              <a:defRPr sz="3800">
                <a:solidFill>
                  <a:schemeClr val="lt1"/>
                </a:solidFill>
              </a:defRPr>
            </a:lvl6pPr>
            <a:lvl7pPr lvl="6" rtl="0">
              <a:spcBef>
                <a:spcPts val="0"/>
              </a:spcBef>
              <a:spcAft>
                <a:spcPts val="0"/>
              </a:spcAft>
              <a:buClr>
                <a:schemeClr val="lt1"/>
              </a:buClr>
              <a:buSzPts val="3800"/>
              <a:buNone/>
              <a:defRPr sz="3800">
                <a:solidFill>
                  <a:schemeClr val="lt1"/>
                </a:solidFill>
              </a:defRPr>
            </a:lvl7pPr>
            <a:lvl8pPr lvl="7" rtl="0">
              <a:spcBef>
                <a:spcPts val="0"/>
              </a:spcBef>
              <a:spcAft>
                <a:spcPts val="0"/>
              </a:spcAft>
              <a:buClr>
                <a:schemeClr val="lt1"/>
              </a:buClr>
              <a:buSzPts val="3800"/>
              <a:buNone/>
              <a:defRPr sz="3800">
                <a:solidFill>
                  <a:schemeClr val="lt1"/>
                </a:solidFill>
              </a:defRPr>
            </a:lvl8pPr>
            <a:lvl9pPr lvl="8" rtl="0">
              <a:spcBef>
                <a:spcPts val="0"/>
              </a:spcBef>
              <a:spcAft>
                <a:spcPts val="0"/>
              </a:spcAft>
              <a:buClr>
                <a:schemeClr val="lt1"/>
              </a:buClr>
              <a:buSzPts val="3800"/>
              <a:buNone/>
              <a:defRPr sz="3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76D8-3F93-44AA-2722-5D7F43D8C8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A6B99D-1D0A-15E8-B54B-E1CFA01DEF1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D98CBC-E57C-4C81-4238-599222D2C2D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A4B594-8D25-8B61-8414-2F098C49176A}"/>
              </a:ext>
            </a:extLst>
          </p:cNvPr>
          <p:cNvSpPr>
            <a:spLocks noGrp="1"/>
          </p:cNvSpPr>
          <p:nvPr>
            <p:ph type="dt" sz="half" idx="10"/>
          </p:nvPr>
        </p:nvSpPr>
        <p:spPr/>
        <p:txBody>
          <a:bodyPr/>
          <a:lstStyle/>
          <a:p>
            <a:fld id="{05C68B11-C5A8-448C-8CE9-B1A273C79CFC}" type="datetimeFigureOut">
              <a:rPr lang="en-US" smtClean="0"/>
              <a:t>3/5/24</a:t>
            </a:fld>
            <a:endParaRPr lang="en-US" dirty="0"/>
          </a:p>
        </p:txBody>
      </p:sp>
      <p:sp>
        <p:nvSpPr>
          <p:cNvPr id="6" name="Footer Placeholder 5">
            <a:extLst>
              <a:ext uri="{FF2B5EF4-FFF2-40B4-BE49-F238E27FC236}">
                <a16:creationId xmlns:a16="http://schemas.microsoft.com/office/drawing/2014/main" id="{B521B31A-67D2-AD1F-47AA-FD6EA30626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422A9F-F0F2-D5E5-C5A3-3FCF8E0E7BE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424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8D0AC-7D57-E910-0588-CBF3BB54ABDC}"/>
              </a:ext>
            </a:extLst>
          </p:cNvPr>
          <p:cNvSpPr>
            <a:spLocks noGrp="1"/>
          </p:cNvSpPr>
          <p:nvPr>
            <p:ph type="dt" sz="half" idx="10"/>
          </p:nvPr>
        </p:nvSpPr>
        <p:spPr/>
        <p:txBody>
          <a:bodyPr/>
          <a:lstStyle/>
          <a:p>
            <a:fld id="{56E91E96-98B0-4413-9547-46F3504108EF}" type="datetimeFigureOut">
              <a:rPr lang="en-US" smtClean="0"/>
              <a:t>3/5/24</a:t>
            </a:fld>
            <a:endParaRPr lang="en-US" dirty="0"/>
          </a:p>
        </p:txBody>
      </p:sp>
      <p:sp>
        <p:nvSpPr>
          <p:cNvPr id="3" name="Footer Placeholder 2">
            <a:extLst>
              <a:ext uri="{FF2B5EF4-FFF2-40B4-BE49-F238E27FC236}">
                <a16:creationId xmlns:a16="http://schemas.microsoft.com/office/drawing/2014/main" id="{36F2A24F-9E71-4ACF-CC97-B774D7E8FB5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2264C2-F4EF-F835-BB05-15936CAF73F3}"/>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024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D555-4603-ABA3-AFF0-9E9180956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9EBA9-BC94-2402-37F8-1F5F4F7E96B1}"/>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A7361-9E5E-9861-93D6-92B6BCE9335D}"/>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CFDD4-0F0F-792C-40EC-6B2BDCC353DB}"/>
              </a:ext>
            </a:extLst>
          </p:cNvPr>
          <p:cNvSpPr>
            <a:spLocks noGrp="1"/>
          </p:cNvSpPr>
          <p:nvPr>
            <p:ph type="dt" sz="half" idx="10"/>
          </p:nvPr>
        </p:nvSpPr>
        <p:spPr/>
        <p:txBody>
          <a:bodyPr/>
          <a:lstStyle/>
          <a:p>
            <a:fld id="{93C6A301-0538-44EC-B09D-202E1042A48B}" type="datetimeFigureOut">
              <a:rPr lang="en-US" smtClean="0"/>
              <a:t>3/5/24</a:t>
            </a:fld>
            <a:endParaRPr lang="en-US" dirty="0"/>
          </a:p>
        </p:txBody>
      </p:sp>
      <p:sp>
        <p:nvSpPr>
          <p:cNvPr id="6" name="Footer Placeholder 5">
            <a:extLst>
              <a:ext uri="{FF2B5EF4-FFF2-40B4-BE49-F238E27FC236}">
                <a16:creationId xmlns:a16="http://schemas.microsoft.com/office/drawing/2014/main" id="{91BED4F9-C7BA-CF7D-4D51-31036A6270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C69001-2F5E-B6FB-99F6-9F16976ED52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731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188E8-F7BF-D401-64D8-8C3B83CDF2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1E7C0C-BF95-51EC-7183-FA78EDBD0F3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671A9EC-09BD-6A94-149E-47EC299EFD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965045-142A-F3E4-2E4F-B369C4369841}"/>
              </a:ext>
            </a:extLst>
          </p:cNvPr>
          <p:cNvSpPr>
            <a:spLocks noGrp="1"/>
          </p:cNvSpPr>
          <p:nvPr>
            <p:ph type="dt" sz="half" idx="10"/>
          </p:nvPr>
        </p:nvSpPr>
        <p:spPr/>
        <p:txBody>
          <a:bodyPr/>
          <a:lstStyle/>
          <a:p>
            <a:fld id="{C7616CA0-919D-4A49-9C8A-62FDFB3A5183}" type="datetimeFigureOut">
              <a:rPr lang="en-US" smtClean="0"/>
              <a:t>3/5/24</a:t>
            </a:fld>
            <a:endParaRPr lang="en-US" dirty="0"/>
          </a:p>
        </p:txBody>
      </p:sp>
      <p:sp>
        <p:nvSpPr>
          <p:cNvPr id="6" name="Footer Placeholder 5">
            <a:extLst>
              <a:ext uri="{FF2B5EF4-FFF2-40B4-BE49-F238E27FC236}">
                <a16:creationId xmlns:a16="http://schemas.microsoft.com/office/drawing/2014/main" id="{EC128490-C80C-8831-761B-F65AD5406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04791-D7AF-A73C-487E-0FEAD14D658F}"/>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73868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0">
            <a:alphaModFix/>
          </a:blip>
          <a:stretch>
            <a:fillRect/>
          </a:stretch>
        </p:blipFill>
        <p:spPr>
          <a:xfrm>
            <a:off x="7114766" y="3563266"/>
            <a:ext cx="1717524" cy="11552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samn.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8175600" cy="2687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a:t>What is Down syndrome?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4478700" y="571200"/>
            <a:ext cx="41172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sz="2800" dirty="0"/>
              <a:t>Visit </a:t>
            </a:r>
            <a:r>
              <a:rPr lang="en-US" sz="2800" dirty="0">
                <a:hlinkClick r:id="rId3"/>
              </a:rPr>
              <a:t>www.dsamn.org</a:t>
            </a:r>
            <a:r>
              <a:rPr lang="en-US" sz="2800" dirty="0"/>
              <a:t> for even more information about Down syndrome</a:t>
            </a: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1E86-C571-274B-80DE-4F3C040E824B}"/>
              </a:ext>
            </a:extLst>
          </p:cNvPr>
          <p:cNvSpPr>
            <a:spLocks noGrp="1"/>
          </p:cNvSpPr>
          <p:nvPr>
            <p:ph type="title"/>
          </p:nvPr>
        </p:nvSpPr>
        <p:spPr/>
        <p:txBody>
          <a:bodyPr/>
          <a:lstStyle/>
          <a:p>
            <a:r>
              <a:rPr lang="en-US" dirty="0"/>
              <a:t>Why is it called Down syndrome?</a:t>
            </a:r>
          </a:p>
        </p:txBody>
      </p:sp>
      <p:pic>
        <p:nvPicPr>
          <p:cNvPr id="5" name="Content Placeholder 4">
            <a:extLst>
              <a:ext uri="{FF2B5EF4-FFF2-40B4-BE49-F238E27FC236}">
                <a16:creationId xmlns:a16="http://schemas.microsoft.com/office/drawing/2014/main" id="{50F7EC76-A717-4A4C-9E24-5700AAB8D892}"/>
              </a:ext>
            </a:extLst>
          </p:cNvPr>
          <p:cNvPicPr>
            <a:picLocks noGrp="1" noChangeAspect="1"/>
          </p:cNvPicPr>
          <p:nvPr>
            <p:ph idx="1"/>
          </p:nvPr>
        </p:nvPicPr>
        <p:blipFill rotWithShape="1">
          <a:blip r:embed="rId3"/>
          <a:srcRect b="31212"/>
          <a:stretch/>
        </p:blipFill>
        <p:spPr>
          <a:xfrm>
            <a:off x="4375620" y="471872"/>
            <a:ext cx="4138539" cy="4199757"/>
          </a:xfrm>
          <a:prstGeom prst="rect">
            <a:avLst/>
          </a:prstGeom>
        </p:spPr>
      </p:pic>
      <p:sp>
        <p:nvSpPr>
          <p:cNvPr id="4" name="Text Placeholder 3">
            <a:extLst>
              <a:ext uri="{FF2B5EF4-FFF2-40B4-BE49-F238E27FC236}">
                <a16:creationId xmlns:a16="http://schemas.microsoft.com/office/drawing/2014/main" id="{22324E38-0920-CF4C-94C0-1947119BCE8D}"/>
              </a:ext>
            </a:extLst>
          </p:cNvPr>
          <p:cNvSpPr>
            <a:spLocks noGrp="1"/>
          </p:cNvSpPr>
          <p:nvPr>
            <p:ph type="body" sz="half" idx="2"/>
          </p:nvPr>
        </p:nvSpPr>
        <p:spPr/>
        <p:txBody>
          <a:bodyPr>
            <a:normAutofit/>
          </a:bodyPr>
          <a:lstStyle/>
          <a:p>
            <a:r>
              <a:rPr lang="en-US" sz="2100" dirty="0"/>
              <a:t>In 1866, an English doctor named John Langdon DOWN described the characteristics of Down syndrome. </a:t>
            </a:r>
          </a:p>
        </p:txBody>
      </p:sp>
    </p:spTree>
    <p:extLst>
      <p:ext uri="{BB962C8B-B14F-4D97-AF65-F5344CB8AC3E}">
        <p14:creationId xmlns:p14="http://schemas.microsoft.com/office/powerpoint/2010/main" val="410002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384D74-A242-884F-970F-0D2817F0CEBB}"/>
              </a:ext>
            </a:extLst>
          </p:cNvPr>
          <p:cNvPicPr>
            <a:picLocks noChangeAspect="1"/>
          </p:cNvPicPr>
          <p:nvPr/>
        </p:nvPicPr>
        <p:blipFill rotWithShape="1">
          <a:blip r:embed="rId3"/>
          <a:srcRect t="64039"/>
          <a:stretch/>
        </p:blipFill>
        <p:spPr>
          <a:xfrm>
            <a:off x="3526952" y="1639739"/>
            <a:ext cx="4855599" cy="2053444"/>
          </a:xfrm>
          <a:prstGeom prst="rect">
            <a:avLst/>
          </a:prstGeom>
        </p:spPr>
      </p:pic>
      <p:sp>
        <p:nvSpPr>
          <p:cNvPr id="4" name="TextBox 3">
            <a:extLst>
              <a:ext uri="{FF2B5EF4-FFF2-40B4-BE49-F238E27FC236}">
                <a16:creationId xmlns:a16="http://schemas.microsoft.com/office/drawing/2014/main" id="{3E396CEA-470B-4B4B-9FCF-5D83A499617B}"/>
              </a:ext>
            </a:extLst>
          </p:cNvPr>
          <p:cNvSpPr txBox="1"/>
          <p:nvPr/>
        </p:nvSpPr>
        <p:spPr>
          <a:xfrm>
            <a:off x="608774" y="1181908"/>
            <a:ext cx="2549769" cy="2585323"/>
          </a:xfrm>
          <a:prstGeom prst="rect">
            <a:avLst/>
          </a:prstGeom>
          <a:noFill/>
        </p:spPr>
        <p:txBody>
          <a:bodyPr wrap="square" rtlCol="0">
            <a:spAutoFit/>
          </a:bodyPr>
          <a:lstStyle/>
          <a:p>
            <a:pPr algn="ctr"/>
            <a:r>
              <a:rPr lang="en-US" sz="2700" dirty="0"/>
              <a:t>What were some of the characteristics John Langdon Down observed?</a:t>
            </a:r>
          </a:p>
        </p:txBody>
      </p:sp>
    </p:spTree>
    <p:extLst>
      <p:ext uri="{BB962C8B-B14F-4D97-AF65-F5344CB8AC3E}">
        <p14:creationId xmlns:p14="http://schemas.microsoft.com/office/powerpoint/2010/main" val="274378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33A0A16-1328-6440-BEB6-594735927137}"/>
              </a:ext>
            </a:extLst>
          </p:cNvPr>
          <p:cNvSpPr txBox="1">
            <a:spLocks/>
          </p:cNvSpPr>
          <p:nvPr/>
        </p:nvSpPr>
        <p:spPr>
          <a:xfrm>
            <a:off x="512784" y="803535"/>
            <a:ext cx="4316103" cy="41739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2"/>
                </a:solidFill>
              </a:rPr>
              <a:t>Your body is made up of TRILLIONS of cells. Each cell is a copy of a single cell that divided itself to make all the cells in your body. Your cells need instructions to create who you are. Your DNA, genes and chromosomes work together to tell your body how to form and function. </a:t>
            </a:r>
          </a:p>
          <a:p>
            <a:pPr marL="0" indent="0">
              <a:buNone/>
            </a:pPr>
            <a:r>
              <a:rPr lang="en-US" sz="1600" dirty="0">
                <a:solidFill>
                  <a:schemeClr val="bg2"/>
                </a:solidFill>
              </a:rPr>
              <a:t> </a:t>
            </a:r>
          </a:p>
          <a:p>
            <a:pPr marL="0" indent="0">
              <a:buNone/>
            </a:pPr>
            <a:r>
              <a:rPr lang="en-US" sz="1600" dirty="0">
                <a:solidFill>
                  <a:schemeClr val="bg2"/>
                </a:solidFill>
              </a:rPr>
              <a:t>DNA is in every cell in your body. Chromosomes are found carrying your DNA in the nucleus of your cells. DNA looks like a spiral staircase (double helix.)</a:t>
            </a:r>
          </a:p>
          <a:p>
            <a:pPr marL="0" indent="0" algn="r">
              <a:buNone/>
            </a:pPr>
            <a:r>
              <a:rPr lang="en-US" sz="1600" dirty="0">
                <a:solidFill>
                  <a:schemeClr val="bg2"/>
                </a:solidFill>
              </a:rPr>
              <a:t> - Cleveland Clinic 2022</a:t>
            </a:r>
          </a:p>
        </p:txBody>
      </p:sp>
      <p:pic>
        <p:nvPicPr>
          <p:cNvPr id="5" name="Picture 4" descr="A diagram of a cell structure&#10;&#10;Description automatically generated">
            <a:extLst>
              <a:ext uri="{FF2B5EF4-FFF2-40B4-BE49-F238E27FC236}">
                <a16:creationId xmlns:a16="http://schemas.microsoft.com/office/drawing/2014/main" id="{3F037809-52DA-8A71-71D8-A1A8958C8D36}"/>
              </a:ext>
            </a:extLst>
          </p:cNvPr>
          <p:cNvPicPr>
            <a:picLocks noChangeAspect="1"/>
          </p:cNvPicPr>
          <p:nvPr/>
        </p:nvPicPr>
        <p:blipFill>
          <a:blip r:embed="rId3"/>
          <a:stretch>
            <a:fillRect/>
          </a:stretch>
        </p:blipFill>
        <p:spPr>
          <a:xfrm>
            <a:off x="5840737" y="227747"/>
            <a:ext cx="2790479" cy="4688006"/>
          </a:xfrm>
          <a:prstGeom prst="rect">
            <a:avLst/>
          </a:prstGeom>
        </p:spPr>
      </p:pic>
    </p:spTree>
    <p:extLst>
      <p:ext uri="{BB962C8B-B14F-4D97-AF65-F5344CB8AC3E}">
        <p14:creationId xmlns:p14="http://schemas.microsoft.com/office/powerpoint/2010/main" val="80966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8F-A3D8-3E45-BA75-08540FBB5D15}"/>
              </a:ext>
            </a:extLst>
          </p:cNvPr>
          <p:cNvSpPr>
            <a:spLocks noGrp="1"/>
          </p:cNvSpPr>
          <p:nvPr>
            <p:ph type="title"/>
          </p:nvPr>
        </p:nvSpPr>
        <p:spPr/>
        <p:txBody>
          <a:bodyPr>
            <a:normAutofit fontScale="90000"/>
          </a:bodyPr>
          <a:lstStyle/>
          <a:p>
            <a:r>
              <a:rPr lang="en-US" dirty="0"/>
              <a:t>More About Chromosomes </a:t>
            </a:r>
          </a:p>
        </p:txBody>
      </p:sp>
      <p:sp>
        <p:nvSpPr>
          <p:cNvPr id="3" name="Content Placeholder 2">
            <a:extLst>
              <a:ext uri="{FF2B5EF4-FFF2-40B4-BE49-F238E27FC236}">
                <a16:creationId xmlns:a16="http://schemas.microsoft.com/office/drawing/2014/main" id="{D99200B7-E85A-EE4F-A6C9-23DD34E4C2D0}"/>
              </a:ext>
            </a:extLst>
          </p:cNvPr>
          <p:cNvSpPr>
            <a:spLocks noGrp="1"/>
          </p:cNvSpPr>
          <p:nvPr>
            <p:ph sz="half" idx="1"/>
          </p:nvPr>
        </p:nvSpPr>
        <p:spPr>
          <a:xfrm>
            <a:off x="369928" y="1155647"/>
            <a:ext cx="3886200" cy="3263504"/>
          </a:xfrm>
        </p:spPr>
        <p:txBody>
          <a:bodyPr>
            <a:normAutofit fontScale="77500" lnSpcReduction="20000"/>
          </a:bodyPr>
          <a:lstStyle/>
          <a:p>
            <a:pPr marL="0" indent="0">
              <a:buNone/>
            </a:pPr>
            <a:r>
              <a:rPr lang="en-US" dirty="0"/>
              <a:t>Chromosomes are tiny thread-like structures inside your body. Within each chromosome there are hundreds of genes. Genes determine everything about you!</a:t>
            </a:r>
          </a:p>
          <a:p>
            <a:pPr marL="0" indent="0">
              <a:buNone/>
            </a:pPr>
            <a:endParaRPr lang="en-US" dirty="0"/>
          </a:p>
          <a:p>
            <a:pPr marL="0" indent="0">
              <a:buNone/>
            </a:pPr>
            <a:r>
              <a:rPr lang="en-US" dirty="0"/>
              <a:t>Genes hold the instructions to make you who you are. Genes decide things like gender, hair color, eye color, skin color and height!</a:t>
            </a:r>
          </a:p>
          <a:p>
            <a:pPr marL="0" indent="0">
              <a:buNone/>
            </a:pPr>
            <a:endParaRPr lang="en-US" sz="2100" dirty="0"/>
          </a:p>
          <a:p>
            <a:pPr marL="0" indent="0">
              <a:buNone/>
            </a:pPr>
            <a:r>
              <a:rPr lang="en-US" sz="2100" dirty="0"/>
              <a:t>Most of the time, chromosomes divide into 22 numbered pairs—with one chromosome from each parent to make the pair.</a:t>
            </a:r>
          </a:p>
        </p:txBody>
      </p:sp>
      <p:pic>
        <p:nvPicPr>
          <p:cNvPr id="5" name="Content Placeholder 4">
            <a:extLst>
              <a:ext uri="{FF2B5EF4-FFF2-40B4-BE49-F238E27FC236}">
                <a16:creationId xmlns:a16="http://schemas.microsoft.com/office/drawing/2014/main" id="{3E836B3E-AEF6-8D4A-8CCB-52875E438647}"/>
              </a:ext>
            </a:extLst>
          </p:cNvPr>
          <p:cNvPicPr>
            <a:picLocks noGrp="1" noChangeAspect="1"/>
          </p:cNvPicPr>
          <p:nvPr>
            <p:ph sz="half" idx="2"/>
          </p:nvPr>
        </p:nvPicPr>
        <p:blipFill>
          <a:blip r:embed="rId3"/>
          <a:stretch>
            <a:fillRect/>
          </a:stretch>
        </p:blipFill>
        <p:spPr>
          <a:xfrm>
            <a:off x="5025788" y="1131183"/>
            <a:ext cx="3748284" cy="3287968"/>
          </a:xfrm>
          <a:prstGeom prst="rect">
            <a:avLst/>
          </a:prstGeom>
        </p:spPr>
      </p:pic>
    </p:spTree>
    <p:extLst>
      <p:ext uri="{BB962C8B-B14F-4D97-AF65-F5344CB8AC3E}">
        <p14:creationId xmlns:p14="http://schemas.microsoft.com/office/powerpoint/2010/main" val="273778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BD32A6-6D20-B842-B3C4-6A66EB6272F5}"/>
              </a:ext>
            </a:extLst>
          </p:cNvPr>
          <p:cNvSpPr>
            <a:spLocks noGrp="1"/>
          </p:cNvSpPr>
          <p:nvPr>
            <p:ph type="body" sz="half" idx="2"/>
          </p:nvPr>
        </p:nvSpPr>
        <p:spPr>
          <a:xfrm>
            <a:off x="377872" y="1050474"/>
            <a:ext cx="3837683" cy="3352485"/>
          </a:xfrm>
        </p:spPr>
        <p:txBody>
          <a:bodyPr>
            <a:normAutofit/>
          </a:bodyPr>
          <a:lstStyle/>
          <a:p>
            <a:r>
              <a:rPr lang="en-US" sz="1600" dirty="0"/>
              <a:t>Sometimes, very rarely, something doesn’t line up quite right and one of the pairs has an additional chromosome (trisomy) or a missing chromosome (monosomy.)</a:t>
            </a:r>
          </a:p>
          <a:p>
            <a:endParaRPr lang="en-US" sz="1600" dirty="0"/>
          </a:p>
          <a:p>
            <a:r>
              <a:rPr lang="en-US" sz="1600" dirty="0"/>
              <a:t>Down syndrome occurs when there is an extra 21</a:t>
            </a:r>
            <a:r>
              <a:rPr lang="en-US" sz="1600" baseline="30000" dirty="0"/>
              <a:t>st</a:t>
            </a:r>
            <a:r>
              <a:rPr lang="en-US" sz="1600" dirty="0"/>
              <a:t> chromosome—that’s why it is also called Trisomy 21!!! </a:t>
            </a:r>
          </a:p>
        </p:txBody>
      </p:sp>
      <p:pic>
        <p:nvPicPr>
          <p:cNvPr id="11" name="Picture 10">
            <a:extLst>
              <a:ext uri="{FF2B5EF4-FFF2-40B4-BE49-F238E27FC236}">
                <a16:creationId xmlns:a16="http://schemas.microsoft.com/office/drawing/2014/main" id="{8DCA4804-1648-1045-AA5D-386D4EE9C8C5}"/>
              </a:ext>
            </a:extLst>
          </p:cNvPr>
          <p:cNvPicPr>
            <a:picLocks noChangeAspect="1"/>
          </p:cNvPicPr>
          <p:nvPr/>
        </p:nvPicPr>
        <p:blipFill>
          <a:blip r:embed="rId3"/>
          <a:stretch>
            <a:fillRect/>
          </a:stretch>
        </p:blipFill>
        <p:spPr>
          <a:xfrm>
            <a:off x="4335798" y="1252247"/>
            <a:ext cx="4430330" cy="2948940"/>
          </a:xfrm>
          <a:prstGeom prst="rect">
            <a:avLst/>
          </a:prstGeom>
        </p:spPr>
      </p:pic>
    </p:spTree>
    <p:extLst>
      <p:ext uri="{BB962C8B-B14F-4D97-AF65-F5344CB8AC3E}">
        <p14:creationId xmlns:p14="http://schemas.microsoft.com/office/powerpoint/2010/main" val="45575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0553B-1388-004D-B1AF-CEC795DC0A34}"/>
              </a:ext>
            </a:extLst>
          </p:cNvPr>
          <p:cNvSpPr>
            <a:spLocks noGrp="1"/>
          </p:cNvSpPr>
          <p:nvPr>
            <p:ph type="title"/>
          </p:nvPr>
        </p:nvSpPr>
        <p:spPr/>
        <p:txBody>
          <a:bodyPr>
            <a:normAutofit fontScale="90000"/>
          </a:bodyPr>
          <a:lstStyle/>
          <a:p>
            <a:r>
              <a:rPr lang="en-US" dirty="0"/>
              <a:t>How Does having an extra chromosome IMPACT people with Down syndrome?</a:t>
            </a:r>
          </a:p>
        </p:txBody>
      </p:sp>
      <p:sp>
        <p:nvSpPr>
          <p:cNvPr id="3" name="Content Placeholder 2">
            <a:extLst>
              <a:ext uri="{FF2B5EF4-FFF2-40B4-BE49-F238E27FC236}">
                <a16:creationId xmlns:a16="http://schemas.microsoft.com/office/drawing/2014/main" id="{FB928A43-AB2A-C380-D9A5-CD2495BD2C1C}"/>
              </a:ext>
            </a:extLst>
          </p:cNvPr>
          <p:cNvSpPr>
            <a:spLocks noGrp="1"/>
          </p:cNvSpPr>
          <p:nvPr>
            <p:ph sz="half" idx="1"/>
          </p:nvPr>
        </p:nvSpPr>
        <p:spPr>
          <a:xfrm>
            <a:off x="311700" y="1369219"/>
            <a:ext cx="8081673" cy="3263504"/>
          </a:xfrm>
        </p:spPr>
        <p:txBody>
          <a:bodyPr>
            <a:normAutofit/>
          </a:bodyPr>
          <a:lstStyle/>
          <a:p>
            <a:pPr marL="0" indent="0">
              <a:buNone/>
            </a:pPr>
            <a:r>
              <a:rPr lang="en-US" sz="1600" dirty="0"/>
              <a:t>Every person develops different skills and strengths throughout their life – this includes things like learning to crawl, walk, jump, speak, read, and throw a ball! </a:t>
            </a:r>
          </a:p>
          <a:p>
            <a:pPr marL="0" indent="0">
              <a:buNone/>
            </a:pPr>
            <a:endParaRPr lang="en-US" sz="1600" dirty="0"/>
          </a:p>
          <a:p>
            <a:pPr marL="0" indent="0">
              <a:buNone/>
            </a:pPr>
            <a:r>
              <a:rPr lang="en-US" sz="1600" dirty="0"/>
              <a:t>No person develops that same or at the same speed.</a:t>
            </a:r>
          </a:p>
          <a:p>
            <a:pPr marL="0" indent="0">
              <a:buNone/>
            </a:pPr>
            <a:endParaRPr lang="en-US" sz="1600" dirty="0"/>
          </a:p>
          <a:p>
            <a:pPr marL="0" indent="0">
              <a:buNone/>
            </a:pPr>
            <a:r>
              <a:rPr lang="en-US" sz="1600" dirty="0"/>
              <a:t>For people with Down syndrome, the extra chromosome changes the way their brain and body develop. </a:t>
            </a:r>
          </a:p>
          <a:p>
            <a:pPr marL="0" indent="0">
              <a:buNone/>
            </a:pPr>
            <a:endParaRPr lang="en-US" sz="1600" dirty="0"/>
          </a:p>
          <a:p>
            <a:pPr marL="0" indent="0">
              <a:buNone/>
            </a:pPr>
            <a:r>
              <a:rPr lang="en-US" sz="1600" dirty="0"/>
              <a:t>Sometimes, this makes them learn skills a little bit slower than you!</a:t>
            </a:r>
          </a:p>
        </p:txBody>
      </p:sp>
    </p:spTree>
    <p:extLst>
      <p:ext uri="{BB962C8B-B14F-4D97-AF65-F5344CB8AC3E}">
        <p14:creationId xmlns:p14="http://schemas.microsoft.com/office/powerpoint/2010/main" val="246546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0553B-1388-004D-B1AF-CEC795DC0A34}"/>
              </a:ext>
            </a:extLst>
          </p:cNvPr>
          <p:cNvSpPr>
            <a:spLocks noGrp="1"/>
          </p:cNvSpPr>
          <p:nvPr>
            <p:ph type="title"/>
          </p:nvPr>
        </p:nvSpPr>
        <p:spPr/>
        <p:txBody>
          <a:bodyPr>
            <a:normAutofit fontScale="90000"/>
          </a:bodyPr>
          <a:lstStyle/>
          <a:p>
            <a:r>
              <a:rPr lang="en-US" dirty="0"/>
              <a:t>How Does having an extra chromosome IMPACT people with Down syndrome?</a:t>
            </a:r>
          </a:p>
        </p:txBody>
      </p:sp>
      <p:sp>
        <p:nvSpPr>
          <p:cNvPr id="3" name="Content Placeholder 2">
            <a:extLst>
              <a:ext uri="{FF2B5EF4-FFF2-40B4-BE49-F238E27FC236}">
                <a16:creationId xmlns:a16="http://schemas.microsoft.com/office/drawing/2014/main" id="{FB928A43-AB2A-C380-D9A5-CD2495BD2C1C}"/>
              </a:ext>
            </a:extLst>
          </p:cNvPr>
          <p:cNvSpPr>
            <a:spLocks noGrp="1"/>
          </p:cNvSpPr>
          <p:nvPr>
            <p:ph sz="half" idx="1"/>
          </p:nvPr>
        </p:nvSpPr>
        <p:spPr>
          <a:xfrm>
            <a:off x="311701" y="1369219"/>
            <a:ext cx="6902832" cy="3263504"/>
          </a:xfrm>
        </p:spPr>
        <p:txBody>
          <a:bodyPr>
            <a:noAutofit/>
          </a:bodyPr>
          <a:lstStyle/>
          <a:p>
            <a:pPr marL="0" indent="0">
              <a:buNone/>
            </a:pPr>
            <a:r>
              <a:rPr lang="en-US" sz="1600" dirty="0"/>
              <a:t>And while JUST LIKE YOU, people with Down syndrome look the most like their moms and dad and siblings, but they also may have some features in common with other people with Down syndrome like…</a:t>
            </a:r>
          </a:p>
          <a:p>
            <a:r>
              <a:rPr lang="en-US" sz="1600" dirty="0"/>
              <a:t>A smaller pinky finger </a:t>
            </a:r>
          </a:p>
          <a:p>
            <a:r>
              <a:rPr lang="en-US" sz="1600" dirty="0"/>
              <a:t>A gap between their big toe and second toe</a:t>
            </a:r>
          </a:p>
          <a:p>
            <a:r>
              <a:rPr lang="en-US" sz="1600" dirty="0"/>
              <a:t>Smaller ears</a:t>
            </a:r>
          </a:p>
          <a:p>
            <a:r>
              <a:rPr lang="en-US" sz="1600" dirty="0"/>
              <a:t>Shorter-than-average height</a:t>
            </a:r>
          </a:p>
          <a:p>
            <a:endParaRPr lang="en-US" sz="1600" dirty="0"/>
          </a:p>
          <a:p>
            <a:pPr marL="0" indent="0">
              <a:buNone/>
            </a:pPr>
            <a:r>
              <a:rPr lang="en-US" sz="1600" dirty="0"/>
              <a:t>They also may have some medical conditions that require a few more doctor’s visits than you…like low muscle tone or hearing impairment or even things with their heart that require a special doctor.</a:t>
            </a:r>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67264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A0553B-1388-004D-B1AF-CEC795DC0A34}"/>
              </a:ext>
            </a:extLst>
          </p:cNvPr>
          <p:cNvSpPr>
            <a:spLocks noGrp="1"/>
          </p:cNvSpPr>
          <p:nvPr>
            <p:ph type="title"/>
          </p:nvPr>
        </p:nvSpPr>
        <p:spPr/>
        <p:txBody>
          <a:bodyPr>
            <a:normAutofit fontScale="90000"/>
          </a:bodyPr>
          <a:lstStyle/>
          <a:p>
            <a:r>
              <a:rPr lang="en-US" dirty="0"/>
              <a:t>More Alike Than Different</a:t>
            </a:r>
          </a:p>
        </p:txBody>
      </p:sp>
      <p:sp>
        <p:nvSpPr>
          <p:cNvPr id="3" name="Content Placeholder 2">
            <a:extLst>
              <a:ext uri="{FF2B5EF4-FFF2-40B4-BE49-F238E27FC236}">
                <a16:creationId xmlns:a16="http://schemas.microsoft.com/office/drawing/2014/main" id="{FB928A43-AB2A-C380-D9A5-CD2495BD2C1C}"/>
              </a:ext>
            </a:extLst>
          </p:cNvPr>
          <p:cNvSpPr>
            <a:spLocks noGrp="1"/>
          </p:cNvSpPr>
          <p:nvPr>
            <p:ph sz="half" idx="1"/>
          </p:nvPr>
        </p:nvSpPr>
        <p:spPr>
          <a:xfrm>
            <a:off x="311700" y="1017725"/>
            <a:ext cx="6860887" cy="3614998"/>
          </a:xfrm>
        </p:spPr>
        <p:txBody>
          <a:bodyPr>
            <a:noAutofit/>
          </a:bodyPr>
          <a:lstStyle/>
          <a:p>
            <a:pPr marL="0" indent="0">
              <a:buNone/>
            </a:pPr>
            <a:r>
              <a:rPr lang="en-US" sz="1600" dirty="0"/>
              <a:t>And while JUST LIKE YOU, people with Down syndrome look the most like their moms and dad and siblings, but they also may have some features in common with other people with Down syndrome like…</a:t>
            </a:r>
          </a:p>
          <a:p>
            <a:r>
              <a:rPr lang="en-US" sz="1600" dirty="0"/>
              <a:t>A smaller pinky finger </a:t>
            </a:r>
          </a:p>
          <a:p>
            <a:r>
              <a:rPr lang="en-US" sz="1600" dirty="0"/>
              <a:t>A gap between their big toe and second toe</a:t>
            </a:r>
          </a:p>
          <a:p>
            <a:r>
              <a:rPr lang="en-US" sz="1600" dirty="0"/>
              <a:t>Smaller ears</a:t>
            </a:r>
          </a:p>
          <a:p>
            <a:r>
              <a:rPr lang="en-US" sz="1600" dirty="0"/>
              <a:t>Shorter-than-average height</a:t>
            </a:r>
          </a:p>
          <a:p>
            <a:pPr marL="114300" indent="0">
              <a:buNone/>
            </a:pPr>
            <a:endParaRPr lang="en-US" sz="1600" dirty="0"/>
          </a:p>
          <a:p>
            <a:pPr marL="0" indent="0">
              <a:buNone/>
            </a:pPr>
            <a:r>
              <a:rPr lang="en-US" sz="1600" dirty="0"/>
              <a:t>They also may have some medical conditions that require a few more doctor’s visits than you…like low muscle tone or hearing impairment or even things with their heart that require a special doctor.</a:t>
            </a:r>
          </a:p>
          <a:p>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853866680"/>
      </p:ext>
    </p:extLst>
  </p:cSld>
  <p:clrMapOvr>
    <a:masterClrMapping/>
  </p:clrMapOvr>
</p:sld>
</file>

<file path=ppt/theme/theme1.xml><?xml version="1.0" encoding="utf-8"?>
<a:theme xmlns:a="http://schemas.openxmlformats.org/drawingml/2006/main" name="DSAMn">
  <a:themeElements>
    <a:clrScheme name="Simple Light">
      <a:dk1>
        <a:srgbClr val="085E9B"/>
      </a:dk1>
      <a:lt1>
        <a:srgbClr val="FFFFFF"/>
      </a:lt1>
      <a:dk2>
        <a:srgbClr val="595959"/>
      </a:dk2>
      <a:lt2>
        <a:srgbClr val="EEEEEE"/>
      </a:lt2>
      <a:accent1>
        <a:srgbClr val="FC393A"/>
      </a:accent1>
      <a:accent2>
        <a:srgbClr val="72213D"/>
      </a:accent2>
      <a:accent3>
        <a:srgbClr val="FED957"/>
      </a:accent3>
      <a:accent4>
        <a:srgbClr val="EEC6CD"/>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571</Words>
  <Application>Microsoft Macintosh PowerPoint</Application>
  <PresentationFormat>On-screen Show (16:9)</PresentationFormat>
  <Paragraphs>56</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DSAMn</vt:lpstr>
      <vt:lpstr>What is Down syndrome?</vt:lpstr>
      <vt:lpstr>Why is it called Down syndrome?</vt:lpstr>
      <vt:lpstr>PowerPoint Presentation</vt:lpstr>
      <vt:lpstr>PowerPoint Presentation</vt:lpstr>
      <vt:lpstr>More About Chromosomes </vt:lpstr>
      <vt:lpstr>PowerPoint Presentation</vt:lpstr>
      <vt:lpstr>How Does having an extra chromosome IMPACT people with Down syndrome?</vt:lpstr>
      <vt:lpstr>How Does having an extra chromosome IMPACT people with Down syndrome?</vt:lpstr>
      <vt:lpstr>More Alike Than Different</vt:lpstr>
      <vt:lpstr>Visit www.dsamn.org for even more information about Down syndrome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Down syndrome?</dc:title>
  <cp:lastModifiedBy>sarah curfman</cp:lastModifiedBy>
  <cp:revision>1</cp:revision>
  <dcterms:modified xsi:type="dcterms:W3CDTF">2024-03-05T15:14:53Z</dcterms:modified>
</cp:coreProperties>
</file>