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74" r:id="rId3"/>
  </p:sldMasterIdLst>
  <p:notesMasterIdLst>
    <p:notesMasterId r:id="rId16"/>
  </p:notesMasterIdLst>
  <p:sldIdLst>
    <p:sldId id="2147329403" r:id="rId4"/>
    <p:sldId id="2147329098" r:id="rId5"/>
    <p:sldId id="2147329152" r:id="rId6"/>
    <p:sldId id="2147329166" r:id="rId7"/>
    <p:sldId id="2147329135" r:id="rId8"/>
    <p:sldId id="469" r:id="rId9"/>
    <p:sldId id="2147329162" r:id="rId10"/>
    <p:sldId id="2147329167" r:id="rId11"/>
    <p:sldId id="262" r:id="rId12"/>
    <p:sldId id="2147329165" r:id="rId13"/>
    <p:sldId id="2147329539" r:id="rId14"/>
    <p:sldId id="2147329694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EDD3063-15AD-4128-B993-C9AF77D8BDDC}">
          <p14:sldIdLst>
            <p14:sldId id="2147329403"/>
            <p14:sldId id="2147329098"/>
            <p14:sldId id="2147329152"/>
            <p14:sldId id="2147329166"/>
            <p14:sldId id="2147329135"/>
            <p14:sldId id="469"/>
            <p14:sldId id="2147329162"/>
            <p14:sldId id="2147329167"/>
            <p14:sldId id="262"/>
            <p14:sldId id="2147329165"/>
            <p14:sldId id="2147329539"/>
            <p14:sldId id="2147329694"/>
          </p14:sldIdLst>
        </p14:section>
        <p14:section name="Speed Breeding" id="{42A5D5D1-729A-B94B-AF45-FBA728AFC41A}">
          <p14:sldIdLst/>
        </p14:section>
        <p14:section name="Breeding Tools" id="{6C7E3C2A-FD6B-8940-8AB7-D46A1DD848A1}">
          <p14:sldIdLst/>
        </p14:section>
        <p14:section name="extra content if needed" id="{854E17F0-C3D8-457A-AC94-E1BFAFBCC3BA}">
          <p14:sldIdLst/>
        </p14:section>
        <p14:section name="Untitled Section" id="{FA43BC29-1C5B-4DFB-8E6B-4BD8329601B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04" userDrawn="1">
          <p15:clr>
            <a:srgbClr val="A4A3A4"/>
          </p15:clr>
        </p15:guide>
        <p15:guide id="2" pos="192" userDrawn="1">
          <p15:clr>
            <a:srgbClr val="A4A3A4"/>
          </p15:clr>
        </p15:guide>
        <p15:guide id="3" pos="5496" userDrawn="1">
          <p15:clr>
            <a:srgbClr val="A4A3A4"/>
          </p15:clr>
        </p15:guide>
        <p15:guide id="4" orient="horz" pos="2988" userDrawn="1">
          <p15:clr>
            <a:srgbClr val="A4A3A4"/>
          </p15:clr>
        </p15:guide>
        <p15:guide id="6" pos="2040" userDrawn="1">
          <p15:clr>
            <a:srgbClr val="A4A3A4"/>
          </p15:clr>
        </p15:guide>
        <p15:guide id="7" orient="horz" pos="1020" userDrawn="1">
          <p15:clr>
            <a:srgbClr val="A4A3A4"/>
          </p15:clr>
        </p15:guide>
        <p15:guide id="9" pos="37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5145"/>
    <a:srgbClr val="36B779"/>
    <a:srgbClr val="ECE9EF"/>
    <a:srgbClr val="46AA73"/>
    <a:srgbClr val="ECE9E5"/>
    <a:srgbClr val="EFECE1"/>
    <a:srgbClr val="A39483"/>
    <a:srgbClr val="000000"/>
    <a:srgbClr val="266540"/>
    <a:srgbClr val="A77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247" autoAdjust="0"/>
    <p:restoredTop sz="95586" autoAdjust="0"/>
  </p:normalViewPr>
  <p:slideViewPr>
    <p:cSldViewPr snapToGrid="0" snapToObjects="1">
      <p:cViewPr varScale="1">
        <p:scale>
          <a:sx n="122" d="100"/>
          <a:sy n="122" d="100"/>
        </p:scale>
        <p:origin x="104" y="132"/>
      </p:cViewPr>
      <p:guideLst>
        <p:guide orient="horz" pos="204"/>
        <p:guide pos="192"/>
        <p:guide pos="5496"/>
        <p:guide orient="horz" pos="2988"/>
        <p:guide pos="2040"/>
        <p:guide orient="horz" pos="1020"/>
        <p:guide pos="37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" d="100"/>
        <a:sy n="30" d="100"/>
      </p:scale>
      <p:origin x="0" y="0"/>
    </p:cViewPr>
  </p:notesTextViewPr>
  <p:sorterViewPr>
    <p:cViewPr>
      <p:scale>
        <a:sx n="1" d="1"/>
        <a:sy n="1" d="1"/>
      </p:scale>
      <p:origin x="0" y="-4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81C6C-F214-3140-9284-4A25778FDEF0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EECC3-4269-FE4E-8D80-CE40ADA836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99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8C976-85F8-458A-B0CC-0256FE7618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725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Build a network</a:t>
            </a:r>
          </a:p>
          <a:p>
            <a:pPr marL="228600" indent="-228600">
              <a:buAutoNum type="arabicPeriod"/>
            </a:pPr>
            <a:r>
              <a:rPr lang="en-US" dirty="0"/>
              <a:t>Provide germplasm for breeding</a:t>
            </a:r>
          </a:p>
          <a:p>
            <a:pPr marL="228600" indent="-228600">
              <a:buAutoNum type="arabicPeriod"/>
            </a:pPr>
            <a:r>
              <a:rPr lang="en-US" dirty="0"/>
              <a:t>Capacity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EEECC3-4269-FE4E-8D80-CE40ADA836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3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025E-9AD6-3946-B747-1EE89C54170B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978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0025E-9AD6-3946-B747-1EE89C54170B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2270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600" dirty="0"/>
              <a:t>Total </a:t>
            </a:r>
            <a:r>
              <a:rPr lang="es-MX" sz="1600" dirty="0" err="1"/>
              <a:t>of</a:t>
            </a:r>
            <a:r>
              <a:rPr lang="es-MX" sz="1600" dirty="0"/>
              <a:t> 1500 simples</a:t>
            </a:r>
          </a:p>
          <a:p>
            <a:r>
              <a:rPr lang="es-MX" sz="1600" dirty="0" err="1"/>
              <a:t>Group</a:t>
            </a:r>
            <a:r>
              <a:rPr lang="es-MX" sz="1600" dirty="0"/>
              <a:t> </a:t>
            </a:r>
            <a:r>
              <a:rPr lang="es-MX" sz="1600" dirty="0" err="1"/>
              <a:t>on</a:t>
            </a:r>
            <a:r>
              <a:rPr lang="es-MX" sz="1600" dirty="0"/>
              <a:t> </a:t>
            </a:r>
            <a:r>
              <a:rPr lang="es-MX" sz="1600" dirty="0" err="1"/>
              <a:t>left</a:t>
            </a:r>
            <a:r>
              <a:rPr lang="es-MX" sz="1600" dirty="0"/>
              <a:t> </a:t>
            </a:r>
            <a:r>
              <a:rPr lang="es-MX" sz="1600" dirty="0" err="1"/>
              <a:t>is</a:t>
            </a:r>
            <a:r>
              <a:rPr lang="es-MX" sz="1600" dirty="0"/>
              <a:t> </a:t>
            </a:r>
            <a:r>
              <a:rPr lang="es-MX" sz="1600" dirty="0" err="1"/>
              <a:t>Ethipian</a:t>
            </a:r>
            <a:r>
              <a:rPr lang="es-MX" sz="1600" dirty="0"/>
              <a:t> </a:t>
            </a:r>
            <a:r>
              <a:rPr lang="es-MX" sz="1600" dirty="0" err="1"/>
              <a:t>landraces</a:t>
            </a:r>
            <a:endParaRPr lang="es-MX" sz="1600" dirty="0"/>
          </a:p>
          <a:p>
            <a:endParaRPr lang="es-MX" sz="1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0025E-9AD6-3946-B747-1EE89C54170B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48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Source Sans Pro" panose="020B0503030403020204" pitchFamily="34" charset="77"/>
                <a:ea typeface="Source Serif Pro" panose="02040603050405020204" pitchFamily="18" charset="0"/>
              </a:rPr>
              <a:t>No one has ever operated a program at this scale before, with the complexity of competitive national governments.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Source Sans Pro" panose="020B0503030403020204" pitchFamily="34" charset="77"/>
                <a:ea typeface="Source Serif Pro" panose="02040603050405020204" pitchFamily="18" charset="0"/>
              </a:rPr>
              <a:t>The elegance and power of </a:t>
            </a:r>
            <a:r>
              <a:rPr lang="en-US" dirty="0" err="1">
                <a:latin typeface="Source Sans Pro" panose="020B0503030403020204" pitchFamily="34" charset="77"/>
                <a:ea typeface="Source Serif Pro" panose="02040603050405020204" pitchFamily="18" charset="0"/>
              </a:rPr>
              <a:t>Innovea</a:t>
            </a:r>
            <a:r>
              <a:rPr lang="en-US" dirty="0">
                <a:latin typeface="Source Sans Pro" panose="020B0503030403020204" pitchFamily="34" charset="77"/>
                <a:ea typeface="Source Serif Pro" panose="02040603050405020204" pitchFamily="18" charset="0"/>
              </a:rPr>
              <a:t> for generating climate resilient coffee varieties was its design. That design requires that we succeed at this step – to have material in many different sites around the world.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Source Sans Pro" panose="020B0503030403020204" pitchFamily="34" charset="77"/>
                <a:ea typeface="Source Serif Pro" panose="02040603050405020204" pitchFamily="18" charset="0"/>
              </a:rPr>
              <a:t>That power is now going to be realized in the varieties generated. And that is what sets us apart.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Source Sans Pro" panose="020B0503030403020204" pitchFamily="34" charset="77"/>
                <a:ea typeface="Source Serif Pro" panose="02040603050405020204" pitchFamily="18" charset="0"/>
              </a:rPr>
              <a:t>We’ve accomplished the most challenging step to realizing the potential of this design.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Source Sans Pro" panose="020B0503030403020204" pitchFamily="34" charset="77"/>
                <a:ea typeface="Source Serif Pro" panose="02040603050405020204" pitchFamily="18" charset="0"/>
              </a:rPr>
              <a:t>PEOPLE—Led by our world-class breeding team +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77"/>
                <a:ea typeface="Source Serif Pro" panose="02040603050405020204" pitchFamily="18" charset="0"/>
              </a:rPr>
              <a:t>PARTNERS—Unprecedented partnerships w/ 9 countries; 8 have received plants + six sites are planted as of today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77"/>
                <a:ea typeface="Source Serif Pro" panose="02040603050405020204" pitchFamily="18" charset="0"/>
              </a:rPr>
              <a:t>PLANTS—Unprecedented genetics that will only get better – none of these countries had ever had access to this density of genetics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8BC4A-C389-9D4D-91C3-1B0F9E8DEA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24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0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07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17/11/25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99069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17/11/25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81110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17/11/25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97145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17/11/25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72074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17/11/25</a:t>
            </a:fld>
            <a:endParaRPr lang="es-MX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65583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17/11/25</a:t>
            </a:fld>
            <a:endParaRPr lang="es-MX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82629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17/11/25</a:t>
            </a:fld>
            <a:endParaRPr lang="es-MX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61960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17/11/25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19867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25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17/11/25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71202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17/11/25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28113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17/11/25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04625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1F4501-FB95-C760-767B-096AC7F88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3D9BC34-D8BC-3A8D-612E-F3DA54009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FA617D-FC61-D284-7D32-2842658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1108-8274-4D42-B3A2-9ED17151B89E}" type="datetimeFigureOut">
              <a:rPr lang="es-MX" smtClean="0"/>
              <a:t>17/11/25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066CB1-4F7C-726B-74F7-CE8914132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A310B7-A4B6-82DF-FBE8-6EB579DF1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A9141-1D8F-7B4D-B775-B245B8D17B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7602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887C8C-3FBF-B51E-057E-07D0ADF6A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891114-E71D-3B64-F929-BB93CEB2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86DCB9-97CA-3D46-E47F-77E13557B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1108-8274-4D42-B3A2-9ED17151B89E}" type="datetimeFigureOut">
              <a:rPr lang="es-MX" smtClean="0"/>
              <a:t>17/11/25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1872E9-7621-F121-4018-60A31EBCF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B61EDF-EBF0-9028-E542-CEC36E8CA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A9141-1D8F-7B4D-B775-B245B8D17B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8655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5D27D-0E4B-BD62-8A41-55CD76DF9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8A1F6F-8E43-5F22-ACEF-ACA2387CB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F03355-726F-0CA1-B91B-9CEE3A77A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1108-8274-4D42-B3A2-9ED17151B89E}" type="datetimeFigureOut">
              <a:rPr lang="es-MX" smtClean="0"/>
              <a:t>17/11/25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27A4FF-B421-AA56-87E9-66748F06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132C1E-6ED2-E4EF-78E9-67713BB7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A9141-1D8F-7B4D-B775-B245B8D17B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4136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497636-9F09-DBE7-D94E-59D59EC69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414ECC-BBCE-6BC5-2018-91624BAD3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A9C0B34-E3B9-F134-650F-B9599883D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DF1EAD-9561-9316-A38C-01E844B49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1108-8274-4D42-B3A2-9ED17151B89E}" type="datetimeFigureOut">
              <a:rPr lang="es-MX" smtClean="0"/>
              <a:t>17/11/25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60545D-8582-3358-A7AE-DA21D7F46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79E3F26-18E7-7C58-78BA-6451393C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A9141-1D8F-7B4D-B775-B245B8D17B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8646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6DF507-FE7F-6457-1A23-98ABA9449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8EBD8C-64C2-A914-548B-9C9E9A33E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BC4BCF-68EC-481B-98A8-34CC6035B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11D1B79-B51C-6512-CA12-C0F8797F9E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0EE7D3F-35EF-52EF-15A7-546A6609A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4CBCC5D-EDCB-9791-6030-E2648587E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1108-8274-4D42-B3A2-9ED17151B89E}" type="datetimeFigureOut">
              <a:rPr lang="es-MX" smtClean="0"/>
              <a:t>17/11/25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88D00E6-CB4D-9545-8388-1B3A67B07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E7E49EA-8E4C-2DCB-7244-496225E64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A9141-1D8F-7B4D-B775-B245B8D17B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86220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946DA3-B824-D3A9-D2FF-5169E9A1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760CB0B-DDCA-BBA2-3737-71F7802B9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1108-8274-4D42-B3A2-9ED17151B89E}" type="datetimeFigureOut">
              <a:rPr lang="es-MX" smtClean="0"/>
              <a:t>17/11/25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2C90DF-1356-0F9A-39A0-8CFCE4480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4BA5330-B2E8-113F-2D6B-322BD1CBE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A9141-1D8F-7B4D-B775-B245B8D17B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682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55152B1-2391-F123-158F-D80C66212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1108-8274-4D42-B3A2-9ED17151B89E}" type="datetimeFigureOut">
              <a:rPr lang="es-MX" smtClean="0"/>
              <a:t>17/11/25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4A720E5-97BE-2F92-EA9E-81B7CD8B7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AB69C5-2CFB-8EA2-3CE5-4B74E0EB3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A9141-1D8F-7B4D-B775-B245B8D17B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9096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656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B01FB1-D962-4F1A-C0C9-0C29F47DE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A19219-BA53-AD6F-CF9E-7499843ED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617EBD-1BB0-6F3E-D573-7E66FEBCC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1D2E2D-8334-BB72-E17F-5F1C5088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1108-8274-4D42-B3A2-9ED17151B89E}" type="datetimeFigureOut">
              <a:rPr lang="es-MX" smtClean="0"/>
              <a:t>17/11/25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5745C8-D25F-650B-1A6B-21CFF1C2A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1D3F50-0AD1-F228-375F-E8AF7312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A9141-1D8F-7B4D-B775-B245B8D17B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6560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5EDF1B-CB3F-9B95-73C6-E4CBB989B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0E9AD6F-0ABA-BE01-C91C-F89074CEB4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E97D958-122F-BE0B-B1A3-101657D2B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CA1FC8-E51E-3CA0-D381-79BBA3734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1108-8274-4D42-B3A2-9ED17151B89E}" type="datetimeFigureOut">
              <a:rPr lang="es-MX" smtClean="0"/>
              <a:t>17/11/25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193517-481D-BA27-CE5C-855448C6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DA2B4C-98C2-76C9-D05E-8B407526E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A9141-1D8F-7B4D-B775-B245B8D17B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1813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8C1825-D6DA-1AA3-6205-F16F88E77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6883642-30C7-799F-CFDD-DB1A4326A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ED6145-8CE4-0332-9664-52CB9AFD2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1108-8274-4D42-B3A2-9ED17151B89E}" type="datetimeFigureOut">
              <a:rPr lang="es-MX" smtClean="0"/>
              <a:t>17/11/25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7EA602-6244-559A-53FC-549EEB3E8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31EE29-202D-BC45-EE1F-6FD648B31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A9141-1D8F-7B4D-B775-B245B8D17B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84552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5AC9E2-EDEA-8CAC-027D-F4AE203FA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5D37B59-04E2-8F4B-CDA2-9BEF79A2A9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1E67FD-0AF6-ABE3-9250-330004B66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1108-8274-4D42-B3A2-9ED17151B89E}" type="datetimeFigureOut">
              <a:rPr lang="es-MX" smtClean="0"/>
              <a:t>17/11/25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DE7517-833D-6CD0-046B-00DD3599E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8A8229-7833-0456-9378-DA92969D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A9141-1D8F-7B4D-B775-B245B8D17B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0077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3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4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72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56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73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18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39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BC1EB-FC85-614A-BDDC-8F28AB708AA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7D2C98D3-9BD1-7E2D-07EC-D8B83B652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575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140ED-33B1-AC48-8AE0-DA70B67D788F}" type="datetimeFigureOut">
              <a:rPr lang="es-MX" smtClean="0"/>
              <a:pPr/>
              <a:t>17/11/25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5CCA0-7E03-174B-8730-4AB2E9E04CA1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2797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67F5706-FFF5-1E5A-D168-2F308E600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5C329B-EE5F-98D3-4FD6-643C321C9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C68C93-BB19-8938-5867-2F37A76BDF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F1108-8274-4D42-B3A2-9ED17151B89E}" type="datetimeFigureOut">
              <a:rPr lang="es-MX" smtClean="0"/>
              <a:t>17/11/25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8B33C0-2055-67AF-21CF-F4E8A42DD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7E3CA7-5346-9151-6C16-A4029C3CD5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A9141-1D8F-7B4D-B775-B245B8D17B6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543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svg"/><Relationship Id="rId9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jpeg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1E175D-67AA-AA31-21D1-9EB0BA8F4E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8" r="-22"/>
          <a:stretch/>
        </p:blipFill>
        <p:spPr>
          <a:xfrm>
            <a:off x="0" y="-55516"/>
            <a:ext cx="9160723" cy="52007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2F694F-D2A6-2350-7CBF-8CA0E77E3529}"/>
              </a:ext>
            </a:extLst>
          </p:cNvPr>
          <p:cNvSpPr/>
          <p:nvPr/>
        </p:nvSpPr>
        <p:spPr>
          <a:xfrm>
            <a:off x="0" y="-26601"/>
            <a:ext cx="9144000" cy="5616757"/>
          </a:xfrm>
          <a:prstGeom prst="rect">
            <a:avLst/>
          </a:prstGeom>
          <a:solidFill>
            <a:srgbClr val="225145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3628E93-2973-4F86-B955-C79C32918716}"/>
              </a:ext>
            </a:extLst>
          </p:cNvPr>
          <p:cNvSpPr txBox="1">
            <a:spLocks/>
          </p:cNvSpPr>
          <p:nvPr/>
        </p:nvSpPr>
        <p:spPr>
          <a:xfrm>
            <a:off x="15688" y="211055"/>
            <a:ext cx="4621236" cy="1979796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>
                <a:solidFill>
                  <a:srgbClr val="235146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Times New Roman" panose="02020603050405020304" pitchFamily="18" charset="0"/>
              </a:rPr>
              <a:t>Innovea</a:t>
            </a:r>
            <a:endParaRPr lang="en-US" sz="6600" b="1" dirty="0">
              <a:solidFill>
                <a:srgbClr val="235146"/>
              </a:solidFill>
              <a:latin typeface="Source Serif Pro Semibold" panose="02040603050405020204" pitchFamily="18" charset="0"/>
              <a:ea typeface="Source Serif Pro Semibold" panose="020406030504050202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solidFill>
                  <a:srgbClr val="235146"/>
                </a:solidFill>
                <a:latin typeface="Source Sans Pro Light" panose="020B0403030403020204" pitchFamily="34" charset="77"/>
                <a:ea typeface="Source Serif Pro SemiBold" panose="02040603050405020204" pitchFamily="18" charset="0"/>
                <a:cs typeface="Times New Roman" panose="02020603050405020304" pitchFamily="18" charset="0"/>
              </a:rPr>
              <a:t>Global Coffee Breeding Network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38A69C-EEFF-A143-92DB-69D0E4FC7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1" y="3854412"/>
            <a:ext cx="3225786" cy="927677"/>
          </a:xfrm>
          <a:prstGeom prst="rect">
            <a:avLst/>
          </a:prstGeom>
        </p:spPr>
      </p:pic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7C6CE4B5-EE4D-94FD-42DD-1505C89474DE}"/>
              </a:ext>
            </a:extLst>
          </p:cNvPr>
          <p:cNvSpPr/>
          <p:nvPr/>
        </p:nvSpPr>
        <p:spPr>
          <a:xfrm>
            <a:off x="6160589" y="1922261"/>
            <a:ext cx="1527957" cy="496736"/>
          </a:xfrm>
          <a:prstGeom prst="roundRect">
            <a:avLst/>
          </a:prstGeom>
          <a:solidFill>
            <a:srgbClr val="225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Ph.D. 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Light" panose="020B0403030403020204" pitchFamily="34" charset="77"/>
              </a:rPr>
              <a:t>Santos Barrera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Project Manager</a:t>
            </a:r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Light" panose="020B0403030403020204" pitchFamily="34" charset="77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7A3C5F4-C26D-CDF5-4042-425A1AB6929A}"/>
              </a:ext>
            </a:extLst>
          </p:cNvPr>
          <p:cNvSpPr/>
          <p:nvPr/>
        </p:nvSpPr>
        <p:spPr>
          <a:xfrm>
            <a:off x="4469109" y="1922260"/>
            <a:ext cx="1589846" cy="496736"/>
          </a:xfrm>
          <a:prstGeom prst="roundRect">
            <a:avLst/>
          </a:prstGeom>
          <a:solidFill>
            <a:srgbClr val="225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Ph.D.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Light" panose="020B0403030403020204" pitchFamily="34" charset="77"/>
              </a:rPr>
              <a:t>Tani</a:t>
            </a:r>
            <a:r>
              <a:rPr lang="en-US" sz="12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a Humphrey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Light" panose="020B0403030403020204" pitchFamily="34" charset="77"/>
              </a:rPr>
              <a:t>Projec</a:t>
            </a:r>
            <a:r>
              <a:rPr lang="en-US" sz="12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t Steward</a:t>
            </a:r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Light" panose="020B0403030403020204" pitchFamily="34" charset="77"/>
            </a:endParaRP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34C2B5BA-7C7B-67C2-BF3C-4F50742FC1A7}"/>
              </a:ext>
            </a:extLst>
          </p:cNvPr>
          <p:cNvSpPr/>
          <p:nvPr/>
        </p:nvSpPr>
        <p:spPr>
          <a:xfrm>
            <a:off x="7705269" y="4418933"/>
            <a:ext cx="1404880" cy="358413"/>
          </a:xfrm>
          <a:prstGeom prst="roundRect">
            <a:avLst/>
          </a:prstGeom>
          <a:solidFill>
            <a:srgbClr val="225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Light" panose="020B0403030403020204" pitchFamily="34" charset="77"/>
              </a:rPr>
              <a:t>I.A. Research Technician</a:t>
            </a: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45D4343B-60D1-C159-CF1C-B49B8E4FCD2B}"/>
              </a:ext>
            </a:extLst>
          </p:cNvPr>
          <p:cNvSpPr/>
          <p:nvPr/>
        </p:nvSpPr>
        <p:spPr>
          <a:xfrm>
            <a:off x="7705269" y="1922260"/>
            <a:ext cx="1422617" cy="486489"/>
          </a:xfrm>
          <a:prstGeom prst="roundRect">
            <a:avLst/>
          </a:prstGeom>
          <a:solidFill>
            <a:srgbClr val="225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Light" panose="020B0403030403020204" pitchFamily="34" charset="77"/>
              </a:rPr>
              <a:t>Ph.D. Jorge Berny </a:t>
            </a:r>
            <a:r>
              <a:rPr lang="en-US" sz="12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Scientist Leader</a:t>
            </a:r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Light" panose="020B0403030403020204" pitchFamily="34" charset="77"/>
            </a:endParaRP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FC34A6E9-3849-96E8-36B1-8DAB6B60A44F}"/>
              </a:ext>
            </a:extLst>
          </p:cNvPr>
          <p:cNvSpPr/>
          <p:nvPr/>
        </p:nvSpPr>
        <p:spPr>
          <a:xfrm>
            <a:off x="6160589" y="4418933"/>
            <a:ext cx="1422617" cy="571630"/>
          </a:xfrm>
          <a:prstGeom prst="roundRect">
            <a:avLst/>
          </a:prstGeom>
          <a:solidFill>
            <a:srgbClr val="225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Light" panose="020B0403030403020204" pitchFamily="34" charset="77"/>
              </a:rPr>
              <a:t>M.Sc. Elly Castro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Light" panose="020B0403030403020204" pitchFamily="34" charset="77"/>
              </a:rPr>
              <a:t>Senior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Light" panose="020B0403030403020204" pitchFamily="34" charset="77"/>
              </a:rPr>
              <a:t>Research Technician</a:t>
            </a:r>
          </a:p>
        </p:txBody>
      </p:sp>
      <p:pic>
        <p:nvPicPr>
          <p:cNvPr id="10" name="Picture 2" descr="DSC01177">
            <a:extLst>
              <a:ext uri="{FF2B5EF4-FFF2-40B4-BE49-F238E27FC236}">
                <a16:creationId xmlns:a16="http://schemas.microsoft.com/office/drawing/2014/main" id="{5B4F50EB-4523-98DE-47E4-A536740CF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3605" r="27775" b="1704"/>
          <a:stretch/>
        </p:blipFill>
        <p:spPr bwMode="auto">
          <a:xfrm>
            <a:off x="4693959" y="545654"/>
            <a:ext cx="1220529" cy="133909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WCR EL SALVADOR 3 2 O23051 1">
            <a:extLst>
              <a:ext uri="{FF2B5EF4-FFF2-40B4-BE49-F238E27FC236}">
                <a16:creationId xmlns:a16="http://schemas.microsoft.com/office/drawing/2014/main" id="{418F77F5-4500-0CB0-D1C7-83AC52571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3" r="20001"/>
          <a:stretch/>
        </p:blipFill>
        <p:spPr bwMode="auto">
          <a:xfrm>
            <a:off x="6261632" y="519185"/>
            <a:ext cx="1220529" cy="134881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SC01144">
            <a:extLst>
              <a:ext uri="{FF2B5EF4-FFF2-40B4-BE49-F238E27FC236}">
                <a16:creationId xmlns:a16="http://schemas.microsoft.com/office/drawing/2014/main" id="{1B4CC009-92F0-B11B-3265-F85684864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324" y="497267"/>
            <a:ext cx="1034914" cy="134408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SC01166">
            <a:extLst>
              <a:ext uri="{FF2B5EF4-FFF2-40B4-BE49-F238E27FC236}">
                <a16:creationId xmlns:a16="http://schemas.microsoft.com/office/drawing/2014/main" id="{4D592D61-77DC-BA7B-5381-220F60D9F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r="31324"/>
          <a:stretch/>
        </p:blipFill>
        <p:spPr bwMode="auto">
          <a:xfrm>
            <a:off x="6206796" y="2969299"/>
            <a:ext cx="1234609" cy="133903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946E6EE2-2089-6A43-603D-2F238872512D}"/>
              </a:ext>
            </a:extLst>
          </p:cNvPr>
          <p:cNvSpPr/>
          <p:nvPr/>
        </p:nvSpPr>
        <p:spPr>
          <a:xfrm>
            <a:off x="4378569" y="4431647"/>
            <a:ext cx="1680386" cy="571629"/>
          </a:xfrm>
          <a:prstGeom prst="roundRect">
            <a:avLst/>
          </a:prstGeom>
          <a:solidFill>
            <a:srgbClr val="225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Light" panose="020B0403030403020204" pitchFamily="34" charset="77"/>
              </a:rPr>
              <a:t>Ph.D. Verônica Belchior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Light" panose="020B0403030403020204" pitchFamily="34" charset="77"/>
              </a:rPr>
              <a:t>Research Scientist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Light" panose="020B0403030403020204" pitchFamily="34" charset="77"/>
              </a:rPr>
              <a:t>Coffee quality</a:t>
            </a:r>
          </a:p>
        </p:txBody>
      </p:sp>
      <p:pic>
        <p:nvPicPr>
          <p:cNvPr id="1036" name="Picture 12" descr="DSC01104">
            <a:extLst>
              <a:ext uri="{FF2B5EF4-FFF2-40B4-BE49-F238E27FC236}">
                <a16:creationId xmlns:a16="http://schemas.microsoft.com/office/drawing/2014/main" id="{5D87A625-370C-C125-8578-6289DFCA1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66" y="2974170"/>
            <a:ext cx="1034913" cy="134408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SC01093">
            <a:extLst>
              <a:ext uri="{FF2B5EF4-FFF2-40B4-BE49-F238E27FC236}">
                <a16:creationId xmlns:a16="http://schemas.microsoft.com/office/drawing/2014/main" id="{664A5E88-4A03-AE97-55BF-34BEAF783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2" r="9389"/>
          <a:stretch/>
        </p:blipFill>
        <p:spPr bwMode="auto">
          <a:xfrm>
            <a:off x="7824283" y="2971802"/>
            <a:ext cx="1277258" cy="134881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C00132-B56C-C0DD-CEF9-867804AFD6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762" y="1811352"/>
            <a:ext cx="1589846" cy="15898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65F493C-15F2-D488-DD88-5C55C8D6D529}"/>
              </a:ext>
            </a:extLst>
          </p:cNvPr>
          <p:cNvSpPr txBox="1"/>
          <p:nvPr/>
        </p:nvSpPr>
        <p:spPr>
          <a:xfrm>
            <a:off x="155963" y="3165057"/>
            <a:ext cx="26494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800" dirty="0">
                <a:effectLst/>
                <a:latin typeface="Helvetica" pitchFamily="2" charset="0"/>
              </a:rPr>
            </a:br>
            <a:endParaRPr lang="en-US" sz="800" dirty="0">
              <a:effectLst/>
              <a:latin typeface="Helvetica" pitchFamily="2" charset="0"/>
            </a:endParaRPr>
          </a:p>
          <a:p>
            <a:r>
              <a:rPr lang="en-US" sz="800" dirty="0">
                <a:solidFill>
                  <a:schemeClr val="bg1"/>
                </a:solidFill>
                <a:effectLst/>
                <a:latin typeface="Helvetica" pitchFamily="2" charset="0"/>
              </a:rPr>
              <a:t>Scan the QR code or go to </a:t>
            </a:r>
            <a:r>
              <a:rPr lang="en-US" sz="8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worldcoffeeresearch.org</a:t>
            </a:r>
            <a:r>
              <a:rPr lang="en-US" sz="800" b="1" dirty="0">
                <a:solidFill>
                  <a:schemeClr val="bg1"/>
                </a:solidFill>
                <a:effectLst/>
                <a:latin typeface="Helvetica" pitchFamily="2" charset="0"/>
              </a:rPr>
              <a:t>/</a:t>
            </a:r>
            <a:r>
              <a:rPr lang="en-US" sz="800" b="1" dirty="0" err="1">
                <a:solidFill>
                  <a:schemeClr val="bg1"/>
                </a:solidFill>
                <a:effectLst/>
                <a:latin typeface="Helvetica" pitchFamily="2" charset="0"/>
              </a:rPr>
              <a:t>innovea</a:t>
            </a:r>
            <a:r>
              <a:rPr lang="en-US" sz="800" b="1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en-US" sz="800" dirty="0">
                <a:solidFill>
                  <a:schemeClr val="bg1"/>
                </a:solidFill>
                <a:effectLst/>
                <a:latin typeface="Helvetica" pitchFamily="2" charset="0"/>
              </a:rPr>
              <a:t>to read more about the program</a:t>
            </a:r>
            <a:r>
              <a:rPr lang="en-US" sz="800" dirty="0">
                <a:effectLst/>
                <a:latin typeface="Helvetica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6919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628C6-8483-EF37-B131-799744E0C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82" y="916021"/>
            <a:ext cx="3523464" cy="924371"/>
          </a:xfrm>
        </p:spPr>
        <p:txBody>
          <a:bodyPr/>
          <a:lstStyle/>
          <a:p>
            <a:pPr fontAlgn="base">
              <a:spcBef>
                <a:spcPts val="0"/>
              </a:spcBef>
            </a:pPr>
            <a:r>
              <a:rPr lang="es-MX" sz="1350" dirty="0">
                <a:solidFill>
                  <a:srgbClr val="000000"/>
                </a:solidFill>
                <a:latin typeface="Source Sans Pro Light" panose="020B0403030403020204" pitchFamily="34" charset="77"/>
              </a:rPr>
              <a:t>Maximizing range of environmental conditions</a:t>
            </a:r>
          </a:p>
          <a:p>
            <a:pPr fontAlgn="base">
              <a:spcBef>
                <a:spcPts val="0"/>
              </a:spcBef>
            </a:pPr>
            <a:r>
              <a:rPr lang="es-MX" sz="1350" dirty="0">
                <a:solidFill>
                  <a:srgbClr val="000000"/>
                </a:solidFill>
                <a:latin typeface="Source Sans Pro Light" panose="020B0403030403020204" pitchFamily="34" charset="77"/>
              </a:rPr>
              <a:t>Accessibility and site management </a:t>
            </a:r>
          </a:p>
          <a:p>
            <a:pPr marL="0" indent="0">
              <a:buNone/>
            </a:pPr>
            <a:endParaRPr lang="es-MX" dirty="0">
              <a:latin typeface="Source Sans Pro Light" panose="020B0403030403020204" pitchFamily="34" charset="77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12D9007-0669-83DA-0D5A-9401E5475FD9}"/>
              </a:ext>
            </a:extLst>
          </p:cNvPr>
          <p:cNvSpPr/>
          <p:nvPr/>
        </p:nvSpPr>
        <p:spPr>
          <a:xfrm>
            <a:off x="67219" y="135547"/>
            <a:ext cx="2653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/>
            <a:r>
              <a:rPr lang="es-MX" sz="3200" b="1" dirty="0">
                <a:solidFill>
                  <a:srgbClr val="235146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Site selection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22250F2-F5AF-33B8-73ED-AFC4181DF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027" y="457486"/>
            <a:ext cx="5133614" cy="422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BCB612F-FE51-7788-0591-FDE03A98B07A}"/>
              </a:ext>
            </a:extLst>
          </p:cNvPr>
          <p:cNvSpPr txBox="1"/>
          <p:nvPr/>
        </p:nvSpPr>
        <p:spPr>
          <a:xfrm>
            <a:off x="484651" y="2243791"/>
            <a:ext cx="309928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s-MX" sz="1350" dirty="0">
                <a:solidFill>
                  <a:srgbClr val="222222"/>
                </a:solidFill>
                <a:latin typeface="Source Sans Pro Light" panose="020B0403030403020204" pitchFamily="34" charset="77"/>
              </a:rPr>
              <a:t>Dim-1 = elevation and temperature variables</a:t>
            </a:r>
          </a:p>
          <a:p>
            <a:pPr fontAlgn="base"/>
            <a:r>
              <a:rPr lang="es-MX" sz="1350" dirty="0">
                <a:solidFill>
                  <a:srgbClr val="222222"/>
                </a:solidFill>
                <a:latin typeface="Source Sans Pro Light" panose="020B0403030403020204" pitchFamily="34" charset="77"/>
              </a:rPr>
              <a:t>Dim-2 = mostly rainfall variables.</a:t>
            </a:r>
          </a:p>
          <a:p>
            <a:pPr fontAlgn="base"/>
            <a:endParaRPr lang="es-MX" sz="1350" dirty="0">
              <a:solidFill>
                <a:srgbClr val="222222"/>
              </a:solidFill>
              <a:latin typeface="Source Sans Pro Light" panose="020B0403030403020204" pitchFamily="34" charset="77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s-MX" sz="1350" dirty="0">
              <a:solidFill>
                <a:srgbClr val="000000"/>
              </a:solidFill>
              <a:latin typeface="Source Sans Pro Light" panose="020B0403030403020204" pitchFamily="34" charset="77"/>
            </a:endParaRPr>
          </a:p>
          <a:p>
            <a:pPr lvl="1" fontAlgn="base"/>
            <a:r>
              <a:rPr lang="es-MX" sz="1350" dirty="0">
                <a:solidFill>
                  <a:srgbClr val="000000"/>
                </a:solidFill>
                <a:latin typeface="Source Sans Pro Light" panose="020B0403030403020204" pitchFamily="34" charset="77"/>
              </a:rPr>
              <a:t>Includes sites with mid to high altitude, colder and dryer places </a:t>
            </a:r>
          </a:p>
          <a:p>
            <a:pPr lvl="1" fontAlgn="base"/>
            <a:endParaRPr lang="es-MX" sz="1350" u="sng" dirty="0">
              <a:solidFill>
                <a:srgbClr val="000000"/>
              </a:solidFill>
              <a:latin typeface="Source Sans Pro Light" panose="020B0403030403020204" pitchFamily="34" charset="77"/>
            </a:endParaRPr>
          </a:p>
          <a:p>
            <a:pPr lvl="1" fontAlgn="base"/>
            <a:r>
              <a:rPr lang="es-MX" sz="1350" dirty="0">
                <a:solidFill>
                  <a:srgbClr val="000000"/>
                </a:solidFill>
                <a:latin typeface="Source Sans Pro Light" panose="020B0403030403020204" pitchFamily="34" charset="77"/>
              </a:rPr>
              <a:t>Lower elevation, warmer and wetter places, with </a:t>
            </a:r>
            <a:r>
              <a:rPr lang="es-MX" sz="1350" u="sng" dirty="0">
                <a:solidFill>
                  <a:srgbClr val="000000"/>
                </a:solidFill>
                <a:latin typeface="Source Sans Pro Light" panose="020B0403030403020204" pitchFamily="34" charset="77"/>
              </a:rPr>
              <a:t>Cluster 3</a:t>
            </a:r>
            <a:r>
              <a:rPr lang="es-MX" sz="1350" dirty="0">
                <a:solidFill>
                  <a:srgbClr val="000000"/>
                </a:solidFill>
                <a:latin typeface="Source Sans Pro Light" panose="020B0403030403020204" pitchFamily="34" charset="77"/>
              </a:rPr>
              <a:t> relatively higher, but more rain seasonality. 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9DF1A8AC-3CC7-0303-7C2E-83856FAD0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07" t="43288" r="2652" b="51085"/>
          <a:stretch/>
        </p:blipFill>
        <p:spPr bwMode="auto">
          <a:xfrm>
            <a:off x="364882" y="3343041"/>
            <a:ext cx="484651" cy="23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FF2FB-33D6-E27B-0D5A-7D2126C01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07" t="48482" r="4137" b="40549"/>
          <a:stretch/>
        </p:blipFill>
        <p:spPr bwMode="auto">
          <a:xfrm>
            <a:off x="364882" y="3984139"/>
            <a:ext cx="408433" cy="46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49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raphic 55">
            <a:extLst>
              <a:ext uri="{FF2B5EF4-FFF2-40B4-BE49-F238E27FC236}">
                <a16:creationId xmlns:a16="http://schemas.microsoft.com/office/drawing/2014/main" id="{7B023848-B368-A28E-F346-6297D1F6D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63915"/>
            <a:ext cx="2411292" cy="59224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381AE23-55DB-23A6-D9AC-3A62C5097645}"/>
              </a:ext>
            </a:extLst>
          </p:cNvPr>
          <p:cNvPicPr>
            <a:picLocks/>
          </p:cNvPicPr>
          <p:nvPr/>
        </p:nvPicPr>
        <p:blipFill>
          <a:blip r:embed="rId5"/>
          <a:srcRect l="18059" t="-785" r="50000" b="32471"/>
          <a:stretch/>
        </p:blipFill>
        <p:spPr>
          <a:xfrm>
            <a:off x="7685137" y="2151049"/>
            <a:ext cx="1575751" cy="157734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14A6AE97-B619-8536-8853-148ABE7F525D}"/>
              </a:ext>
            </a:extLst>
          </p:cNvPr>
          <p:cNvSpPr txBox="1">
            <a:spLocks/>
          </p:cNvSpPr>
          <p:nvPr/>
        </p:nvSpPr>
        <p:spPr>
          <a:xfrm>
            <a:off x="7903968" y="1742821"/>
            <a:ext cx="1207010" cy="5821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+mj-cs"/>
              </a:defRPr>
            </a:lvl1pPr>
          </a:lstStyle>
          <a:p>
            <a:r>
              <a:rPr lang="en-US" sz="1350" dirty="0">
                <a:latin typeface="Source Sans Pro Semibold" panose="020B0503030403020204" pitchFamily="34" charset="77"/>
              </a:rPr>
              <a:t>Rwanda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B53C27-CB57-905F-3F51-E20060980F49}"/>
              </a:ext>
            </a:extLst>
          </p:cNvPr>
          <p:cNvPicPr>
            <a:picLocks/>
          </p:cNvPicPr>
          <p:nvPr/>
        </p:nvPicPr>
        <p:blipFill>
          <a:blip r:embed="rId6"/>
          <a:srcRect l="9415" t="10182" r="14258" b="32515"/>
          <a:stretch/>
        </p:blipFill>
        <p:spPr>
          <a:xfrm>
            <a:off x="6239244" y="1275642"/>
            <a:ext cx="1575751" cy="157734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5E1599-6344-FA2C-88FF-338FBD13FF1A}"/>
              </a:ext>
            </a:extLst>
          </p:cNvPr>
          <p:cNvPicPr>
            <a:picLocks/>
          </p:cNvPicPr>
          <p:nvPr/>
        </p:nvPicPr>
        <p:blipFill>
          <a:blip r:embed="rId7"/>
          <a:srcRect l="-1648" t="9960" r="15092" b="25058"/>
          <a:stretch/>
        </p:blipFill>
        <p:spPr>
          <a:xfrm>
            <a:off x="6725235" y="3114935"/>
            <a:ext cx="1575751" cy="157734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F6326E-8CA5-3FC9-2AAE-313EE92119E6}"/>
              </a:ext>
            </a:extLst>
          </p:cNvPr>
          <p:cNvSpPr txBox="1">
            <a:spLocks/>
          </p:cNvSpPr>
          <p:nvPr/>
        </p:nvSpPr>
        <p:spPr>
          <a:xfrm>
            <a:off x="970934" y="2043284"/>
            <a:ext cx="891457" cy="5821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+mj-cs"/>
              </a:defRPr>
            </a:lvl1pPr>
          </a:lstStyle>
          <a:p>
            <a:r>
              <a:rPr lang="en-US" sz="1350" dirty="0">
                <a:latin typeface="Source Sans Pro Semibold" panose="020B0503030403020204" pitchFamily="34" charset="77"/>
              </a:rPr>
              <a:t>Mexico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E7C5EB6-E11B-7FEF-EBE3-6277BAD3A8C5}"/>
              </a:ext>
            </a:extLst>
          </p:cNvPr>
          <p:cNvSpPr txBox="1">
            <a:spLocks/>
          </p:cNvSpPr>
          <p:nvPr/>
        </p:nvSpPr>
        <p:spPr>
          <a:xfrm>
            <a:off x="2488252" y="4372750"/>
            <a:ext cx="551261" cy="5821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+mj-cs"/>
              </a:defRPr>
            </a:lvl1pPr>
          </a:lstStyle>
          <a:p>
            <a:r>
              <a:rPr lang="en-US" sz="1350" dirty="0">
                <a:latin typeface="Source Sans Pro Semibold" panose="020B0503030403020204" pitchFamily="34" charset="77"/>
              </a:rPr>
              <a:t>Peru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A938D79-6F9E-2362-0A36-2FCAAD49AA41}"/>
              </a:ext>
            </a:extLst>
          </p:cNvPr>
          <p:cNvSpPr txBox="1">
            <a:spLocks/>
          </p:cNvSpPr>
          <p:nvPr/>
        </p:nvSpPr>
        <p:spPr>
          <a:xfrm>
            <a:off x="7047299" y="2729198"/>
            <a:ext cx="931379" cy="5821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+mj-cs"/>
              </a:defRPr>
            </a:lvl1pPr>
          </a:lstStyle>
          <a:p>
            <a:r>
              <a:rPr lang="en-US" sz="1350" dirty="0">
                <a:latin typeface="Source Sans Pro Semibold" panose="020B0503030403020204" pitchFamily="34" charset="77"/>
              </a:rPr>
              <a:t>India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DF624D9-E0D0-AFAB-A1C1-FF8DE060D9CF}"/>
              </a:ext>
            </a:extLst>
          </p:cNvPr>
          <p:cNvSpPr txBox="1">
            <a:spLocks/>
          </p:cNvSpPr>
          <p:nvPr/>
        </p:nvSpPr>
        <p:spPr>
          <a:xfrm>
            <a:off x="7300463" y="4690312"/>
            <a:ext cx="1207010" cy="5821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+mj-cs"/>
              </a:defRPr>
            </a:lvl1pPr>
          </a:lstStyle>
          <a:p>
            <a:r>
              <a:rPr lang="en-US" sz="1350" dirty="0">
                <a:latin typeface="Source Sans Pro Semibold" panose="020B0503030403020204" pitchFamily="34" charset="77"/>
              </a:rPr>
              <a:t>Kenya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4CA558B-9C72-0D3E-E064-7080D6EF41D0}"/>
              </a:ext>
            </a:extLst>
          </p:cNvPr>
          <p:cNvPicPr>
            <a:picLocks/>
          </p:cNvPicPr>
          <p:nvPr/>
        </p:nvPicPr>
        <p:blipFill>
          <a:blip r:embed="rId8"/>
          <a:srcRect l="21656" t="25024" r="48910" b="22596"/>
          <a:stretch/>
        </p:blipFill>
        <p:spPr>
          <a:xfrm>
            <a:off x="2026073" y="2542528"/>
            <a:ext cx="1955453" cy="1957424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E834CDC-27E7-91D6-3359-D869A18AE4B6}"/>
              </a:ext>
            </a:extLst>
          </p:cNvPr>
          <p:cNvPicPr>
            <a:picLocks/>
          </p:cNvPicPr>
          <p:nvPr/>
        </p:nvPicPr>
        <p:blipFill>
          <a:blip r:embed="rId9"/>
          <a:srcRect l="6092" t="21827" r="4957" b="11392"/>
          <a:stretch/>
        </p:blipFill>
        <p:spPr>
          <a:xfrm>
            <a:off x="3482060" y="1475940"/>
            <a:ext cx="3535787" cy="3539353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D9ACD023-3E10-EAC3-0A53-5AB42AA8F5B3}"/>
              </a:ext>
            </a:extLst>
          </p:cNvPr>
          <p:cNvSpPr txBox="1">
            <a:spLocks/>
          </p:cNvSpPr>
          <p:nvPr/>
        </p:nvSpPr>
        <p:spPr>
          <a:xfrm>
            <a:off x="3457568" y="4433185"/>
            <a:ext cx="1207010" cy="5821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+mj-cs"/>
              </a:defRPr>
            </a:lvl1pPr>
          </a:lstStyle>
          <a:p>
            <a:r>
              <a:rPr lang="en-US" sz="1350" dirty="0">
                <a:latin typeface="Source Sans Pro Semibold" panose="020B0503030403020204" pitchFamily="34" charset="77"/>
              </a:rPr>
              <a:t>Uganda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D77CCA16-E45E-050E-D6F2-52EFACEBE10A}"/>
              </a:ext>
            </a:extLst>
          </p:cNvPr>
          <p:cNvSpPr txBox="1">
            <a:spLocks/>
          </p:cNvSpPr>
          <p:nvPr/>
        </p:nvSpPr>
        <p:spPr>
          <a:xfrm>
            <a:off x="117234" y="3230188"/>
            <a:ext cx="891457" cy="5821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+mj-cs"/>
              </a:defRPr>
            </a:lvl1pPr>
          </a:lstStyle>
          <a:p>
            <a:r>
              <a:rPr lang="en-US" sz="1350" dirty="0">
                <a:latin typeface="Source Sans Pro Semibold" panose="020B0503030403020204" pitchFamily="34" charset="77"/>
              </a:rPr>
              <a:t>Costa Rica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DBE11E-198E-60DC-8EEF-E44321282903}"/>
              </a:ext>
            </a:extLst>
          </p:cNvPr>
          <p:cNvSpPr txBox="1"/>
          <p:nvPr/>
        </p:nvSpPr>
        <p:spPr>
          <a:xfrm>
            <a:off x="2664502" y="242887"/>
            <a:ext cx="6446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In 2024, </a:t>
            </a:r>
            <a:r>
              <a:rPr lang="en-US" dirty="0" err="1">
                <a:latin typeface="Source Serif Pro" panose="02040603050405020204" pitchFamily="18" charset="0"/>
                <a:ea typeface="Source Serif Pro" panose="02040603050405020204" pitchFamily="18" charset="0"/>
              </a:rPr>
              <a:t>Innovea</a:t>
            </a: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 went from </a:t>
            </a:r>
            <a:r>
              <a:rPr lang="en-US" b="1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idea </a:t>
            </a:r>
            <a:r>
              <a:rPr lang="en-US" b="1" dirty="0">
                <a:latin typeface="Source Serif Pro" panose="02040603050405020204" pitchFamily="18" charset="0"/>
                <a:ea typeface="Source Serif Pro" panose="02040603050405020204" pitchFamily="18" charset="0"/>
                <a:sym typeface="Wingdings" pitchFamily="2" charset="2"/>
              </a:rPr>
              <a:t></a:t>
            </a:r>
            <a:r>
              <a:rPr lang="en-US" b="1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 reality</a:t>
            </a: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.</a:t>
            </a:r>
            <a:r>
              <a:rPr lang="en-US" b="1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 </a:t>
            </a:r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Trees are going into the field across the network. This was the network’s single largest political + logistical hurdle. We’re on our way!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18D6117D-F57B-EB75-DE36-82283213D981}"/>
              </a:ext>
            </a:extLst>
          </p:cNvPr>
          <p:cNvSpPr txBox="1">
            <a:spLocks/>
          </p:cNvSpPr>
          <p:nvPr/>
        </p:nvSpPr>
        <p:spPr>
          <a:xfrm>
            <a:off x="398815" y="412765"/>
            <a:ext cx="2873756" cy="477125"/>
          </a:xfrm>
          <a:prstGeom prst="rect">
            <a:avLst/>
          </a:prstGeom>
        </p:spPr>
        <p:txBody>
          <a:bodyPr vert="horz" wrap="square" lIns="51435" tIns="25718" rIns="51435" bIns="25718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err="1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Times New Roman" panose="02020603050405020304" pitchFamily="18" charset="0"/>
              </a:rPr>
              <a:t>Innovea</a:t>
            </a:r>
            <a:endParaRPr lang="en-US" sz="1800" b="1" dirty="0">
              <a:solidFill>
                <a:schemeClr val="bg1"/>
              </a:solidFill>
              <a:latin typeface="Source Serif Pro SemiBold" panose="02040603050405020204" pitchFamily="18" charset="0"/>
              <a:ea typeface="Source Serif Pro SemiBold" panose="020406030504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A378AB-BE8A-8EAC-B753-33CDDE3BF7FD}"/>
              </a:ext>
            </a:extLst>
          </p:cNvPr>
          <p:cNvPicPr>
            <a:picLocks/>
          </p:cNvPicPr>
          <p:nvPr/>
        </p:nvPicPr>
        <p:blipFill>
          <a:blip r:embed="rId10"/>
          <a:srcRect l="15612" t="19530" r="6692" b="22139"/>
          <a:stretch/>
        </p:blipFill>
        <p:spPr>
          <a:xfrm>
            <a:off x="1631922" y="1192425"/>
            <a:ext cx="1575751" cy="157734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794F0C1-012F-C6D4-D4F2-A64397642B85}"/>
              </a:ext>
            </a:extLst>
          </p:cNvPr>
          <p:cNvPicPr>
            <a:picLocks/>
          </p:cNvPicPr>
          <p:nvPr/>
        </p:nvPicPr>
        <p:blipFill>
          <a:blip r:embed="rId11"/>
          <a:srcRect l="12538" r="12538"/>
          <a:stretch/>
        </p:blipFill>
        <p:spPr>
          <a:xfrm>
            <a:off x="750575" y="2670601"/>
            <a:ext cx="1173518" cy="1174702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9454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FE2D8-9215-485F-919B-5617E92D3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50" b="1" dirty="0">
                <a:solidFill>
                  <a:srgbClr val="005042"/>
                </a:solidFill>
                <a:latin typeface="Source Serif Pro SemiBold"/>
                <a:ea typeface="Source Serif Pro SemiBold"/>
                <a:cs typeface="+mn-cs"/>
                <a:sym typeface="Arial"/>
              </a:rPr>
              <a:t>Innovea</a:t>
            </a:r>
          </a:p>
        </p:txBody>
      </p:sp>
      <p:pic>
        <p:nvPicPr>
          <p:cNvPr id="10" name="Picture 9" descr="A plant with green leaves&#10;&#10;AI-generated content may be incorrect.">
            <a:extLst>
              <a:ext uri="{FF2B5EF4-FFF2-40B4-BE49-F238E27FC236}">
                <a16:creationId xmlns:a16="http://schemas.microsoft.com/office/drawing/2014/main" id="{CC77039F-B2A5-D30C-0C4F-78859F4A5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983" y="71063"/>
            <a:ext cx="1799200" cy="239893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69836DB-42D5-433F-3614-E46877F9E960}"/>
              </a:ext>
            </a:extLst>
          </p:cNvPr>
          <p:cNvSpPr/>
          <p:nvPr/>
        </p:nvSpPr>
        <p:spPr>
          <a:xfrm rot="10800000" flipV="1">
            <a:off x="3641979" y="2152128"/>
            <a:ext cx="539493" cy="308344"/>
          </a:xfrm>
          <a:prstGeom prst="roundRect">
            <a:avLst/>
          </a:prstGeom>
          <a:solidFill>
            <a:srgbClr val="225145">
              <a:alpha val="7462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Source Sans Pro" panose="020B0503030403020204" pitchFamily="34" charset="0"/>
              </a:rPr>
              <a:t>RAB</a:t>
            </a:r>
            <a:endParaRPr lang="en-US" sz="1350" b="1" spc="225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3" name="Picture 12" descr="A person in a field with a tablet&#10;&#10;AI-generated content may be incorrect.">
            <a:extLst>
              <a:ext uri="{FF2B5EF4-FFF2-40B4-BE49-F238E27FC236}">
                <a16:creationId xmlns:a16="http://schemas.microsoft.com/office/drawing/2014/main" id="{35FC15D6-970A-CB77-CC0B-72A28B1500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66" b="6666"/>
          <a:stretch/>
        </p:blipFill>
        <p:spPr>
          <a:xfrm>
            <a:off x="7029592" y="33347"/>
            <a:ext cx="2114408" cy="2443316"/>
          </a:xfrm>
          <a:prstGeom prst="rect">
            <a:avLst/>
          </a:prstGeom>
        </p:spPr>
      </p:pic>
      <p:pic>
        <p:nvPicPr>
          <p:cNvPr id="15" name="Picture 14" descr="Close-up of a plant with a yellow ribbon&#10;&#10;AI-generated content may be incorrect.">
            <a:extLst>
              <a:ext uri="{FF2B5EF4-FFF2-40B4-BE49-F238E27FC236}">
                <a16:creationId xmlns:a16="http://schemas.microsoft.com/office/drawing/2014/main" id="{110D50B8-A281-03EC-65BE-5ADD3F0FC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183" y="27306"/>
            <a:ext cx="1837017" cy="2449357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CB57D16-96BB-9ECF-F961-80E7B5FDF52E}"/>
              </a:ext>
            </a:extLst>
          </p:cNvPr>
          <p:cNvSpPr/>
          <p:nvPr/>
        </p:nvSpPr>
        <p:spPr>
          <a:xfrm rot="10800000" flipV="1">
            <a:off x="6925826" y="2161652"/>
            <a:ext cx="746090" cy="308345"/>
          </a:xfrm>
          <a:prstGeom prst="roundRect">
            <a:avLst/>
          </a:prstGeom>
          <a:solidFill>
            <a:srgbClr val="225145">
              <a:alpha val="7462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350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NaCORI</a:t>
            </a:r>
            <a:endParaRPr lang="en-US" sz="1350" b="1" spc="225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8" name="Picture 17" descr="A close-up of a plant&#10;&#10;AI-generated content may be incorrect.">
            <a:extLst>
              <a:ext uri="{FF2B5EF4-FFF2-40B4-BE49-F238E27FC236}">
                <a16:creationId xmlns:a16="http://schemas.microsoft.com/office/drawing/2014/main" id="{D6236748-4E7F-162E-5629-E0E7060B8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982" y="2469997"/>
            <a:ext cx="1837017" cy="2449356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216C7A0-B94B-73F0-44A9-91E38313262A}"/>
              </a:ext>
            </a:extLst>
          </p:cNvPr>
          <p:cNvSpPr/>
          <p:nvPr/>
        </p:nvSpPr>
        <p:spPr>
          <a:xfrm rot="10800000" flipV="1">
            <a:off x="4765330" y="4611008"/>
            <a:ext cx="677002" cy="308345"/>
          </a:xfrm>
          <a:prstGeom prst="roundRect">
            <a:avLst/>
          </a:prstGeom>
          <a:solidFill>
            <a:srgbClr val="225145">
              <a:alpha val="7462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350">
                <a:solidFill>
                  <a:schemeClr val="bg1"/>
                </a:solidFill>
                <a:latin typeface="Source Sans Pro" panose="020B0503030403020204" pitchFamily="34" charset="0"/>
              </a:rPr>
              <a:t>KALRO</a:t>
            </a:r>
            <a:endParaRPr lang="en-US" sz="1350" b="1" spc="225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21" name="Picture 20" descr="A person digging in the ground&#10;&#10;AI-generated content may be incorrect.">
            <a:extLst>
              <a:ext uri="{FF2B5EF4-FFF2-40B4-BE49-F238E27FC236}">
                <a16:creationId xmlns:a16="http://schemas.microsoft.com/office/drawing/2014/main" id="{CFC2B6A6-E02C-382A-F849-C45601FFDD6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4107"/>
          <a:stretch/>
        </p:blipFill>
        <p:spPr>
          <a:xfrm>
            <a:off x="5478998" y="3595842"/>
            <a:ext cx="3190742" cy="1547658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1BEF895-E1BD-E44C-5D40-CEED0C042191}"/>
              </a:ext>
            </a:extLst>
          </p:cNvPr>
          <p:cNvSpPr/>
          <p:nvPr/>
        </p:nvSpPr>
        <p:spPr>
          <a:xfrm rot="10800000" flipV="1">
            <a:off x="5541962" y="4806603"/>
            <a:ext cx="462293" cy="308345"/>
          </a:xfrm>
          <a:prstGeom prst="roundRect">
            <a:avLst/>
          </a:prstGeom>
          <a:solidFill>
            <a:srgbClr val="225145">
              <a:alpha val="7462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350" b="1">
              <a:solidFill>
                <a:schemeClr val="bg1"/>
              </a:solidFill>
              <a:latin typeface="Source Serif Pro SemiBold"/>
              <a:ea typeface="Source Serif Pro SemiBold"/>
            </a:endParaRPr>
          </a:p>
          <a:p>
            <a:pPr algn="ctr"/>
            <a:r>
              <a:rPr lang="en-US" sz="1350">
                <a:solidFill>
                  <a:schemeClr val="bg1"/>
                </a:solidFill>
                <a:latin typeface="Source Sans Pro" panose="020B0503030403020204" pitchFamily="34" charset="0"/>
              </a:rPr>
              <a:t>INIA</a:t>
            </a:r>
            <a:endParaRPr lang="en-US" sz="1350" b="1" spc="225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25" name="Picture 24" descr="A white tarp coverings in a forest&#10;&#10;AI-generated content may be incorrect.">
            <a:extLst>
              <a:ext uri="{FF2B5EF4-FFF2-40B4-BE49-F238E27FC236}">
                <a16:creationId xmlns:a16="http://schemas.microsoft.com/office/drawing/2014/main" id="{B5960E3B-CEE7-98BD-8C13-8BF4FAD04D8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3653"/>
          <a:stretch/>
        </p:blipFill>
        <p:spPr>
          <a:xfrm>
            <a:off x="5478997" y="2481679"/>
            <a:ext cx="3190741" cy="1239803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8948103-2065-4324-EA0D-C7A934251550}"/>
              </a:ext>
            </a:extLst>
          </p:cNvPr>
          <p:cNvSpPr/>
          <p:nvPr/>
        </p:nvSpPr>
        <p:spPr>
          <a:xfrm rot="10800000" flipV="1">
            <a:off x="5478995" y="3407611"/>
            <a:ext cx="577273" cy="308345"/>
          </a:xfrm>
          <a:prstGeom prst="roundRect">
            <a:avLst/>
          </a:prstGeom>
          <a:solidFill>
            <a:srgbClr val="225145">
              <a:alpha val="7462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350" b="1">
              <a:solidFill>
                <a:schemeClr val="bg1"/>
              </a:solidFill>
              <a:latin typeface="Source Serif Pro SemiBold"/>
              <a:ea typeface="Source Serif Pro SemiBold"/>
            </a:endParaRPr>
          </a:p>
          <a:p>
            <a:pPr algn="ctr"/>
            <a:r>
              <a:rPr lang="en-US" sz="1350">
                <a:solidFill>
                  <a:schemeClr val="bg1"/>
                </a:solidFill>
                <a:latin typeface="Source Sans Pro" panose="020B0503030403020204" pitchFamily="34" charset="0"/>
              </a:rPr>
              <a:t>UACH</a:t>
            </a:r>
            <a:endParaRPr lang="en-US" sz="1350" b="1" spc="225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4C18E0-06B6-E231-6458-1A63999296D7}"/>
              </a:ext>
            </a:extLst>
          </p:cNvPr>
          <p:cNvSpPr txBox="1"/>
          <p:nvPr/>
        </p:nvSpPr>
        <p:spPr>
          <a:xfrm>
            <a:off x="480212" y="1543050"/>
            <a:ext cx="2949177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>
                <a:latin typeface="Source Serif Pro" panose="02040603050405020204" pitchFamily="18" charset="0"/>
                <a:ea typeface="Source Serif Pro" panose="02040603050405020204" pitchFamily="18" charset="0"/>
              </a:rPr>
              <a:t>East Africa Partners and ICAFE (CR) are collecting flowering date. The first year of yield is 2025.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>
                <a:latin typeface="Source Serif Pro" panose="02040603050405020204" pitchFamily="18" charset="0"/>
                <a:ea typeface="Source Serif Pro" panose="02040603050405020204" pitchFamily="18" charset="0"/>
              </a:rPr>
              <a:t>Mexico, and Peru plants in the field are growing well. Partners are collecting plant development data and CLR.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>
                <a:latin typeface="Source Serif Pro" panose="02040603050405020204" pitchFamily="18" charset="0"/>
                <a:ea typeface="Source Serif Pro" panose="02040603050405020204" pitchFamily="18" charset="0"/>
              </a:rPr>
              <a:t>India and USDA (Hilo), plants are still in nursery stage.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>
                <a:latin typeface="Source Serif Pro" panose="02040603050405020204" pitchFamily="18" charset="0"/>
                <a:ea typeface="Source Serif Pro" panose="02040603050405020204" pitchFamily="18" charset="0"/>
              </a:rPr>
              <a:t>Indonesia, crosses will be made this March/April and seed will be sent early 2026.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627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FDF8C9-F7FB-E2B0-E601-B53D96B772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620" y="-110840"/>
            <a:ext cx="4626467" cy="52562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3877C4-C92A-F64C-7A26-0C30F52E4B44}"/>
              </a:ext>
            </a:extLst>
          </p:cNvPr>
          <p:cNvSpPr txBox="1"/>
          <p:nvPr/>
        </p:nvSpPr>
        <p:spPr>
          <a:xfrm>
            <a:off x="144542" y="330128"/>
            <a:ext cx="44382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Innovea</a:t>
            </a:r>
            <a:r>
              <a:rPr lang="en-US" sz="2700" b="1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 </a:t>
            </a:r>
          </a:p>
          <a:p>
            <a:r>
              <a:rPr lang="en-US" sz="2400" dirty="0">
                <a:solidFill>
                  <a:srgbClr val="225145"/>
                </a:solidFill>
                <a:latin typeface="Source Sans Pro Light" panose="020B0403030403020204" pitchFamily="34" charset="77"/>
              </a:rPr>
              <a:t>Global Arabica Breeding Network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F068DF-32C6-3A0E-8248-D7D7C4221BB0}"/>
              </a:ext>
            </a:extLst>
          </p:cNvPr>
          <p:cNvGrpSpPr/>
          <p:nvPr/>
        </p:nvGrpSpPr>
        <p:grpSpPr>
          <a:xfrm>
            <a:off x="4670229" y="-72551"/>
            <a:ext cx="4692620" cy="4028779"/>
            <a:chOff x="6470812" y="-36781"/>
            <a:chExt cx="6256826" cy="537170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CBA685-AE73-B4D7-E633-C8C2BEAF939A}"/>
                </a:ext>
              </a:extLst>
            </p:cNvPr>
            <p:cNvSpPr/>
            <p:nvPr/>
          </p:nvSpPr>
          <p:spPr>
            <a:xfrm>
              <a:off x="9829232" y="-36781"/>
              <a:ext cx="621789" cy="525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FDDE37-9DBC-BBDE-7546-528A1E76C5B0}"/>
                </a:ext>
              </a:extLst>
            </p:cNvPr>
            <p:cNvSpPr/>
            <p:nvPr/>
          </p:nvSpPr>
          <p:spPr>
            <a:xfrm>
              <a:off x="8906590" y="59295"/>
              <a:ext cx="621789" cy="525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" name="Google Shape;260;p20">
              <a:extLst>
                <a:ext uri="{FF2B5EF4-FFF2-40B4-BE49-F238E27FC236}">
                  <a16:creationId xmlns:a16="http://schemas.microsoft.com/office/drawing/2014/main" id="{1B7A8FA7-14E5-BE05-61BB-DF5689C679BA}"/>
                </a:ext>
              </a:extLst>
            </p:cNvPr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0812" y="159910"/>
              <a:ext cx="5655754" cy="51750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E3D270-19AC-980D-F1D7-D1482ECE9DF9}"/>
                </a:ext>
              </a:extLst>
            </p:cNvPr>
            <p:cNvSpPr txBox="1"/>
            <p:nvPr/>
          </p:nvSpPr>
          <p:spPr>
            <a:xfrm>
              <a:off x="8726996" y="3961187"/>
              <a:ext cx="1724025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50" dirty="0">
                  <a:latin typeface="Source Sans Pro Light" panose="020B0403030403020204" pitchFamily="34" charset="77"/>
                </a:rPr>
                <a:t>India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332ABD4-40BC-4269-292E-EC7957A62214}"/>
                </a:ext>
              </a:extLst>
            </p:cNvPr>
            <p:cNvSpPr txBox="1"/>
            <p:nvPr/>
          </p:nvSpPr>
          <p:spPr>
            <a:xfrm>
              <a:off x="10697138" y="1699538"/>
              <a:ext cx="1724025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50" dirty="0">
                  <a:latin typeface="Source Sans Pro Light" panose="020B0403030403020204" pitchFamily="34" charset="77"/>
                </a:rPr>
                <a:t>Rwanda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7F83C4-A9D4-A3C5-B25A-6C85B500892B}"/>
                </a:ext>
              </a:extLst>
            </p:cNvPr>
            <p:cNvSpPr txBox="1"/>
            <p:nvPr/>
          </p:nvSpPr>
          <p:spPr>
            <a:xfrm>
              <a:off x="11003613" y="2575642"/>
              <a:ext cx="1724025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50" dirty="0">
                  <a:latin typeface="Source Sans Pro Light" panose="020B0403030403020204" pitchFamily="34" charset="77"/>
                </a:rPr>
                <a:t>Kenya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44BB6DB-F3EA-CEFB-F020-B06B43ED01B3}"/>
                </a:ext>
              </a:extLst>
            </p:cNvPr>
            <p:cNvSpPr txBox="1"/>
            <p:nvPr/>
          </p:nvSpPr>
          <p:spPr>
            <a:xfrm>
              <a:off x="9663382" y="1036971"/>
              <a:ext cx="1724025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50" dirty="0">
                  <a:latin typeface="Source Sans Pro Light" panose="020B0403030403020204" pitchFamily="34" charset="77"/>
                </a:rPr>
                <a:t>Uganda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FC01EA0-AC7B-472A-5C66-F4FCCAD2BF13}"/>
                </a:ext>
              </a:extLst>
            </p:cNvPr>
            <p:cNvSpPr txBox="1"/>
            <p:nvPr/>
          </p:nvSpPr>
          <p:spPr>
            <a:xfrm>
              <a:off x="6712999" y="1518728"/>
              <a:ext cx="1724025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50" dirty="0">
                  <a:latin typeface="Source Sans Pro Light" panose="020B0403030403020204" pitchFamily="34" charset="77"/>
                </a:rPr>
                <a:t>Mexico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894C62-3BB7-7654-3C8E-0226404DFA18}"/>
                </a:ext>
              </a:extLst>
            </p:cNvPr>
            <p:cNvSpPr txBox="1"/>
            <p:nvPr/>
          </p:nvSpPr>
          <p:spPr>
            <a:xfrm>
              <a:off x="8726996" y="565703"/>
              <a:ext cx="1724025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50" dirty="0">
                  <a:latin typeface="Source Sans Pro Light" panose="020B0403030403020204" pitchFamily="34" charset="77"/>
                </a:rPr>
                <a:t>Costa Rica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1EE8C9-A413-A8DE-C6BB-B11051FEB1EC}"/>
                </a:ext>
              </a:extLst>
            </p:cNvPr>
            <p:cNvSpPr txBox="1"/>
            <p:nvPr/>
          </p:nvSpPr>
          <p:spPr>
            <a:xfrm>
              <a:off x="7104665" y="2525240"/>
              <a:ext cx="1724025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50" dirty="0">
                  <a:latin typeface="Source Sans Pro Light" panose="020B0403030403020204" pitchFamily="34" charset="77"/>
                </a:rPr>
                <a:t>Peru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8C361A-762B-3209-9691-A15052D6DCF7}"/>
                </a:ext>
              </a:extLst>
            </p:cNvPr>
            <p:cNvSpPr txBox="1"/>
            <p:nvPr/>
          </p:nvSpPr>
          <p:spPr>
            <a:xfrm>
              <a:off x="6672515" y="3743093"/>
              <a:ext cx="1724025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50" dirty="0">
                  <a:latin typeface="Source Sans Pro Light" panose="020B0403030403020204" pitchFamily="34" charset="77"/>
                </a:rPr>
                <a:t>Indonesia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0970C2-BFE9-6BB3-1713-E8DF17637C93}"/>
                </a:ext>
              </a:extLst>
            </p:cNvPr>
            <p:cNvSpPr txBox="1"/>
            <p:nvPr/>
          </p:nvSpPr>
          <p:spPr>
            <a:xfrm>
              <a:off x="10141601" y="3882251"/>
              <a:ext cx="1724025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50" dirty="0">
                  <a:latin typeface="Source Sans Pro Light" panose="020B0403030403020204" pitchFamily="34" charset="77"/>
                </a:rPr>
                <a:t>United States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C0A2E1-FF2D-7D99-0425-99E122DCEE1E}"/>
              </a:ext>
            </a:extLst>
          </p:cNvPr>
          <p:cNvSpPr txBox="1"/>
          <p:nvPr/>
        </p:nvSpPr>
        <p:spPr>
          <a:xfrm>
            <a:off x="4851869" y="3406826"/>
            <a:ext cx="4119406" cy="1568516"/>
          </a:xfrm>
          <a:prstGeom prst="roundRect">
            <a:avLst/>
          </a:prstGeom>
          <a:solidFill>
            <a:srgbClr val="225145"/>
          </a:solidFill>
        </p:spPr>
        <p:txBody>
          <a:bodyPr wrap="square" lIns="102870" tIns="77153" rIns="102870" bIns="77153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bg1"/>
                </a:solidFill>
                <a:latin typeface="Source Sans Pro Light" panose="020B0403030403020204" pitchFamily="34" charset="77"/>
                <a:ea typeface="Source Serif Pro Semibold" panose="02040603050405020204" pitchFamily="18" charset="0"/>
              </a:rPr>
              <a:t>High performing commercial varieties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>
                <a:solidFill>
                  <a:schemeClr val="bg1"/>
                </a:solidFill>
                <a:latin typeface="Source Sans Pro Light" panose="020B0403030403020204" pitchFamily="34" charset="77"/>
                <a:ea typeface="Source Serif Pro Semibold" panose="02040603050405020204" pitchFamily="18" charset="0"/>
              </a:rPr>
              <a:t>Population improvement strategy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>
                <a:solidFill>
                  <a:schemeClr val="bg1"/>
                </a:solidFill>
                <a:latin typeface="Source Sans Pro Light" panose="020B0403030403020204" pitchFamily="34" charset="77"/>
                <a:ea typeface="Source Serif Pro Semibold" panose="02040603050405020204" pitchFamily="18" charset="0"/>
              </a:rPr>
              <a:t>Multi-environment testing</a:t>
            </a:r>
          </a:p>
        </p:txBody>
      </p:sp>
    </p:spTree>
    <p:extLst>
      <p:ext uri="{BB962C8B-B14F-4D97-AF65-F5344CB8AC3E}">
        <p14:creationId xmlns:p14="http://schemas.microsoft.com/office/powerpoint/2010/main" val="330595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3AAFAF-5188-6C9A-E693-9C9B57DB8BFC}"/>
              </a:ext>
            </a:extLst>
          </p:cNvPr>
          <p:cNvSpPr/>
          <p:nvPr/>
        </p:nvSpPr>
        <p:spPr>
          <a:xfrm>
            <a:off x="1" y="1"/>
            <a:ext cx="9143999" cy="1060266"/>
          </a:xfrm>
          <a:prstGeom prst="rect">
            <a:avLst/>
          </a:prstGeom>
          <a:solidFill>
            <a:srgbClr val="ECE9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213C37-59DF-1E0C-F96E-7FE57BE93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30" y="86814"/>
            <a:ext cx="775274" cy="7752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5984A8-D996-25C2-A463-0272814A5430}"/>
              </a:ext>
            </a:extLst>
          </p:cNvPr>
          <p:cNvSpPr txBox="1"/>
          <p:nvPr/>
        </p:nvSpPr>
        <p:spPr>
          <a:xfrm>
            <a:off x="1374438" y="326417"/>
            <a:ext cx="72985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Innovea</a:t>
            </a:r>
            <a:r>
              <a:rPr lang="en-US" sz="2700" b="1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 </a:t>
            </a:r>
            <a:r>
              <a:rPr lang="en-US" sz="2700" dirty="0">
                <a:solidFill>
                  <a:srgbClr val="225145"/>
                </a:solidFill>
                <a:latin typeface="Source Sans Pro Light" panose="020B0403030403020204" pitchFamily="34" charset="77"/>
              </a:rPr>
              <a:t>Global Coffee Breeding Network Partners </a:t>
            </a:r>
          </a:p>
        </p:txBody>
      </p:sp>
      <p:pic>
        <p:nvPicPr>
          <p:cNvPr id="1030" name="Picture 6" descr="Radio INIA Perú - Apps on Google Play">
            <a:extLst>
              <a:ext uri="{FF2B5EF4-FFF2-40B4-BE49-F238E27FC236}">
                <a16:creationId xmlns:a16="http://schemas.microsoft.com/office/drawing/2014/main" id="{A6AA088A-EB52-9F7F-CFFA-C342BE060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7" b="29375"/>
          <a:stretch/>
        </p:blipFill>
        <p:spPr bwMode="auto">
          <a:xfrm>
            <a:off x="6417400" y="1156970"/>
            <a:ext cx="2588083" cy="128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SDA - YouTube">
            <a:extLst>
              <a:ext uri="{FF2B5EF4-FFF2-40B4-BE49-F238E27FC236}">
                <a16:creationId xmlns:a16="http://schemas.microsoft.com/office/drawing/2014/main" id="{2459AE4F-D90D-5D18-2090-0C7604F3C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t="14563" r="8771" b="18298"/>
          <a:stretch/>
        </p:blipFill>
        <p:spPr bwMode="auto">
          <a:xfrm>
            <a:off x="2113937" y="3441571"/>
            <a:ext cx="1899118" cy="151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5C554DF-9D50-823B-5459-EB15ACA0E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71" y="2176402"/>
            <a:ext cx="3175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">
            <a:extLst>
              <a:ext uri="{FF2B5EF4-FFF2-40B4-BE49-F238E27FC236}">
                <a16:creationId xmlns:a16="http://schemas.microsoft.com/office/drawing/2014/main" id="{8AEFA897-7E6F-78E3-ABFD-95AD49683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43" y="3247746"/>
            <a:ext cx="1644872" cy="159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National Coffee Research Institute (NaCORI)">
            <a:extLst>
              <a:ext uri="{FF2B5EF4-FFF2-40B4-BE49-F238E27FC236}">
                <a16:creationId xmlns:a16="http://schemas.microsoft.com/office/drawing/2014/main" id="{66FC8184-550D-E193-CA01-596230EB45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0" t="6262" r="19841" b="6262"/>
          <a:stretch/>
        </p:blipFill>
        <p:spPr bwMode="auto">
          <a:xfrm>
            <a:off x="6544399" y="3280845"/>
            <a:ext cx="2229641" cy="162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Kenya - Feed the Future Global Biotech Potato Partnership">
            <a:extLst>
              <a:ext uri="{FF2B5EF4-FFF2-40B4-BE49-F238E27FC236}">
                <a16:creationId xmlns:a16="http://schemas.microsoft.com/office/drawing/2014/main" id="{586E4565-9726-CEB8-B8CC-E1E3FEBB6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59" y="3141358"/>
            <a:ext cx="2002141" cy="200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OCOA SUSTAINABILITY PARTNERSHIP • Members">
            <a:extLst>
              <a:ext uri="{FF2B5EF4-FFF2-40B4-BE49-F238E27FC236}">
                <a16:creationId xmlns:a16="http://schemas.microsoft.com/office/drawing/2014/main" id="{432CEAB8-42B3-C7E5-6B52-467471E44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012" y="1156970"/>
            <a:ext cx="1634483" cy="209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AIC-CCRI-CED">
            <a:extLst>
              <a:ext uri="{FF2B5EF4-FFF2-40B4-BE49-F238E27FC236}">
                <a16:creationId xmlns:a16="http://schemas.microsoft.com/office/drawing/2014/main" id="{C36033D3-68CF-687A-ED94-787252E31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72" y="1335267"/>
            <a:ext cx="1807015" cy="156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TIE | EfD - Initiative">
            <a:extLst>
              <a:ext uri="{FF2B5EF4-FFF2-40B4-BE49-F238E27FC236}">
                <a16:creationId xmlns:a16="http://schemas.microsoft.com/office/drawing/2014/main" id="{CC50E577-7220-3CD5-84D0-3EEDE6A8A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8" t="30346" r="18653" b="33484"/>
          <a:stretch/>
        </p:blipFill>
        <p:spPr bwMode="auto">
          <a:xfrm>
            <a:off x="3543756" y="2439703"/>
            <a:ext cx="2422187" cy="93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green and brown logo&#10;&#10;AI-generated content may be incorrect.">
            <a:extLst>
              <a:ext uri="{FF2B5EF4-FFF2-40B4-BE49-F238E27FC236}">
                <a16:creationId xmlns:a16="http://schemas.microsoft.com/office/drawing/2014/main" id="{EB71502A-7D9E-1DB6-2A7C-D60F5C318D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72132" y="2036078"/>
            <a:ext cx="2478882" cy="62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93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EC90BF9-ADDA-26A6-9F0B-230B323309B0}"/>
              </a:ext>
            </a:extLst>
          </p:cNvPr>
          <p:cNvSpPr txBox="1">
            <a:spLocks/>
          </p:cNvSpPr>
          <p:nvPr/>
        </p:nvSpPr>
        <p:spPr>
          <a:xfrm>
            <a:off x="453683" y="69544"/>
            <a:ext cx="8532056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>
                <a:solidFill>
                  <a:srgbClr val="235146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Focus: Population improvement to address low genetic gain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A59556-DD9B-CCB7-7C0A-A36867BE541B}"/>
              </a:ext>
            </a:extLst>
          </p:cNvPr>
          <p:cNvGrpSpPr/>
          <p:nvPr/>
        </p:nvGrpSpPr>
        <p:grpSpPr>
          <a:xfrm>
            <a:off x="287429" y="841956"/>
            <a:ext cx="8856571" cy="4232000"/>
            <a:chOff x="825909" y="1000652"/>
            <a:chExt cx="8089019" cy="3459588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E01F09CB-28AA-D8A9-2159-54AF42A9B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568" b="17147"/>
            <a:stretch/>
          </p:blipFill>
          <p:spPr>
            <a:xfrm>
              <a:off x="825909" y="1000652"/>
              <a:ext cx="8089019" cy="3459588"/>
            </a:xfrm>
            <a:prstGeom prst="rect">
              <a:avLst/>
            </a:prstGeom>
          </p:spPr>
        </p:pic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1A55E6F8-2148-FF2F-E205-0D163F2E8D88}"/>
                </a:ext>
              </a:extLst>
            </p:cNvPr>
            <p:cNvSpPr/>
            <p:nvPr/>
          </p:nvSpPr>
          <p:spPr>
            <a:xfrm>
              <a:off x="3553795" y="1145719"/>
              <a:ext cx="143842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sz="1400" b="1" dirty="0" err="1">
                  <a:solidFill>
                    <a:srgbClr val="235146"/>
                  </a:solidFill>
                  <a:latin typeface="Source Serif Pro Semibold" panose="02040603050405020204" pitchFamily="18" charset="0"/>
                  <a:ea typeface="Source Serif Pro Semibold" panose="02040603050405020204" pitchFamily="18" charset="0"/>
                </a:rPr>
                <a:t>Innovea</a:t>
              </a:r>
              <a:endParaRPr lang="en-US" sz="1400" b="1" dirty="0">
                <a:latin typeface="Source Serif Pro Semibold" panose="02040603050405020204" pitchFamily="18" charset="0"/>
                <a:ea typeface="Source Serif Pro Semibold" panose="02040603050405020204" pitchFamily="18" charset="0"/>
              </a:endParaRPr>
            </a:p>
          </p:txBody>
        </p: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id="{553685EE-DA51-7CE9-8327-9D6E56742F32}"/>
              </a:ext>
            </a:extLst>
          </p:cNvPr>
          <p:cNvSpPr/>
          <p:nvPr/>
        </p:nvSpPr>
        <p:spPr>
          <a:xfrm>
            <a:off x="3274159" y="4564513"/>
            <a:ext cx="15749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>
                <a:solidFill>
                  <a:srgbClr val="235146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Innovea PD</a:t>
            </a:r>
            <a:endParaRPr lang="en-US" sz="1400" b="1" dirty="0">
              <a:latin typeface="Source Serif Pro Semibold" panose="02040603050405020204" pitchFamily="18" charset="0"/>
              <a:ea typeface="Source Serif Pro Semibold" panose="020406030504050202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0E13B4-89F1-BA9A-B8E9-E40D85064670}"/>
              </a:ext>
            </a:extLst>
          </p:cNvPr>
          <p:cNvSpPr/>
          <p:nvPr/>
        </p:nvSpPr>
        <p:spPr>
          <a:xfrm>
            <a:off x="463843" y="2824480"/>
            <a:ext cx="3972560" cy="2153920"/>
          </a:xfrm>
          <a:prstGeom prst="roundRect">
            <a:avLst/>
          </a:prstGeom>
          <a:noFill/>
          <a:ln w="19050">
            <a:solidFill>
              <a:srgbClr val="225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C41F796-D905-4E62-364C-77156BBD9789}"/>
              </a:ext>
            </a:extLst>
          </p:cNvPr>
          <p:cNvSpPr txBox="1"/>
          <p:nvPr/>
        </p:nvSpPr>
        <p:spPr>
          <a:xfrm>
            <a:off x="589523" y="3187622"/>
            <a:ext cx="22998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Seed propagated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200" b="1" u="sng" dirty="0"/>
              <a:t>Inbreds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200" dirty="0"/>
              <a:t>Hybrids</a:t>
            </a:r>
          </a:p>
          <a:p>
            <a:r>
              <a:rPr lang="es-MX" sz="1200" dirty="0"/>
              <a:t>Vegetatively propagated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MX" sz="1200" dirty="0"/>
              <a:t>Hybrids  </a:t>
            </a:r>
          </a:p>
        </p:txBody>
      </p:sp>
    </p:spTree>
    <p:extLst>
      <p:ext uri="{BB962C8B-B14F-4D97-AF65-F5344CB8AC3E}">
        <p14:creationId xmlns:p14="http://schemas.microsoft.com/office/powerpoint/2010/main" val="1606155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460B74-75BE-2440-8567-E0D93C150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114" y="492844"/>
            <a:ext cx="5298742" cy="4124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235146"/>
                </a:solidFill>
                <a:latin typeface="Source Serif Pro" panose="02040603050405020204" pitchFamily="18" charset="0"/>
                <a:ea typeface="Source Serif Pro" panose="02040603050405020204" pitchFamily="18" charset="0"/>
              </a:rPr>
              <a:t>A network of cooperating institutions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79A5E30-21CE-D056-E93A-4E526F103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323849"/>
            <a:ext cx="5298742" cy="11874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0B4F8C-78E7-9E01-A567-343E6E907D91}"/>
              </a:ext>
            </a:extLst>
          </p:cNvPr>
          <p:cNvSpPr txBox="1"/>
          <p:nvPr/>
        </p:nvSpPr>
        <p:spPr>
          <a:xfrm>
            <a:off x="263281" y="497572"/>
            <a:ext cx="3731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2400" b="1" dirty="0">
                <a:solidFill>
                  <a:prstClr val="white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Selecting the right starting material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93232F-6A85-D36C-4687-6F5047342D13}"/>
              </a:ext>
            </a:extLst>
          </p:cNvPr>
          <p:cNvSpPr txBox="1"/>
          <p:nvPr/>
        </p:nvSpPr>
        <p:spPr>
          <a:xfrm>
            <a:off x="263281" y="1680295"/>
            <a:ext cx="517553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Source Sans Pro Light" panose="020B0403030403020204" pitchFamily="34" charset="77"/>
              </a:rPr>
              <a:t>High priority traits</a:t>
            </a:r>
          </a:p>
          <a:p>
            <a:pPr marL="600075" lvl="1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Source Sans Pro Light" panose="020B0403030403020204" pitchFamily="34" charset="77"/>
              </a:rPr>
              <a:t>Yield</a:t>
            </a:r>
          </a:p>
          <a:p>
            <a:pPr marL="600075" lvl="1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Source Sans Pro Light" panose="020B0403030403020204" pitchFamily="34" charset="77"/>
              </a:rPr>
              <a:t>Coffee Leaf Rust resistance</a:t>
            </a:r>
          </a:p>
          <a:p>
            <a:pPr marL="600075" lvl="1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Source Sans Pro Light" panose="020B0403030403020204" pitchFamily="34" charset="77"/>
              </a:rPr>
              <a:t>Coffee Berry Disease resistance</a:t>
            </a:r>
          </a:p>
          <a:p>
            <a:pPr marL="600075" lvl="1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Source Sans Pro Light" panose="020B0403030403020204" pitchFamily="34" charset="77"/>
              </a:rPr>
              <a:t>Cup quality</a:t>
            </a:r>
          </a:p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Source Sans Pro Light" panose="020B0403030403020204" pitchFamily="34" charset="77"/>
              </a:rPr>
              <a:t>High-performing commercial lines</a:t>
            </a:r>
          </a:p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Source Sans Pro Light" panose="020B0403030403020204" pitchFamily="34" charset="77"/>
              </a:rPr>
              <a:t>Global multi-year dataset from WCR’s International Multi Location Variety Trial (IMLVT)</a:t>
            </a:r>
          </a:p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Source Sans Pro Light" panose="020B0403030403020204" pitchFamily="34" charset="77"/>
              </a:rPr>
              <a:t>Diverse combinations of genetic backgrounds</a:t>
            </a:r>
          </a:p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Source Sans Pro Light" panose="020B0403030403020204" pitchFamily="34" charset="77"/>
              </a:rPr>
              <a:t>Sourced from different countries: Brazil, India, Kenya, Costa Rica, Nicaragua, El Salvador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383026-8B2C-B3C9-32FC-3004BF639A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9688" y="0"/>
            <a:ext cx="32943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70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FF149E2D-DC08-1243-3E5C-C76CBD9737C2}"/>
              </a:ext>
            </a:extLst>
          </p:cNvPr>
          <p:cNvSpPr/>
          <p:nvPr/>
        </p:nvSpPr>
        <p:spPr>
          <a:xfrm>
            <a:off x="134737" y="443508"/>
            <a:ext cx="3279953" cy="1738281"/>
          </a:xfrm>
          <a:prstGeom prst="roundRect">
            <a:avLst/>
          </a:prstGeom>
          <a:solidFill>
            <a:srgbClr val="225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6883B41-0917-BB4C-A6B5-0CF145FEC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63" y="402574"/>
            <a:ext cx="3386046" cy="1779215"/>
          </a:xfrm>
          <a:noFill/>
        </p:spPr>
        <p:txBody>
          <a:bodyPr>
            <a:normAutofit/>
          </a:bodyPr>
          <a:lstStyle/>
          <a:p>
            <a:pPr defTabSz="342900">
              <a:defRPr/>
            </a:pPr>
            <a:r>
              <a:rPr lang="en-US" sz="2400" b="1" dirty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Globally distributed breeding </a:t>
            </a:r>
            <a:br>
              <a:rPr lang="en-US" sz="2400" b="1" dirty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</a:br>
            <a:r>
              <a:rPr lang="en-US" sz="2400" b="1" dirty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modeled on CGIAR breeding networks</a:t>
            </a:r>
            <a:endParaRPr lang="en-US" sz="2000" i="1" dirty="0">
              <a:solidFill>
                <a:schemeClr val="bg1"/>
              </a:solidFill>
              <a:latin typeface="Source Sans Pro" panose="020B0503030403020204" pitchFamily="34" charset="0"/>
              <a:ea typeface="Source Serif Pro" panose="020406030504050202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7D02FF8-BF4F-C449-A8EB-95AB0FB30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094" y="372308"/>
            <a:ext cx="4928926" cy="40347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8090C9-C32A-4A47-8492-901206F1EE9E}"/>
              </a:ext>
            </a:extLst>
          </p:cNvPr>
          <p:cNvSpPr/>
          <p:nvPr/>
        </p:nvSpPr>
        <p:spPr>
          <a:xfrm>
            <a:off x="259905" y="2807217"/>
            <a:ext cx="41707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>
                <a:latin typeface="Source Sans Pro Light" panose="020B0403030403020204" pitchFamily="34" charset="77"/>
              </a:rPr>
              <a:t>Centralized</a:t>
            </a:r>
            <a:r>
              <a:rPr lang="es-MX" dirty="0">
                <a:latin typeface="Source Sans Pro Light" panose="020B0403030403020204" pitchFamily="34" charset="77"/>
              </a:rPr>
              <a:t> </a:t>
            </a:r>
            <a:r>
              <a:rPr lang="es-MX" dirty="0" err="1">
                <a:latin typeface="Source Sans Pro Light" panose="020B0403030403020204" pitchFamily="34" charset="77"/>
              </a:rPr>
              <a:t>recombination</a:t>
            </a:r>
            <a:endParaRPr lang="es-MX" dirty="0">
              <a:latin typeface="Source Sans Pro Light" panose="020B0403030403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>
                <a:latin typeface="Source Sans Pro Light" panose="020B0403030403020204" pitchFamily="34" charset="77"/>
              </a:rPr>
              <a:t>Multi-environment</a:t>
            </a:r>
            <a:r>
              <a:rPr lang="es-MX" dirty="0">
                <a:latin typeface="Source Sans Pro Light" panose="020B0403030403020204" pitchFamily="34" charset="77"/>
              </a:rPr>
              <a:t> </a:t>
            </a:r>
            <a:r>
              <a:rPr lang="es-MX" dirty="0" err="1">
                <a:latin typeface="Source Sans Pro Light" panose="020B0403030403020204" pitchFamily="34" charset="77"/>
              </a:rPr>
              <a:t>testing</a:t>
            </a:r>
            <a:endParaRPr lang="es-MX" dirty="0">
              <a:latin typeface="Source Sans Pro Light" panose="020B0403030403020204" pitchFamily="34" charset="77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MX" dirty="0" err="1">
                <a:latin typeface="Source Sans Pro Light" panose="020B0403030403020204" pitchFamily="34" charset="77"/>
              </a:rPr>
              <a:t>Large</a:t>
            </a:r>
            <a:r>
              <a:rPr lang="es-MX" dirty="0">
                <a:latin typeface="Source Sans Pro Light" panose="020B0403030403020204" pitchFamily="34" charset="77"/>
              </a:rPr>
              <a:t> populations based on multiparental crosses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MX" dirty="0" err="1">
                <a:latin typeface="Source Sans Pro Light" panose="020B0403030403020204" pitchFamily="34" charset="77"/>
              </a:rPr>
              <a:t>Genomic</a:t>
            </a:r>
            <a:r>
              <a:rPr lang="es-MX" dirty="0">
                <a:latin typeface="Source Sans Pro Light" panose="020B0403030403020204" pitchFamily="34" charset="77"/>
              </a:rPr>
              <a:t> </a:t>
            </a:r>
            <a:r>
              <a:rPr lang="es-MX" dirty="0" err="1">
                <a:latin typeface="Source Sans Pro Light" panose="020B0403030403020204" pitchFamily="34" charset="77"/>
              </a:rPr>
              <a:t>selection</a:t>
            </a:r>
            <a:endParaRPr lang="es-MX" dirty="0">
              <a:latin typeface="Source Sans Pro Light" panose="020B0403030403020204" pitchFamily="34" charset="77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MX" dirty="0">
                <a:latin typeface="Source Sans Pro Light" panose="020B0403030403020204" pitchFamily="34" charset="77"/>
              </a:rPr>
              <a:t>Rapid </a:t>
            </a:r>
            <a:r>
              <a:rPr lang="es-MX" dirty="0" err="1">
                <a:latin typeface="Source Sans Pro Light" panose="020B0403030403020204" pitchFamily="34" charset="77"/>
              </a:rPr>
              <a:t>cycling</a:t>
            </a:r>
            <a:r>
              <a:rPr lang="es-MX" dirty="0">
                <a:latin typeface="Source Sans Pro Light" panose="020B0403030403020204" pitchFamily="34" charset="77"/>
              </a:rPr>
              <a:t> </a:t>
            </a:r>
            <a:r>
              <a:rPr lang="es-MX" dirty="0" err="1">
                <a:latin typeface="Source Sans Pro Light" panose="020B0403030403020204" pitchFamily="34" charset="77"/>
              </a:rPr>
              <a:t>recurrent</a:t>
            </a:r>
            <a:r>
              <a:rPr lang="es-MX" dirty="0">
                <a:latin typeface="Source Sans Pro Light" panose="020B0403030403020204" pitchFamily="34" charset="77"/>
              </a:rPr>
              <a:t> </a:t>
            </a:r>
            <a:r>
              <a:rPr lang="es-MX" dirty="0" err="1">
                <a:latin typeface="Source Sans Pro Light" panose="020B0403030403020204" pitchFamily="34" charset="77"/>
              </a:rPr>
              <a:t>selection</a:t>
            </a:r>
            <a:endParaRPr lang="es-MX" dirty="0">
              <a:latin typeface="Source Sans Pro Light" panose="020B0403030403020204" pitchFamily="34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27A4F4-44EF-5D4A-900D-4391ECC32E2F}"/>
              </a:ext>
            </a:extLst>
          </p:cNvPr>
          <p:cNvGrpSpPr/>
          <p:nvPr/>
        </p:nvGrpSpPr>
        <p:grpSpPr>
          <a:xfrm>
            <a:off x="7693154" y="517659"/>
            <a:ext cx="368336" cy="346669"/>
            <a:chOff x="426036" y="1426504"/>
            <a:chExt cx="1365250" cy="1284941"/>
          </a:xfrm>
        </p:grpSpPr>
        <p:pic>
          <p:nvPicPr>
            <p:cNvPr id="10" name="Imagen 3">
              <a:extLst>
                <a:ext uri="{FF2B5EF4-FFF2-40B4-BE49-F238E27FC236}">
                  <a16:creationId xmlns:a16="http://schemas.microsoft.com/office/drawing/2014/main" id="{55490027-E224-1B49-9F89-10475A3AB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36" y="1426504"/>
              <a:ext cx="1365250" cy="1284941"/>
            </a:xfrm>
            <a:prstGeom prst="rect">
              <a:avLst/>
            </a:prstGeom>
          </p:spPr>
        </p:pic>
        <p:sp>
          <p:nvSpPr>
            <p:cNvPr id="11" name="Marco 646">
              <a:extLst>
                <a:ext uri="{FF2B5EF4-FFF2-40B4-BE49-F238E27FC236}">
                  <a16:creationId xmlns:a16="http://schemas.microsoft.com/office/drawing/2014/main" id="{B40A3E13-9B56-554F-86DB-13D70999044C}"/>
                </a:ext>
              </a:extLst>
            </p:cNvPr>
            <p:cNvSpPr/>
            <p:nvPr/>
          </p:nvSpPr>
          <p:spPr>
            <a:xfrm>
              <a:off x="1138608" y="2102388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4" name="Marco 648">
              <a:extLst>
                <a:ext uri="{FF2B5EF4-FFF2-40B4-BE49-F238E27FC236}">
                  <a16:creationId xmlns:a16="http://schemas.microsoft.com/office/drawing/2014/main" id="{DF8F9F2B-7193-2A40-83D8-0021EB03B7E1}"/>
                </a:ext>
              </a:extLst>
            </p:cNvPr>
            <p:cNvSpPr/>
            <p:nvPr/>
          </p:nvSpPr>
          <p:spPr>
            <a:xfrm>
              <a:off x="1313949" y="2208904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5" name="Marco 649">
              <a:extLst>
                <a:ext uri="{FF2B5EF4-FFF2-40B4-BE49-F238E27FC236}">
                  <a16:creationId xmlns:a16="http://schemas.microsoft.com/office/drawing/2014/main" id="{85F8BAC7-A9A8-ED49-876E-4882694A4CFE}"/>
                </a:ext>
              </a:extLst>
            </p:cNvPr>
            <p:cNvSpPr/>
            <p:nvPr/>
          </p:nvSpPr>
          <p:spPr>
            <a:xfrm>
              <a:off x="1260076" y="2323613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6" name="Marco 650">
              <a:extLst>
                <a:ext uri="{FF2B5EF4-FFF2-40B4-BE49-F238E27FC236}">
                  <a16:creationId xmlns:a16="http://schemas.microsoft.com/office/drawing/2014/main" id="{9BA9CEF1-FAC3-A14C-BE41-FFD5FAEDF48A}"/>
                </a:ext>
              </a:extLst>
            </p:cNvPr>
            <p:cNvSpPr/>
            <p:nvPr/>
          </p:nvSpPr>
          <p:spPr>
            <a:xfrm>
              <a:off x="777004" y="1989315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7" name="Marco 651">
              <a:extLst>
                <a:ext uri="{FF2B5EF4-FFF2-40B4-BE49-F238E27FC236}">
                  <a16:creationId xmlns:a16="http://schemas.microsoft.com/office/drawing/2014/main" id="{D5522D0B-9C9D-3B42-9F1C-19A434EA52C2}"/>
                </a:ext>
              </a:extLst>
            </p:cNvPr>
            <p:cNvSpPr/>
            <p:nvPr/>
          </p:nvSpPr>
          <p:spPr>
            <a:xfrm>
              <a:off x="1379081" y="1881122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8" name="Marco 652">
              <a:extLst>
                <a:ext uri="{FF2B5EF4-FFF2-40B4-BE49-F238E27FC236}">
                  <a16:creationId xmlns:a16="http://schemas.microsoft.com/office/drawing/2014/main" id="{90D5C527-7564-7C47-9470-DE6653392048}"/>
                </a:ext>
              </a:extLst>
            </p:cNvPr>
            <p:cNvSpPr/>
            <p:nvPr/>
          </p:nvSpPr>
          <p:spPr>
            <a:xfrm>
              <a:off x="596195" y="2484207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9" name="Marco 653">
              <a:extLst>
                <a:ext uri="{FF2B5EF4-FFF2-40B4-BE49-F238E27FC236}">
                  <a16:creationId xmlns:a16="http://schemas.microsoft.com/office/drawing/2014/main" id="{C226F270-11EE-BE4D-80FE-1CAAB4D1AA0D}"/>
                </a:ext>
              </a:extLst>
            </p:cNvPr>
            <p:cNvSpPr/>
            <p:nvPr/>
          </p:nvSpPr>
          <p:spPr>
            <a:xfrm>
              <a:off x="832948" y="2272813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20" name="Marco 654">
              <a:extLst>
                <a:ext uri="{FF2B5EF4-FFF2-40B4-BE49-F238E27FC236}">
                  <a16:creationId xmlns:a16="http://schemas.microsoft.com/office/drawing/2014/main" id="{A6415E20-20E0-E947-B41C-03406C4B28E5}"/>
                </a:ext>
              </a:extLst>
            </p:cNvPr>
            <p:cNvSpPr/>
            <p:nvPr/>
          </p:nvSpPr>
          <p:spPr>
            <a:xfrm>
              <a:off x="1493471" y="1714279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21" name="Marco 655">
              <a:extLst>
                <a:ext uri="{FF2B5EF4-FFF2-40B4-BE49-F238E27FC236}">
                  <a16:creationId xmlns:a16="http://schemas.microsoft.com/office/drawing/2014/main" id="{C7C9F499-AF6B-944D-9E23-2BB2425644E9}"/>
                </a:ext>
              </a:extLst>
            </p:cNvPr>
            <p:cNvSpPr/>
            <p:nvPr/>
          </p:nvSpPr>
          <p:spPr>
            <a:xfrm>
              <a:off x="1138608" y="1824278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22" name="Marco 656">
              <a:extLst>
                <a:ext uri="{FF2B5EF4-FFF2-40B4-BE49-F238E27FC236}">
                  <a16:creationId xmlns:a16="http://schemas.microsoft.com/office/drawing/2014/main" id="{F6159004-1D5E-8D4E-8FE5-B5610BD5B05D}"/>
                </a:ext>
              </a:extLst>
            </p:cNvPr>
            <p:cNvSpPr/>
            <p:nvPr/>
          </p:nvSpPr>
          <p:spPr>
            <a:xfrm>
              <a:off x="896254" y="1714279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768254B-31C7-B64A-9A11-E7E25FE606A3}"/>
              </a:ext>
            </a:extLst>
          </p:cNvPr>
          <p:cNvGrpSpPr/>
          <p:nvPr/>
        </p:nvGrpSpPr>
        <p:grpSpPr>
          <a:xfrm>
            <a:off x="7239260" y="517659"/>
            <a:ext cx="368336" cy="346669"/>
            <a:chOff x="426036" y="1426504"/>
            <a:chExt cx="1365250" cy="1284941"/>
          </a:xfrm>
        </p:grpSpPr>
        <p:pic>
          <p:nvPicPr>
            <p:cNvPr id="24" name="Imagen 3">
              <a:extLst>
                <a:ext uri="{FF2B5EF4-FFF2-40B4-BE49-F238E27FC236}">
                  <a16:creationId xmlns:a16="http://schemas.microsoft.com/office/drawing/2014/main" id="{ED3040B0-DEDF-AB4C-A530-440252FD0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36" y="1426504"/>
              <a:ext cx="1365250" cy="1284941"/>
            </a:xfrm>
            <a:prstGeom prst="rect">
              <a:avLst/>
            </a:prstGeom>
          </p:spPr>
        </p:pic>
        <p:sp>
          <p:nvSpPr>
            <p:cNvPr id="25" name="Marco 646">
              <a:extLst>
                <a:ext uri="{FF2B5EF4-FFF2-40B4-BE49-F238E27FC236}">
                  <a16:creationId xmlns:a16="http://schemas.microsoft.com/office/drawing/2014/main" id="{F47CF8FC-294B-8446-B44F-5D7F1338EFD5}"/>
                </a:ext>
              </a:extLst>
            </p:cNvPr>
            <p:cNvSpPr/>
            <p:nvPr/>
          </p:nvSpPr>
          <p:spPr>
            <a:xfrm>
              <a:off x="1138608" y="2102388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26" name="Marco 648">
              <a:extLst>
                <a:ext uri="{FF2B5EF4-FFF2-40B4-BE49-F238E27FC236}">
                  <a16:creationId xmlns:a16="http://schemas.microsoft.com/office/drawing/2014/main" id="{96DB2ABA-0748-984E-B4E5-11AF1E8EC2B5}"/>
                </a:ext>
              </a:extLst>
            </p:cNvPr>
            <p:cNvSpPr/>
            <p:nvPr/>
          </p:nvSpPr>
          <p:spPr>
            <a:xfrm>
              <a:off x="1313949" y="2208904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27" name="Marco 649">
              <a:extLst>
                <a:ext uri="{FF2B5EF4-FFF2-40B4-BE49-F238E27FC236}">
                  <a16:creationId xmlns:a16="http://schemas.microsoft.com/office/drawing/2014/main" id="{44F7A365-7976-BD40-9EBA-FA4619ACBC42}"/>
                </a:ext>
              </a:extLst>
            </p:cNvPr>
            <p:cNvSpPr/>
            <p:nvPr/>
          </p:nvSpPr>
          <p:spPr>
            <a:xfrm>
              <a:off x="1260076" y="2323613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28" name="Marco 650">
              <a:extLst>
                <a:ext uri="{FF2B5EF4-FFF2-40B4-BE49-F238E27FC236}">
                  <a16:creationId xmlns:a16="http://schemas.microsoft.com/office/drawing/2014/main" id="{F8C519C5-A065-074C-B38B-76C96EF16976}"/>
                </a:ext>
              </a:extLst>
            </p:cNvPr>
            <p:cNvSpPr/>
            <p:nvPr/>
          </p:nvSpPr>
          <p:spPr>
            <a:xfrm>
              <a:off x="777004" y="1989315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29" name="Marco 651">
              <a:extLst>
                <a:ext uri="{FF2B5EF4-FFF2-40B4-BE49-F238E27FC236}">
                  <a16:creationId xmlns:a16="http://schemas.microsoft.com/office/drawing/2014/main" id="{15E64533-F13F-FA41-B7F4-D8B5AE5F2E63}"/>
                </a:ext>
              </a:extLst>
            </p:cNvPr>
            <p:cNvSpPr/>
            <p:nvPr/>
          </p:nvSpPr>
          <p:spPr>
            <a:xfrm>
              <a:off x="1379081" y="1881122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30" name="Marco 652">
              <a:extLst>
                <a:ext uri="{FF2B5EF4-FFF2-40B4-BE49-F238E27FC236}">
                  <a16:creationId xmlns:a16="http://schemas.microsoft.com/office/drawing/2014/main" id="{3837BDC5-4066-FF44-B714-B6A6D169F8ED}"/>
                </a:ext>
              </a:extLst>
            </p:cNvPr>
            <p:cNvSpPr/>
            <p:nvPr/>
          </p:nvSpPr>
          <p:spPr>
            <a:xfrm>
              <a:off x="596195" y="2484207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31" name="Marco 653">
              <a:extLst>
                <a:ext uri="{FF2B5EF4-FFF2-40B4-BE49-F238E27FC236}">
                  <a16:creationId xmlns:a16="http://schemas.microsoft.com/office/drawing/2014/main" id="{CC970611-3A1A-0640-BCAF-FB74A9BF26AD}"/>
                </a:ext>
              </a:extLst>
            </p:cNvPr>
            <p:cNvSpPr/>
            <p:nvPr/>
          </p:nvSpPr>
          <p:spPr>
            <a:xfrm>
              <a:off x="832948" y="2272813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32" name="Marco 654">
              <a:extLst>
                <a:ext uri="{FF2B5EF4-FFF2-40B4-BE49-F238E27FC236}">
                  <a16:creationId xmlns:a16="http://schemas.microsoft.com/office/drawing/2014/main" id="{D5073E33-CA07-B943-91CA-94834EDE3385}"/>
                </a:ext>
              </a:extLst>
            </p:cNvPr>
            <p:cNvSpPr/>
            <p:nvPr/>
          </p:nvSpPr>
          <p:spPr>
            <a:xfrm>
              <a:off x="1493471" y="1714279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33" name="Marco 655">
              <a:extLst>
                <a:ext uri="{FF2B5EF4-FFF2-40B4-BE49-F238E27FC236}">
                  <a16:creationId xmlns:a16="http://schemas.microsoft.com/office/drawing/2014/main" id="{94C26608-274C-D845-A98F-F1066DFC3516}"/>
                </a:ext>
              </a:extLst>
            </p:cNvPr>
            <p:cNvSpPr/>
            <p:nvPr/>
          </p:nvSpPr>
          <p:spPr>
            <a:xfrm>
              <a:off x="1138608" y="1824278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34" name="Marco 656">
              <a:extLst>
                <a:ext uri="{FF2B5EF4-FFF2-40B4-BE49-F238E27FC236}">
                  <a16:creationId xmlns:a16="http://schemas.microsoft.com/office/drawing/2014/main" id="{094F3A48-D25B-4546-906F-87F5BD6A95D5}"/>
                </a:ext>
              </a:extLst>
            </p:cNvPr>
            <p:cNvSpPr/>
            <p:nvPr/>
          </p:nvSpPr>
          <p:spPr>
            <a:xfrm>
              <a:off x="896254" y="1714279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424FAC9-8FD5-CD48-BA0D-6DA1E011C839}"/>
              </a:ext>
            </a:extLst>
          </p:cNvPr>
          <p:cNvGrpSpPr/>
          <p:nvPr/>
        </p:nvGrpSpPr>
        <p:grpSpPr>
          <a:xfrm>
            <a:off x="8134085" y="517659"/>
            <a:ext cx="368336" cy="346669"/>
            <a:chOff x="426036" y="1426504"/>
            <a:chExt cx="1365250" cy="1284941"/>
          </a:xfrm>
        </p:grpSpPr>
        <p:pic>
          <p:nvPicPr>
            <p:cNvPr id="36" name="Imagen 3">
              <a:extLst>
                <a:ext uri="{FF2B5EF4-FFF2-40B4-BE49-F238E27FC236}">
                  <a16:creationId xmlns:a16="http://schemas.microsoft.com/office/drawing/2014/main" id="{92E42A49-AB29-F14F-ABE2-30737AE1C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36" y="1426504"/>
              <a:ext cx="1365250" cy="1284941"/>
            </a:xfrm>
            <a:prstGeom prst="rect">
              <a:avLst/>
            </a:prstGeom>
          </p:spPr>
        </p:pic>
        <p:sp>
          <p:nvSpPr>
            <p:cNvPr id="37" name="Marco 646">
              <a:extLst>
                <a:ext uri="{FF2B5EF4-FFF2-40B4-BE49-F238E27FC236}">
                  <a16:creationId xmlns:a16="http://schemas.microsoft.com/office/drawing/2014/main" id="{564906E9-1060-0642-9DAA-660885FD23C0}"/>
                </a:ext>
              </a:extLst>
            </p:cNvPr>
            <p:cNvSpPr/>
            <p:nvPr/>
          </p:nvSpPr>
          <p:spPr>
            <a:xfrm>
              <a:off x="1138608" y="2102388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38" name="Marco 648">
              <a:extLst>
                <a:ext uri="{FF2B5EF4-FFF2-40B4-BE49-F238E27FC236}">
                  <a16:creationId xmlns:a16="http://schemas.microsoft.com/office/drawing/2014/main" id="{ABBFB4C8-B9F3-0149-AD35-FB3E27C5698C}"/>
                </a:ext>
              </a:extLst>
            </p:cNvPr>
            <p:cNvSpPr/>
            <p:nvPr/>
          </p:nvSpPr>
          <p:spPr>
            <a:xfrm>
              <a:off x="1313949" y="2208904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39" name="Marco 649">
              <a:extLst>
                <a:ext uri="{FF2B5EF4-FFF2-40B4-BE49-F238E27FC236}">
                  <a16:creationId xmlns:a16="http://schemas.microsoft.com/office/drawing/2014/main" id="{2506F034-B49C-1843-A13C-77E137E09102}"/>
                </a:ext>
              </a:extLst>
            </p:cNvPr>
            <p:cNvSpPr/>
            <p:nvPr/>
          </p:nvSpPr>
          <p:spPr>
            <a:xfrm>
              <a:off x="1260076" y="2323613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40" name="Marco 650">
              <a:extLst>
                <a:ext uri="{FF2B5EF4-FFF2-40B4-BE49-F238E27FC236}">
                  <a16:creationId xmlns:a16="http://schemas.microsoft.com/office/drawing/2014/main" id="{EB016B09-1CD0-164A-BF21-7CD1A872BDC0}"/>
                </a:ext>
              </a:extLst>
            </p:cNvPr>
            <p:cNvSpPr/>
            <p:nvPr/>
          </p:nvSpPr>
          <p:spPr>
            <a:xfrm>
              <a:off x="777004" y="1989315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41" name="Marco 651">
              <a:extLst>
                <a:ext uri="{FF2B5EF4-FFF2-40B4-BE49-F238E27FC236}">
                  <a16:creationId xmlns:a16="http://schemas.microsoft.com/office/drawing/2014/main" id="{6B8B24EA-FDBD-5F4D-A964-A44F5491C7B6}"/>
                </a:ext>
              </a:extLst>
            </p:cNvPr>
            <p:cNvSpPr/>
            <p:nvPr/>
          </p:nvSpPr>
          <p:spPr>
            <a:xfrm>
              <a:off x="1379081" y="1881122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42" name="Marco 652">
              <a:extLst>
                <a:ext uri="{FF2B5EF4-FFF2-40B4-BE49-F238E27FC236}">
                  <a16:creationId xmlns:a16="http://schemas.microsoft.com/office/drawing/2014/main" id="{F48C28D2-D1CC-7442-96C3-B5DEA9470325}"/>
                </a:ext>
              </a:extLst>
            </p:cNvPr>
            <p:cNvSpPr/>
            <p:nvPr/>
          </p:nvSpPr>
          <p:spPr>
            <a:xfrm>
              <a:off x="596195" y="2484207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43" name="Marco 653">
              <a:extLst>
                <a:ext uri="{FF2B5EF4-FFF2-40B4-BE49-F238E27FC236}">
                  <a16:creationId xmlns:a16="http://schemas.microsoft.com/office/drawing/2014/main" id="{7BB3D363-AFAD-654F-BAF7-E9DFAD0544FC}"/>
                </a:ext>
              </a:extLst>
            </p:cNvPr>
            <p:cNvSpPr/>
            <p:nvPr/>
          </p:nvSpPr>
          <p:spPr>
            <a:xfrm>
              <a:off x="832948" y="2272813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44" name="Marco 654">
              <a:extLst>
                <a:ext uri="{FF2B5EF4-FFF2-40B4-BE49-F238E27FC236}">
                  <a16:creationId xmlns:a16="http://schemas.microsoft.com/office/drawing/2014/main" id="{ACC63085-7397-2E4D-B299-1AACC5FD4C15}"/>
                </a:ext>
              </a:extLst>
            </p:cNvPr>
            <p:cNvSpPr/>
            <p:nvPr/>
          </p:nvSpPr>
          <p:spPr>
            <a:xfrm>
              <a:off x="1493471" y="1714279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45" name="Marco 655">
              <a:extLst>
                <a:ext uri="{FF2B5EF4-FFF2-40B4-BE49-F238E27FC236}">
                  <a16:creationId xmlns:a16="http://schemas.microsoft.com/office/drawing/2014/main" id="{FDF93533-CD73-5B4B-B0A8-8101C0FF9F11}"/>
                </a:ext>
              </a:extLst>
            </p:cNvPr>
            <p:cNvSpPr/>
            <p:nvPr/>
          </p:nvSpPr>
          <p:spPr>
            <a:xfrm>
              <a:off x="1138608" y="1824278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46" name="Marco 656">
              <a:extLst>
                <a:ext uri="{FF2B5EF4-FFF2-40B4-BE49-F238E27FC236}">
                  <a16:creationId xmlns:a16="http://schemas.microsoft.com/office/drawing/2014/main" id="{41D9DE1A-27C8-B842-B280-8B6555EEE463}"/>
                </a:ext>
              </a:extLst>
            </p:cNvPr>
            <p:cNvSpPr/>
            <p:nvPr/>
          </p:nvSpPr>
          <p:spPr>
            <a:xfrm>
              <a:off x="896254" y="1714279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696B58C-66AE-954D-A8E8-1228DC79F9F3}"/>
              </a:ext>
            </a:extLst>
          </p:cNvPr>
          <p:cNvGrpSpPr/>
          <p:nvPr/>
        </p:nvGrpSpPr>
        <p:grpSpPr>
          <a:xfrm>
            <a:off x="5471642" y="4337936"/>
            <a:ext cx="1443554" cy="646020"/>
            <a:chOff x="9229959" y="1508132"/>
            <a:chExt cx="2962017" cy="1325564"/>
          </a:xfrm>
        </p:grpSpPr>
        <p:sp>
          <p:nvSpPr>
            <p:cNvPr id="48" name="Marco 644">
              <a:extLst>
                <a:ext uri="{FF2B5EF4-FFF2-40B4-BE49-F238E27FC236}">
                  <a16:creationId xmlns:a16="http://schemas.microsoft.com/office/drawing/2014/main" id="{F1367FA6-8A63-6048-936E-0971D8C844C9}"/>
                </a:ext>
              </a:extLst>
            </p:cNvPr>
            <p:cNvSpPr/>
            <p:nvPr/>
          </p:nvSpPr>
          <p:spPr>
            <a:xfrm>
              <a:off x="11695672" y="2258555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49" name="Marco 638">
              <a:extLst>
                <a:ext uri="{FF2B5EF4-FFF2-40B4-BE49-F238E27FC236}">
                  <a16:creationId xmlns:a16="http://schemas.microsoft.com/office/drawing/2014/main" id="{47EE9C65-4F5A-EC4E-BFE6-C2E1BF50C408}"/>
                </a:ext>
              </a:extLst>
            </p:cNvPr>
            <p:cNvSpPr/>
            <p:nvPr/>
          </p:nvSpPr>
          <p:spPr>
            <a:xfrm>
              <a:off x="10596814" y="2094148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50" name="Marco 637">
              <a:extLst>
                <a:ext uri="{FF2B5EF4-FFF2-40B4-BE49-F238E27FC236}">
                  <a16:creationId xmlns:a16="http://schemas.microsoft.com/office/drawing/2014/main" id="{529D6808-81DC-4C4B-983D-F4B0F7938082}"/>
                </a:ext>
              </a:extLst>
            </p:cNvPr>
            <p:cNvSpPr/>
            <p:nvPr/>
          </p:nvSpPr>
          <p:spPr>
            <a:xfrm>
              <a:off x="11690908" y="2034723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51" name="Marco 636">
              <a:extLst>
                <a:ext uri="{FF2B5EF4-FFF2-40B4-BE49-F238E27FC236}">
                  <a16:creationId xmlns:a16="http://schemas.microsoft.com/office/drawing/2014/main" id="{1A0261F6-1D9A-6748-A580-E0F2C4F78180}"/>
                </a:ext>
              </a:extLst>
            </p:cNvPr>
            <p:cNvSpPr/>
            <p:nvPr/>
          </p:nvSpPr>
          <p:spPr>
            <a:xfrm>
              <a:off x="10961301" y="2317686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52" name="Marco 619">
              <a:extLst>
                <a:ext uri="{FF2B5EF4-FFF2-40B4-BE49-F238E27FC236}">
                  <a16:creationId xmlns:a16="http://schemas.microsoft.com/office/drawing/2014/main" id="{A99879AD-77E8-3D4C-B3FE-01938FEE68DB}"/>
                </a:ext>
              </a:extLst>
            </p:cNvPr>
            <p:cNvSpPr/>
            <p:nvPr/>
          </p:nvSpPr>
          <p:spPr>
            <a:xfrm>
              <a:off x="10961301" y="2034723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pic>
          <p:nvPicPr>
            <p:cNvPr id="53" name="Imagen 597">
              <a:extLst>
                <a:ext uri="{FF2B5EF4-FFF2-40B4-BE49-F238E27FC236}">
                  <a16:creationId xmlns:a16="http://schemas.microsoft.com/office/drawing/2014/main" id="{9D7DB87C-969D-A641-88F6-2BFC997D2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8407" y="1721139"/>
              <a:ext cx="996969" cy="923916"/>
            </a:xfrm>
            <a:prstGeom prst="rect">
              <a:avLst/>
            </a:prstGeom>
          </p:spPr>
        </p:pic>
        <p:pic>
          <p:nvPicPr>
            <p:cNvPr id="54" name="Imagen 598">
              <a:extLst>
                <a:ext uri="{FF2B5EF4-FFF2-40B4-BE49-F238E27FC236}">
                  <a16:creationId xmlns:a16="http://schemas.microsoft.com/office/drawing/2014/main" id="{1D53EF0E-F036-B049-A031-BF2493A93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162" y="1713368"/>
              <a:ext cx="996969" cy="923916"/>
            </a:xfrm>
            <a:prstGeom prst="rect">
              <a:avLst/>
            </a:prstGeom>
          </p:spPr>
        </p:pic>
        <p:pic>
          <p:nvPicPr>
            <p:cNvPr id="55" name="Imagen 600">
              <a:extLst>
                <a:ext uri="{FF2B5EF4-FFF2-40B4-BE49-F238E27FC236}">
                  <a16:creationId xmlns:a16="http://schemas.microsoft.com/office/drawing/2014/main" id="{99BC3D9F-B702-9447-A994-BF77EDDEF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91"/>
            <a:stretch/>
          </p:blipFill>
          <p:spPr>
            <a:xfrm>
              <a:off x="11484610" y="1737299"/>
              <a:ext cx="603252" cy="923916"/>
            </a:xfrm>
            <a:prstGeom prst="rect">
              <a:avLst/>
            </a:prstGeom>
          </p:spPr>
        </p:pic>
        <p:sp>
          <p:nvSpPr>
            <p:cNvPr id="56" name="Marco 602">
              <a:extLst>
                <a:ext uri="{FF2B5EF4-FFF2-40B4-BE49-F238E27FC236}">
                  <a16:creationId xmlns:a16="http://schemas.microsoft.com/office/drawing/2014/main" id="{9FB064B3-F493-B940-915C-C76845C92009}"/>
                </a:ext>
              </a:extLst>
            </p:cNvPr>
            <p:cNvSpPr/>
            <p:nvPr/>
          </p:nvSpPr>
          <p:spPr>
            <a:xfrm>
              <a:off x="9229959" y="1508132"/>
              <a:ext cx="2962017" cy="1325564"/>
            </a:xfrm>
            <a:prstGeom prst="fram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58" name="Marco 615">
              <a:extLst>
                <a:ext uri="{FF2B5EF4-FFF2-40B4-BE49-F238E27FC236}">
                  <a16:creationId xmlns:a16="http://schemas.microsoft.com/office/drawing/2014/main" id="{446CC12A-CB1D-794D-8529-0818D65A9F93}"/>
                </a:ext>
              </a:extLst>
            </p:cNvPr>
            <p:cNvSpPr/>
            <p:nvPr/>
          </p:nvSpPr>
          <p:spPr>
            <a:xfrm>
              <a:off x="9737959" y="1764848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59" name="Marco 616">
              <a:extLst>
                <a:ext uri="{FF2B5EF4-FFF2-40B4-BE49-F238E27FC236}">
                  <a16:creationId xmlns:a16="http://schemas.microsoft.com/office/drawing/2014/main" id="{4D394AD8-14C0-F749-A904-BE3D9CAAF4A2}"/>
                </a:ext>
              </a:extLst>
            </p:cNvPr>
            <p:cNvSpPr/>
            <p:nvPr/>
          </p:nvSpPr>
          <p:spPr>
            <a:xfrm>
              <a:off x="9925284" y="1926773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60" name="Marco 617">
              <a:extLst>
                <a:ext uri="{FF2B5EF4-FFF2-40B4-BE49-F238E27FC236}">
                  <a16:creationId xmlns:a16="http://schemas.microsoft.com/office/drawing/2014/main" id="{B18601EB-AA0B-B34D-81F1-B8ADE1AC9C21}"/>
                </a:ext>
              </a:extLst>
            </p:cNvPr>
            <p:cNvSpPr/>
            <p:nvPr/>
          </p:nvSpPr>
          <p:spPr>
            <a:xfrm>
              <a:off x="9737959" y="2382896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61" name="Marco 618">
              <a:extLst>
                <a:ext uri="{FF2B5EF4-FFF2-40B4-BE49-F238E27FC236}">
                  <a16:creationId xmlns:a16="http://schemas.microsoft.com/office/drawing/2014/main" id="{9380DCA5-7ECD-AF44-963B-C49C7A763DAC}"/>
                </a:ext>
              </a:extLst>
            </p:cNvPr>
            <p:cNvSpPr/>
            <p:nvPr/>
          </p:nvSpPr>
          <p:spPr>
            <a:xfrm>
              <a:off x="10470775" y="2486277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62" name="Marco 620">
              <a:extLst>
                <a:ext uri="{FF2B5EF4-FFF2-40B4-BE49-F238E27FC236}">
                  <a16:creationId xmlns:a16="http://schemas.microsoft.com/office/drawing/2014/main" id="{A09464DD-56E7-6743-88F0-8F53C6C813FE}"/>
                </a:ext>
              </a:extLst>
            </p:cNvPr>
            <p:cNvSpPr/>
            <p:nvPr/>
          </p:nvSpPr>
          <p:spPr>
            <a:xfrm>
              <a:off x="11201025" y="2433696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63" name="Marco 622">
              <a:extLst>
                <a:ext uri="{FF2B5EF4-FFF2-40B4-BE49-F238E27FC236}">
                  <a16:creationId xmlns:a16="http://schemas.microsoft.com/office/drawing/2014/main" id="{922E3959-AB23-5F43-BB94-3E6AD835C12F}"/>
                </a:ext>
              </a:extLst>
            </p:cNvPr>
            <p:cNvSpPr/>
            <p:nvPr/>
          </p:nvSpPr>
          <p:spPr>
            <a:xfrm>
              <a:off x="11571534" y="2432302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64" name="Marco 623">
              <a:extLst>
                <a:ext uri="{FF2B5EF4-FFF2-40B4-BE49-F238E27FC236}">
                  <a16:creationId xmlns:a16="http://schemas.microsoft.com/office/drawing/2014/main" id="{E2AE737A-BFF7-114A-9114-123B25E311D2}"/>
                </a:ext>
              </a:extLst>
            </p:cNvPr>
            <p:cNvSpPr/>
            <p:nvPr/>
          </p:nvSpPr>
          <p:spPr>
            <a:xfrm>
              <a:off x="9616039" y="2097552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65" name="Marco 624">
              <a:extLst>
                <a:ext uri="{FF2B5EF4-FFF2-40B4-BE49-F238E27FC236}">
                  <a16:creationId xmlns:a16="http://schemas.microsoft.com/office/drawing/2014/main" id="{7B8A61DA-22A2-0A49-BAD1-09029C92450E}"/>
                </a:ext>
              </a:extLst>
            </p:cNvPr>
            <p:cNvSpPr/>
            <p:nvPr/>
          </p:nvSpPr>
          <p:spPr>
            <a:xfrm>
              <a:off x="11874429" y="2486277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66" name="Marco 632">
              <a:extLst>
                <a:ext uri="{FF2B5EF4-FFF2-40B4-BE49-F238E27FC236}">
                  <a16:creationId xmlns:a16="http://schemas.microsoft.com/office/drawing/2014/main" id="{E4E35839-36ED-D942-A1D9-9A89D08AB022}"/>
                </a:ext>
              </a:extLst>
            </p:cNvPr>
            <p:cNvSpPr/>
            <p:nvPr/>
          </p:nvSpPr>
          <p:spPr>
            <a:xfrm>
              <a:off x="10905749" y="2543427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67" name="Marco 633">
              <a:extLst>
                <a:ext uri="{FF2B5EF4-FFF2-40B4-BE49-F238E27FC236}">
                  <a16:creationId xmlns:a16="http://schemas.microsoft.com/office/drawing/2014/main" id="{72F4D93C-B6A9-6549-AF3B-38B56262A9A1}"/>
                </a:ext>
              </a:extLst>
            </p:cNvPr>
            <p:cNvSpPr/>
            <p:nvPr/>
          </p:nvSpPr>
          <p:spPr>
            <a:xfrm>
              <a:off x="9802411" y="2552263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68" name="Marco 634">
              <a:extLst>
                <a:ext uri="{FF2B5EF4-FFF2-40B4-BE49-F238E27FC236}">
                  <a16:creationId xmlns:a16="http://schemas.microsoft.com/office/drawing/2014/main" id="{EC6AB502-AE52-2546-83DA-DB2B049C973D}"/>
                </a:ext>
              </a:extLst>
            </p:cNvPr>
            <p:cNvSpPr/>
            <p:nvPr/>
          </p:nvSpPr>
          <p:spPr>
            <a:xfrm>
              <a:off x="9437029" y="2553222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69" name="Marco 635">
              <a:extLst>
                <a:ext uri="{FF2B5EF4-FFF2-40B4-BE49-F238E27FC236}">
                  <a16:creationId xmlns:a16="http://schemas.microsoft.com/office/drawing/2014/main" id="{F0CE5320-A875-BD4A-95BE-B46032EC542D}"/>
                </a:ext>
              </a:extLst>
            </p:cNvPr>
            <p:cNvSpPr/>
            <p:nvPr/>
          </p:nvSpPr>
          <p:spPr>
            <a:xfrm>
              <a:off x="9922109" y="2102336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70" name="Marco 639">
              <a:extLst>
                <a:ext uri="{FF2B5EF4-FFF2-40B4-BE49-F238E27FC236}">
                  <a16:creationId xmlns:a16="http://schemas.microsoft.com/office/drawing/2014/main" id="{C86B7415-A86B-F640-A205-63B31B89B8B9}"/>
                </a:ext>
              </a:extLst>
            </p:cNvPr>
            <p:cNvSpPr/>
            <p:nvPr/>
          </p:nvSpPr>
          <p:spPr>
            <a:xfrm>
              <a:off x="10596814" y="1810802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71" name="Marco 640">
              <a:extLst>
                <a:ext uri="{FF2B5EF4-FFF2-40B4-BE49-F238E27FC236}">
                  <a16:creationId xmlns:a16="http://schemas.microsoft.com/office/drawing/2014/main" id="{5ECD70DC-FB87-8C46-A75C-8F92939337EA}"/>
                </a:ext>
              </a:extLst>
            </p:cNvPr>
            <p:cNvSpPr/>
            <p:nvPr/>
          </p:nvSpPr>
          <p:spPr>
            <a:xfrm>
              <a:off x="10285329" y="1875311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72" name="Marco 641">
              <a:extLst>
                <a:ext uri="{FF2B5EF4-FFF2-40B4-BE49-F238E27FC236}">
                  <a16:creationId xmlns:a16="http://schemas.microsoft.com/office/drawing/2014/main" id="{BC7B4984-E842-F149-8B95-C6F03877D2B1}"/>
                </a:ext>
              </a:extLst>
            </p:cNvPr>
            <p:cNvSpPr/>
            <p:nvPr/>
          </p:nvSpPr>
          <p:spPr>
            <a:xfrm>
              <a:off x="11201025" y="1866496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73" name="Marco 642">
              <a:extLst>
                <a:ext uri="{FF2B5EF4-FFF2-40B4-BE49-F238E27FC236}">
                  <a16:creationId xmlns:a16="http://schemas.microsoft.com/office/drawing/2014/main" id="{5AD8DB57-5509-4440-B35A-3650C50A044D}"/>
                </a:ext>
              </a:extLst>
            </p:cNvPr>
            <p:cNvSpPr/>
            <p:nvPr/>
          </p:nvSpPr>
          <p:spPr>
            <a:xfrm>
              <a:off x="12001741" y="1869974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74" name="Marco 645">
              <a:extLst>
                <a:ext uri="{FF2B5EF4-FFF2-40B4-BE49-F238E27FC236}">
                  <a16:creationId xmlns:a16="http://schemas.microsoft.com/office/drawing/2014/main" id="{8DB93B0E-E537-F74A-9959-6A5A8B1DAC57}"/>
                </a:ext>
              </a:extLst>
            </p:cNvPr>
            <p:cNvSpPr/>
            <p:nvPr/>
          </p:nvSpPr>
          <p:spPr>
            <a:xfrm>
              <a:off x="10041649" y="2265421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75" name="Marco 647">
              <a:extLst>
                <a:ext uri="{FF2B5EF4-FFF2-40B4-BE49-F238E27FC236}">
                  <a16:creationId xmlns:a16="http://schemas.microsoft.com/office/drawing/2014/main" id="{A3A03393-7A44-5F46-9F92-344C410AFFFB}"/>
                </a:ext>
              </a:extLst>
            </p:cNvPr>
            <p:cNvSpPr/>
            <p:nvPr/>
          </p:nvSpPr>
          <p:spPr>
            <a:xfrm>
              <a:off x="10658092" y="1871208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2917683-7DFC-1141-B6F3-5CD0565540E1}"/>
              </a:ext>
            </a:extLst>
          </p:cNvPr>
          <p:cNvGrpSpPr/>
          <p:nvPr/>
        </p:nvGrpSpPr>
        <p:grpSpPr>
          <a:xfrm>
            <a:off x="5502694" y="95044"/>
            <a:ext cx="368336" cy="346669"/>
            <a:chOff x="426036" y="1426504"/>
            <a:chExt cx="1365250" cy="1284941"/>
          </a:xfrm>
        </p:grpSpPr>
        <p:pic>
          <p:nvPicPr>
            <p:cNvPr id="77" name="Imagen 3">
              <a:extLst>
                <a:ext uri="{FF2B5EF4-FFF2-40B4-BE49-F238E27FC236}">
                  <a16:creationId xmlns:a16="http://schemas.microsoft.com/office/drawing/2014/main" id="{A91A8F61-E69C-4E40-9E7F-DC51068DA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36" y="1426504"/>
              <a:ext cx="1365250" cy="1284941"/>
            </a:xfrm>
            <a:prstGeom prst="rect">
              <a:avLst/>
            </a:prstGeom>
          </p:spPr>
        </p:pic>
        <p:sp>
          <p:nvSpPr>
            <p:cNvPr id="78" name="Marco 646">
              <a:extLst>
                <a:ext uri="{FF2B5EF4-FFF2-40B4-BE49-F238E27FC236}">
                  <a16:creationId xmlns:a16="http://schemas.microsoft.com/office/drawing/2014/main" id="{0E6ED588-1345-084C-AF00-0220DE6BE0DC}"/>
                </a:ext>
              </a:extLst>
            </p:cNvPr>
            <p:cNvSpPr/>
            <p:nvPr/>
          </p:nvSpPr>
          <p:spPr>
            <a:xfrm>
              <a:off x="1138608" y="2102388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79" name="Marco 648">
              <a:extLst>
                <a:ext uri="{FF2B5EF4-FFF2-40B4-BE49-F238E27FC236}">
                  <a16:creationId xmlns:a16="http://schemas.microsoft.com/office/drawing/2014/main" id="{C77DC223-284E-294F-9845-08CDDD17DC74}"/>
                </a:ext>
              </a:extLst>
            </p:cNvPr>
            <p:cNvSpPr/>
            <p:nvPr/>
          </p:nvSpPr>
          <p:spPr>
            <a:xfrm>
              <a:off x="1313949" y="2208904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80" name="Marco 649">
              <a:extLst>
                <a:ext uri="{FF2B5EF4-FFF2-40B4-BE49-F238E27FC236}">
                  <a16:creationId xmlns:a16="http://schemas.microsoft.com/office/drawing/2014/main" id="{BC83714C-C67A-B143-B04B-F36E49E4E492}"/>
                </a:ext>
              </a:extLst>
            </p:cNvPr>
            <p:cNvSpPr/>
            <p:nvPr/>
          </p:nvSpPr>
          <p:spPr>
            <a:xfrm>
              <a:off x="1260076" y="2323613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81" name="Marco 650">
              <a:extLst>
                <a:ext uri="{FF2B5EF4-FFF2-40B4-BE49-F238E27FC236}">
                  <a16:creationId xmlns:a16="http://schemas.microsoft.com/office/drawing/2014/main" id="{6207914E-56BC-1543-9CB4-069B67418A59}"/>
                </a:ext>
              </a:extLst>
            </p:cNvPr>
            <p:cNvSpPr/>
            <p:nvPr/>
          </p:nvSpPr>
          <p:spPr>
            <a:xfrm>
              <a:off x="777004" y="1989315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82" name="Marco 651">
              <a:extLst>
                <a:ext uri="{FF2B5EF4-FFF2-40B4-BE49-F238E27FC236}">
                  <a16:creationId xmlns:a16="http://schemas.microsoft.com/office/drawing/2014/main" id="{89E39F64-7B14-FE4D-8A9F-8CBD5342334B}"/>
                </a:ext>
              </a:extLst>
            </p:cNvPr>
            <p:cNvSpPr/>
            <p:nvPr/>
          </p:nvSpPr>
          <p:spPr>
            <a:xfrm>
              <a:off x="1379081" y="1881122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83" name="Marco 652">
              <a:extLst>
                <a:ext uri="{FF2B5EF4-FFF2-40B4-BE49-F238E27FC236}">
                  <a16:creationId xmlns:a16="http://schemas.microsoft.com/office/drawing/2014/main" id="{CA4194A9-0F39-8E44-BABC-363773C1597F}"/>
                </a:ext>
              </a:extLst>
            </p:cNvPr>
            <p:cNvSpPr/>
            <p:nvPr/>
          </p:nvSpPr>
          <p:spPr>
            <a:xfrm>
              <a:off x="596195" y="2484207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84" name="Marco 653">
              <a:extLst>
                <a:ext uri="{FF2B5EF4-FFF2-40B4-BE49-F238E27FC236}">
                  <a16:creationId xmlns:a16="http://schemas.microsoft.com/office/drawing/2014/main" id="{82C4B4C1-92A7-5443-BA13-32571B952647}"/>
                </a:ext>
              </a:extLst>
            </p:cNvPr>
            <p:cNvSpPr/>
            <p:nvPr/>
          </p:nvSpPr>
          <p:spPr>
            <a:xfrm>
              <a:off x="832948" y="2272813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85" name="Marco 654">
              <a:extLst>
                <a:ext uri="{FF2B5EF4-FFF2-40B4-BE49-F238E27FC236}">
                  <a16:creationId xmlns:a16="http://schemas.microsoft.com/office/drawing/2014/main" id="{34642CF7-5070-4142-A75B-A5516DA5C3C1}"/>
                </a:ext>
              </a:extLst>
            </p:cNvPr>
            <p:cNvSpPr/>
            <p:nvPr/>
          </p:nvSpPr>
          <p:spPr>
            <a:xfrm>
              <a:off x="1493471" y="1714279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86" name="Marco 655">
              <a:extLst>
                <a:ext uri="{FF2B5EF4-FFF2-40B4-BE49-F238E27FC236}">
                  <a16:creationId xmlns:a16="http://schemas.microsoft.com/office/drawing/2014/main" id="{714B795B-042C-F644-8B66-5E178E956DA6}"/>
                </a:ext>
              </a:extLst>
            </p:cNvPr>
            <p:cNvSpPr/>
            <p:nvPr/>
          </p:nvSpPr>
          <p:spPr>
            <a:xfrm>
              <a:off x="1138608" y="1824278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87" name="Marco 656">
              <a:extLst>
                <a:ext uri="{FF2B5EF4-FFF2-40B4-BE49-F238E27FC236}">
                  <a16:creationId xmlns:a16="http://schemas.microsoft.com/office/drawing/2014/main" id="{63AA6BA8-8413-7849-B508-FC0E714B7CB9}"/>
                </a:ext>
              </a:extLst>
            </p:cNvPr>
            <p:cNvSpPr/>
            <p:nvPr/>
          </p:nvSpPr>
          <p:spPr>
            <a:xfrm>
              <a:off x="896254" y="1714279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AA96894-313E-4A4F-ACA3-886058276CB3}"/>
              </a:ext>
            </a:extLst>
          </p:cNvPr>
          <p:cNvGrpSpPr/>
          <p:nvPr/>
        </p:nvGrpSpPr>
        <p:grpSpPr>
          <a:xfrm>
            <a:off x="5961173" y="95565"/>
            <a:ext cx="368336" cy="346669"/>
            <a:chOff x="426036" y="1426504"/>
            <a:chExt cx="1365250" cy="1284941"/>
          </a:xfrm>
        </p:grpSpPr>
        <p:pic>
          <p:nvPicPr>
            <p:cNvPr id="101" name="Imagen 3">
              <a:extLst>
                <a:ext uri="{FF2B5EF4-FFF2-40B4-BE49-F238E27FC236}">
                  <a16:creationId xmlns:a16="http://schemas.microsoft.com/office/drawing/2014/main" id="{8C3C2DFB-0446-2B41-BD82-ACA9B2F16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36" y="1426504"/>
              <a:ext cx="1365250" cy="1284941"/>
            </a:xfrm>
            <a:prstGeom prst="rect">
              <a:avLst/>
            </a:prstGeom>
          </p:spPr>
        </p:pic>
        <p:sp>
          <p:nvSpPr>
            <p:cNvPr id="102" name="Marco 646">
              <a:extLst>
                <a:ext uri="{FF2B5EF4-FFF2-40B4-BE49-F238E27FC236}">
                  <a16:creationId xmlns:a16="http://schemas.microsoft.com/office/drawing/2014/main" id="{D957759F-1859-5F42-A0F2-766466150DED}"/>
                </a:ext>
              </a:extLst>
            </p:cNvPr>
            <p:cNvSpPr/>
            <p:nvPr/>
          </p:nvSpPr>
          <p:spPr>
            <a:xfrm>
              <a:off x="1138608" y="2102388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03" name="Marco 648">
              <a:extLst>
                <a:ext uri="{FF2B5EF4-FFF2-40B4-BE49-F238E27FC236}">
                  <a16:creationId xmlns:a16="http://schemas.microsoft.com/office/drawing/2014/main" id="{F18B5942-ABAA-E242-B937-CB2F91FD317C}"/>
                </a:ext>
              </a:extLst>
            </p:cNvPr>
            <p:cNvSpPr/>
            <p:nvPr/>
          </p:nvSpPr>
          <p:spPr>
            <a:xfrm>
              <a:off x="1313949" y="2208904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04" name="Marco 649">
              <a:extLst>
                <a:ext uri="{FF2B5EF4-FFF2-40B4-BE49-F238E27FC236}">
                  <a16:creationId xmlns:a16="http://schemas.microsoft.com/office/drawing/2014/main" id="{0C420D7E-87A7-6141-BF55-058B8CCEA336}"/>
                </a:ext>
              </a:extLst>
            </p:cNvPr>
            <p:cNvSpPr/>
            <p:nvPr/>
          </p:nvSpPr>
          <p:spPr>
            <a:xfrm>
              <a:off x="1260076" y="2323613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05" name="Marco 650">
              <a:extLst>
                <a:ext uri="{FF2B5EF4-FFF2-40B4-BE49-F238E27FC236}">
                  <a16:creationId xmlns:a16="http://schemas.microsoft.com/office/drawing/2014/main" id="{1AA4B067-5669-C34D-94AD-1B41FFD79173}"/>
                </a:ext>
              </a:extLst>
            </p:cNvPr>
            <p:cNvSpPr/>
            <p:nvPr/>
          </p:nvSpPr>
          <p:spPr>
            <a:xfrm>
              <a:off x="777004" y="1989315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06" name="Marco 651">
              <a:extLst>
                <a:ext uri="{FF2B5EF4-FFF2-40B4-BE49-F238E27FC236}">
                  <a16:creationId xmlns:a16="http://schemas.microsoft.com/office/drawing/2014/main" id="{F80BEDE8-BA15-184B-9109-7A84DC3DB433}"/>
                </a:ext>
              </a:extLst>
            </p:cNvPr>
            <p:cNvSpPr/>
            <p:nvPr/>
          </p:nvSpPr>
          <p:spPr>
            <a:xfrm>
              <a:off x="1379081" y="1881122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07" name="Marco 652">
              <a:extLst>
                <a:ext uri="{FF2B5EF4-FFF2-40B4-BE49-F238E27FC236}">
                  <a16:creationId xmlns:a16="http://schemas.microsoft.com/office/drawing/2014/main" id="{8DCBC4DD-70C2-CC45-8BE6-A1C0AE28C876}"/>
                </a:ext>
              </a:extLst>
            </p:cNvPr>
            <p:cNvSpPr/>
            <p:nvPr/>
          </p:nvSpPr>
          <p:spPr>
            <a:xfrm>
              <a:off x="596195" y="2484207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08" name="Marco 653">
              <a:extLst>
                <a:ext uri="{FF2B5EF4-FFF2-40B4-BE49-F238E27FC236}">
                  <a16:creationId xmlns:a16="http://schemas.microsoft.com/office/drawing/2014/main" id="{E50BAE66-D018-0948-A972-18F9965E7F38}"/>
                </a:ext>
              </a:extLst>
            </p:cNvPr>
            <p:cNvSpPr/>
            <p:nvPr/>
          </p:nvSpPr>
          <p:spPr>
            <a:xfrm>
              <a:off x="832948" y="2272813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09" name="Marco 654">
              <a:extLst>
                <a:ext uri="{FF2B5EF4-FFF2-40B4-BE49-F238E27FC236}">
                  <a16:creationId xmlns:a16="http://schemas.microsoft.com/office/drawing/2014/main" id="{4F1A57C9-A166-0041-A8B8-152A390344FB}"/>
                </a:ext>
              </a:extLst>
            </p:cNvPr>
            <p:cNvSpPr/>
            <p:nvPr/>
          </p:nvSpPr>
          <p:spPr>
            <a:xfrm>
              <a:off x="1493471" y="1714279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10" name="Marco 655">
              <a:extLst>
                <a:ext uri="{FF2B5EF4-FFF2-40B4-BE49-F238E27FC236}">
                  <a16:creationId xmlns:a16="http://schemas.microsoft.com/office/drawing/2014/main" id="{C495E020-61AD-7643-8098-06FB98E0F2D0}"/>
                </a:ext>
              </a:extLst>
            </p:cNvPr>
            <p:cNvSpPr/>
            <p:nvPr/>
          </p:nvSpPr>
          <p:spPr>
            <a:xfrm>
              <a:off x="1138608" y="1824278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11" name="Marco 656">
              <a:extLst>
                <a:ext uri="{FF2B5EF4-FFF2-40B4-BE49-F238E27FC236}">
                  <a16:creationId xmlns:a16="http://schemas.microsoft.com/office/drawing/2014/main" id="{320E2A0A-5A9A-7349-9968-10AB71E22B17}"/>
                </a:ext>
              </a:extLst>
            </p:cNvPr>
            <p:cNvSpPr/>
            <p:nvPr/>
          </p:nvSpPr>
          <p:spPr>
            <a:xfrm>
              <a:off x="896254" y="1714279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8DE0D30-C25D-1E49-B632-8A290D6FB07B}"/>
              </a:ext>
            </a:extLst>
          </p:cNvPr>
          <p:cNvGrpSpPr/>
          <p:nvPr/>
        </p:nvGrpSpPr>
        <p:grpSpPr>
          <a:xfrm>
            <a:off x="4430641" y="539344"/>
            <a:ext cx="368336" cy="346669"/>
            <a:chOff x="426036" y="1426504"/>
            <a:chExt cx="1365250" cy="1284941"/>
          </a:xfrm>
        </p:grpSpPr>
        <p:pic>
          <p:nvPicPr>
            <p:cNvPr id="138" name="Imagen 3">
              <a:extLst>
                <a:ext uri="{FF2B5EF4-FFF2-40B4-BE49-F238E27FC236}">
                  <a16:creationId xmlns:a16="http://schemas.microsoft.com/office/drawing/2014/main" id="{0988915C-CDD1-9C4C-AA17-A575D32F8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36" y="1426504"/>
              <a:ext cx="1365250" cy="1284941"/>
            </a:xfrm>
            <a:prstGeom prst="rect">
              <a:avLst/>
            </a:prstGeom>
          </p:spPr>
        </p:pic>
        <p:sp>
          <p:nvSpPr>
            <p:cNvPr id="139" name="Marco 646">
              <a:extLst>
                <a:ext uri="{FF2B5EF4-FFF2-40B4-BE49-F238E27FC236}">
                  <a16:creationId xmlns:a16="http://schemas.microsoft.com/office/drawing/2014/main" id="{8FA94F9A-F046-4C46-8DB2-F89032DA4BCE}"/>
                </a:ext>
              </a:extLst>
            </p:cNvPr>
            <p:cNvSpPr/>
            <p:nvPr/>
          </p:nvSpPr>
          <p:spPr>
            <a:xfrm>
              <a:off x="1138608" y="2102388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40" name="Marco 648">
              <a:extLst>
                <a:ext uri="{FF2B5EF4-FFF2-40B4-BE49-F238E27FC236}">
                  <a16:creationId xmlns:a16="http://schemas.microsoft.com/office/drawing/2014/main" id="{5555A34B-93DE-E34A-895B-65ED321E2DB3}"/>
                </a:ext>
              </a:extLst>
            </p:cNvPr>
            <p:cNvSpPr/>
            <p:nvPr/>
          </p:nvSpPr>
          <p:spPr>
            <a:xfrm>
              <a:off x="1313949" y="2208904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41" name="Marco 649">
              <a:extLst>
                <a:ext uri="{FF2B5EF4-FFF2-40B4-BE49-F238E27FC236}">
                  <a16:creationId xmlns:a16="http://schemas.microsoft.com/office/drawing/2014/main" id="{0C163BBA-CE30-0241-8E2B-9D40F5EF79BE}"/>
                </a:ext>
              </a:extLst>
            </p:cNvPr>
            <p:cNvSpPr/>
            <p:nvPr/>
          </p:nvSpPr>
          <p:spPr>
            <a:xfrm>
              <a:off x="1260076" y="2323613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42" name="Marco 650">
              <a:extLst>
                <a:ext uri="{FF2B5EF4-FFF2-40B4-BE49-F238E27FC236}">
                  <a16:creationId xmlns:a16="http://schemas.microsoft.com/office/drawing/2014/main" id="{42DCB42A-6698-2B46-AD1C-E908F373271B}"/>
                </a:ext>
              </a:extLst>
            </p:cNvPr>
            <p:cNvSpPr/>
            <p:nvPr/>
          </p:nvSpPr>
          <p:spPr>
            <a:xfrm>
              <a:off x="777004" y="1989315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43" name="Marco 651">
              <a:extLst>
                <a:ext uri="{FF2B5EF4-FFF2-40B4-BE49-F238E27FC236}">
                  <a16:creationId xmlns:a16="http://schemas.microsoft.com/office/drawing/2014/main" id="{4F0F91FC-0C3F-B243-9CFA-6A624692E7C7}"/>
                </a:ext>
              </a:extLst>
            </p:cNvPr>
            <p:cNvSpPr/>
            <p:nvPr/>
          </p:nvSpPr>
          <p:spPr>
            <a:xfrm>
              <a:off x="1379081" y="1881122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44" name="Marco 652">
              <a:extLst>
                <a:ext uri="{FF2B5EF4-FFF2-40B4-BE49-F238E27FC236}">
                  <a16:creationId xmlns:a16="http://schemas.microsoft.com/office/drawing/2014/main" id="{C4D4A8E7-BC04-F44F-8D9D-9778297DAA16}"/>
                </a:ext>
              </a:extLst>
            </p:cNvPr>
            <p:cNvSpPr/>
            <p:nvPr/>
          </p:nvSpPr>
          <p:spPr>
            <a:xfrm>
              <a:off x="596195" y="2484207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45" name="Marco 653">
              <a:extLst>
                <a:ext uri="{FF2B5EF4-FFF2-40B4-BE49-F238E27FC236}">
                  <a16:creationId xmlns:a16="http://schemas.microsoft.com/office/drawing/2014/main" id="{A7A3830C-241E-B74E-9A0A-13B7ED4EA29B}"/>
                </a:ext>
              </a:extLst>
            </p:cNvPr>
            <p:cNvSpPr/>
            <p:nvPr/>
          </p:nvSpPr>
          <p:spPr>
            <a:xfrm>
              <a:off x="832948" y="2272813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46" name="Marco 654">
              <a:extLst>
                <a:ext uri="{FF2B5EF4-FFF2-40B4-BE49-F238E27FC236}">
                  <a16:creationId xmlns:a16="http://schemas.microsoft.com/office/drawing/2014/main" id="{70096450-A135-784A-AF3A-FCF772C531A3}"/>
                </a:ext>
              </a:extLst>
            </p:cNvPr>
            <p:cNvSpPr/>
            <p:nvPr/>
          </p:nvSpPr>
          <p:spPr>
            <a:xfrm>
              <a:off x="1493471" y="1714279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47" name="Marco 655">
              <a:extLst>
                <a:ext uri="{FF2B5EF4-FFF2-40B4-BE49-F238E27FC236}">
                  <a16:creationId xmlns:a16="http://schemas.microsoft.com/office/drawing/2014/main" id="{6166C8BB-EE2B-4645-99E1-8C8D1FF01A74}"/>
                </a:ext>
              </a:extLst>
            </p:cNvPr>
            <p:cNvSpPr/>
            <p:nvPr/>
          </p:nvSpPr>
          <p:spPr>
            <a:xfrm>
              <a:off x="1138608" y="1824278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48" name="Marco 656">
              <a:extLst>
                <a:ext uri="{FF2B5EF4-FFF2-40B4-BE49-F238E27FC236}">
                  <a16:creationId xmlns:a16="http://schemas.microsoft.com/office/drawing/2014/main" id="{7F063F58-CC9D-D442-9E9C-F75CA58BB93A}"/>
                </a:ext>
              </a:extLst>
            </p:cNvPr>
            <p:cNvSpPr/>
            <p:nvPr/>
          </p:nvSpPr>
          <p:spPr>
            <a:xfrm>
              <a:off x="896254" y="1714279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E0F1AA4-7384-DE42-BF08-049DA1EFAE7B}"/>
              </a:ext>
            </a:extLst>
          </p:cNvPr>
          <p:cNvGrpSpPr/>
          <p:nvPr/>
        </p:nvGrpSpPr>
        <p:grpSpPr>
          <a:xfrm>
            <a:off x="3954579" y="539344"/>
            <a:ext cx="368336" cy="346669"/>
            <a:chOff x="426036" y="1426504"/>
            <a:chExt cx="1365250" cy="1284941"/>
          </a:xfrm>
        </p:grpSpPr>
        <p:pic>
          <p:nvPicPr>
            <p:cNvPr id="127" name="Imagen 3">
              <a:extLst>
                <a:ext uri="{FF2B5EF4-FFF2-40B4-BE49-F238E27FC236}">
                  <a16:creationId xmlns:a16="http://schemas.microsoft.com/office/drawing/2014/main" id="{903763F8-4645-3146-B78A-53CC30622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36" y="1426504"/>
              <a:ext cx="1365250" cy="1284941"/>
            </a:xfrm>
            <a:prstGeom prst="rect">
              <a:avLst/>
            </a:prstGeom>
          </p:spPr>
        </p:pic>
        <p:sp>
          <p:nvSpPr>
            <p:cNvPr id="128" name="Marco 646">
              <a:extLst>
                <a:ext uri="{FF2B5EF4-FFF2-40B4-BE49-F238E27FC236}">
                  <a16:creationId xmlns:a16="http://schemas.microsoft.com/office/drawing/2014/main" id="{517F4371-C414-894B-845D-FC9164ABA782}"/>
                </a:ext>
              </a:extLst>
            </p:cNvPr>
            <p:cNvSpPr/>
            <p:nvPr/>
          </p:nvSpPr>
          <p:spPr>
            <a:xfrm>
              <a:off x="1138608" y="2102388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29" name="Marco 648">
              <a:extLst>
                <a:ext uri="{FF2B5EF4-FFF2-40B4-BE49-F238E27FC236}">
                  <a16:creationId xmlns:a16="http://schemas.microsoft.com/office/drawing/2014/main" id="{54AF2E74-B83B-1246-AE71-4ACF7824175A}"/>
                </a:ext>
              </a:extLst>
            </p:cNvPr>
            <p:cNvSpPr/>
            <p:nvPr/>
          </p:nvSpPr>
          <p:spPr>
            <a:xfrm>
              <a:off x="1313949" y="2208904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30" name="Marco 649">
              <a:extLst>
                <a:ext uri="{FF2B5EF4-FFF2-40B4-BE49-F238E27FC236}">
                  <a16:creationId xmlns:a16="http://schemas.microsoft.com/office/drawing/2014/main" id="{1BD10EF3-72FD-3F4C-A323-4B1A0030FB12}"/>
                </a:ext>
              </a:extLst>
            </p:cNvPr>
            <p:cNvSpPr/>
            <p:nvPr/>
          </p:nvSpPr>
          <p:spPr>
            <a:xfrm>
              <a:off x="1260076" y="2323613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31" name="Marco 650">
              <a:extLst>
                <a:ext uri="{FF2B5EF4-FFF2-40B4-BE49-F238E27FC236}">
                  <a16:creationId xmlns:a16="http://schemas.microsoft.com/office/drawing/2014/main" id="{BB813C2C-9964-334C-97B9-C491A3813A9B}"/>
                </a:ext>
              </a:extLst>
            </p:cNvPr>
            <p:cNvSpPr/>
            <p:nvPr/>
          </p:nvSpPr>
          <p:spPr>
            <a:xfrm>
              <a:off x="777004" y="1989315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32" name="Marco 651">
              <a:extLst>
                <a:ext uri="{FF2B5EF4-FFF2-40B4-BE49-F238E27FC236}">
                  <a16:creationId xmlns:a16="http://schemas.microsoft.com/office/drawing/2014/main" id="{8E971A2D-1CBA-1148-8E58-320CBCB886FC}"/>
                </a:ext>
              </a:extLst>
            </p:cNvPr>
            <p:cNvSpPr/>
            <p:nvPr/>
          </p:nvSpPr>
          <p:spPr>
            <a:xfrm>
              <a:off x="1379081" y="1881122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33" name="Marco 652">
              <a:extLst>
                <a:ext uri="{FF2B5EF4-FFF2-40B4-BE49-F238E27FC236}">
                  <a16:creationId xmlns:a16="http://schemas.microsoft.com/office/drawing/2014/main" id="{7CB8FCD0-5ACD-DD4A-89A6-600225FA08AA}"/>
                </a:ext>
              </a:extLst>
            </p:cNvPr>
            <p:cNvSpPr/>
            <p:nvPr/>
          </p:nvSpPr>
          <p:spPr>
            <a:xfrm>
              <a:off x="596195" y="2484207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34" name="Marco 653">
              <a:extLst>
                <a:ext uri="{FF2B5EF4-FFF2-40B4-BE49-F238E27FC236}">
                  <a16:creationId xmlns:a16="http://schemas.microsoft.com/office/drawing/2014/main" id="{2CF69D0A-6C7F-B040-883D-F4CC9BF71F42}"/>
                </a:ext>
              </a:extLst>
            </p:cNvPr>
            <p:cNvSpPr/>
            <p:nvPr/>
          </p:nvSpPr>
          <p:spPr>
            <a:xfrm>
              <a:off x="832948" y="2272813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35" name="Marco 654">
              <a:extLst>
                <a:ext uri="{FF2B5EF4-FFF2-40B4-BE49-F238E27FC236}">
                  <a16:creationId xmlns:a16="http://schemas.microsoft.com/office/drawing/2014/main" id="{012EB378-36CB-394D-BD98-0F2DDAF331F5}"/>
                </a:ext>
              </a:extLst>
            </p:cNvPr>
            <p:cNvSpPr/>
            <p:nvPr/>
          </p:nvSpPr>
          <p:spPr>
            <a:xfrm>
              <a:off x="1493471" y="1714279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36" name="Marco 655">
              <a:extLst>
                <a:ext uri="{FF2B5EF4-FFF2-40B4-BE49-F238E27FC236}">
                  <a16:creationId xmlns:a16="http://schemas.microsoft.com/office/drawing/2014/main" id="{1C05FB75-80A6-3045-B739-1FFC25558E68}"/>
                </a:ext>
              </a:extLst>
            </p:cNvPr>
            <p:cNvSpPr/>
            <p:nvPr/>
          </p:nvSpPr>
          <p:spPr>
            <a:xfrm>
              <a:off x="1138608" y="1824278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37" name="Marco 656">
              <a:extLst>
                <a:ext uri="{FF2B5EF4-FFF2-40B4-BE49-F238E27FC236}">
                  <a16:creationId xmlns:a16="http://schemas.microsoft.com/office/drawing/2014/main" id="{4442A73D-85B3-3342-9120-2E0E7BEBDC4A}"/>
                </a:ext>
              </a:extLst>
            </p:cNvPr>
            <p:cNvSpPr/>
            <p:nvPr/>
          </p:nvSpPr>
          <p:spPr>
            <a:xfrm>
              <a:off x="896254" y="1714279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2B02E55-C6FF-D646-B1A2-BCB56282C2C2}"/>
              </a:ext>
            </a:extLst>
          </p:cNvPr>
          <p:cNvSpPr txBox="1"/>
          <p:nvPr/>
        </p:nvSpPr>
        <p:spPr>
          <a:xfrm>
            <a:off x="7355386" y="4559047"/>
            <a:ext cx="152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Source Sans Pro Light" panose="020B0403030403020204" pitchFamily="34" charset="77"/>
              </a:rPr>
              <a:t>GEBV = Genomic estimated breeding values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ABC4D0-76AA-E4D7-BC51-44280DD479EE}"/>
              </a:ext>
            </a:extLst>
          </p:cNvPr>
          <p:cNvGrpSpPr/>
          <p:nvPr/>
        </p:nvGrpSpPr>
        <p:grpSpPr>
          <a:xfrm>
            <a:off x="4909009" y="539344"/>
            <a:ext cx="368336" cy="346669"/>
            <a:chOff x="426036" y="1426504"/>
            <a:chExt cx="1365250" cy="1284941"/>
          </a:xfrm>
        </p:grpSpPr>
        <p:pic>
          <p:nvPicPr>
            <p:cNvPr id="5" name="Imagen 3">
              <a:extLst>
                <a:ext uri="{FF2B5EF4-FFF2-40B4-BE49-F238E27FC236}">
                  <a16:creationId xmlns:a16="http://schemas.microsoft.com/office/drawing/2014/main" id="{9B449B7D-5926-319E-8D28-5CBBF6E8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36" y="1426504"/>
              <a:ext cx="1365250" cy="1284941"/>
            </a:xfrm>
            <a:prstGeom prst="rect">
              <a:avLst/>
            </a:prstGeom>
          </p:spPr>
        </p:pic>
        <p:sp>
          <p:nvSpPr>
            <p:cNvPr id="7" name="Marco 646">
              <a:extLst>
                <a:ext uri="{FF2B5EF4-FFF2-40B4-BE49-F238E27FC236}">
                  <a16:creationId xmlns:a16="http://schemas.microsoft.com/office/drawing/2014/main" id="{C236484E-5F86-34F3-E880-832919E72585}"/>
                </a:ext>
              </a:extLst>
            </p:cNvPr>
            <p:cNvSpPr/>
            <p:nvPr/>
          </p:nvSpPr>
          <p:spPr>
            <a:xfrm>
              <a:off x="1138608" y="2102388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2" name="Marco 648">
              <a:extLst>
                <a:ext uri="{FF2B5EF4-FFF2-40B4-BE49-F238E27FC236}">
                  <a16:creationId xmlns:a16="http://schemas.microsoft.com/office/drawing/2014/main" id="{3A4C4C52-B0AA-6902-1D65-7202908E82B1}"/>
                </a:ext>
              </a:extLst>
            </p:cNvPr>
            <p:cNvSpPr/>
            <p:nvPr/>
          </p:nvSpPr>
          <p:spPr>
            <a:xfrm>
              <a:off x="1313949" y="2208904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3" name="Marco 649">
              <a:extLst>
                <a:ext uri="{FF2B5EF4-FFF2-40B4-BE49-F238E27FC236}">
                  <a16:creationId xmlns:a16="http://schemas.microsoft.com/office/drawing/2014/main" id="{CD2F18A0-64DC-0F9F-79BA-458E92AF2A80}"/>
                </a:ext>
              </a:extLst>
            </p:cNvPr>
            <p:cNvSpPr/>
            <p:nvPr/>
          </p:nvSpPr>
          <p:spPr>
            <a:xfrm>
              <a:off x="1260076" y="2323613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57" name="Marco 650">
              <a:extLst>
                <a:ext uri="{FF2B5EF4-FFF2-40B4-BE49-F238E27FC236}">
                  <a16:creationId xmlns:a16="http://schemas.microsoft.com/office/drawing/2014/main" id="{7B8DE522-4210-7B82-644B-A6B7DC83DC1C}"/>
                </a:ext>
              </a:extLst>
            </p:cNvPr>
            <p:cNvSpPr/>
            <p:nvPr/>
          </p:nvSpPr>
          <p:spPr>
            <a:xfrm>
              <a:off x="777004" y="1989315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88" name="Marco 651">
              <a:extLst>
                <a:ext uri="{FF2B5EF4-FFF2-40B4-BE49-F238E27FC236}">
                  <a16:creationId xmlns:a16="http://schemas.microsoft.com/office/drawing/2014/main" id="{EE48B89E-AEC1-C48F-2467-D14C0D259874}"/>
                </a:ext>
              </a:extLst>
            </p:cNvPr>
            <p:cNvSpPr/>
            <p:nvPr/>
          </p:nvSpPr>
          <p:spPr>
            <a:xfrm>
              <a:off x="1379081" y="1881122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89" name="Marco 652">
              <a:extLst>
                <a:ext uri="{FF2B5EF4-FFF2-40B4-BE49-F238E27FC236}">
                  <a16:creationId xmlns:a16="http://schemas.microsoft.com/office/drawing/2014/main" id="{251EDD57-5033-61F9-AFF1-5C7426D4BDD2}"/>
                </a:ext>
              </a:extLst>
            </p:cNvPr>
            <p:cNvSpPr/>
            <p:nvPr/>
          </p:nvSpPr>
          <p:spPr>
            <a:xfrm>
              <a:off x="596195" y="2484207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90" name="Marco 653">
              <a:extLst>
                <a:ext uri="{FF2B5EF4-FFF2-40B4-BE49-F238E27FC236}">
                  <a16:creationId xmlns:a16="http://schemas.microsoft.com/office/drawing/2014/main" id="{BA7C2525-DFD7-6DFB-066F-0705B811F412}"/>
                </a:ext>
              </a:extLst>
            </p:cNvPr>
            <p:cNvSpPr/>
            <p:nvPr/>
          </p:nvSpPr>
          <p:spPr>
            <a:xfrm>
              <a:off x="832948" y="2272813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91" name="Marco 654">
              <a:extLst>
                <a:ext uri="{FF2B5EF4-FFF2-40B4-BE49-F238E27FC236}">
                  <a16:creationId xmlns:a16="http://schemas.microsoft.com/office/drawing/2014/main" id="{D0CA2EB8-A518-836B-F963-235BDBD89E33}"/>
                </a:ext>
              </a:extLst>
            </p:cNvPr>
            <p:cNvSpPr/>
            <p:nvPr/>
          </p:nvSpPr>
          <p:spPr>
            <a:xfrm>
              <a:off x="1493471" y="1714279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92" name="Marco 655">
              <a:extLst>
                <a:ext uri="{FF2B5EF4-FFF2-40B4-BE49-F238E27FC236}">
                  <a16:creationId xmlns:a16="http://schemas.microsoft.com/office/drawing/2014/main" id="{9D40C270-40D9-9080-A2D4-C250949ED937}"/>
                </a:ext>
              </a:extLst>
            </p:cNvPr>
            <p:cNvSpPr/>
            <p:nvPr/>
          </p:nvSpPr>
          <p:spPr>
            <a:xfrm>
              <a:off x="1138608" y="1824278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93" name="Marco 656">
              <a:extLst>
                <a:ext uri="{FF2B5EF4-FFF2-40B4-BE49-F238E27FC236}">
                  <a16:creationId xmlns:a16="http://schemas.microsoft.com/office/drawing/2014/main" id="{07740D00-9F3E-283F-A160-FED0AC88E7B5}"/>
                </a:ext>
              </a:extLst>
            </p:cNvPr>
            <p:cNvSpPr/>
            <p:nvPr/>
          </p:nvSpPr>
          <p:spPr>
            <a:xfrm>
              <a:off x="896254" y="1714279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76E82B5-630A-31EB-5C25-7E814680DCD4}"/>
              </a:ext>
            </a:extLst>
          </p:cNvPr>
          <p:cNvGrpSpPr/>
          <p:nvPr/>
        </p:nvGrpSpPr>
        <p:grpSpPr>
          <a:xfrm>
            <a:off x="6410919" y="96840"/>
            <a:ext cx="368336" cy="346669"/>
            <a:chOff x="426036" y="1426504"/>
            <a:chExt cx="1365250" cy="1284941"/>
          </a:xfrm>
        </p:grpSpPr>
        <p:pic>
          <p:nvPicPr>
            <p:cNvPr id="95" name="Imagen 3">
              <a:extLst>
                <a:ext uri="{FF2B5EF4-FFF2-40B4-BE49-F238E27FC236}">
                  <a16:creationId xmlns:a16="http://schemas.microsoft.com/office/drawing/2014/main" id="{B034D31E-FED6-BE12-455D-EB46655CE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36" y="1426504"/>
              <a:ext cx="1365250" cy="1284941"/>
            </a:xfrm>
            <a:prstGeom prst="rect">
              <a:avLst/>
            </a:prstGeom>
          </p:spPr>
        </p:pic>
        <p:sp>
          <p:nvSpPr>
            <p:cNvPr id="96" name="Marco 646">
              <a:extLst>
                <a:ext uri="{FF2B5EF4-FFF2-40B4-BE49-F238E27FC236}">
                  <a16:creationId xmlns:a16="http://schemas.microsoft.com/office/drawing/2014/main" id="{D90B3CD4-C4B5-BDE2-D110-B43966F31947}"/>
                </a:ext>
              </a:extLst>
            </p:cNvPr>
            <p:cNvSpPr/>
            <p:nvPr/>
          </p:nvSpPr>
          <p:spPr>
            <a:xfrm>
              <a:off x="1138608" y="2102388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97" name="Marco 648">
              <a:extLst>
                <a:ext uri="{FF2B5EF4-FFF2-40B4-BE49-F238E27FC236}">
                  <a16:creationId xmlns:a16="http://schemas.microsoft.com/office/drawing/2014/main" id="{9207DE18-8436-4BD9-4F86-B5E5240BA794}"/>
                </a:ext>
              </a:extLst>
            </p:cNvPr>
            <p:cNvSpPr/>
            <p:nvPr/>
          </p:nvSpPr>
          <p:spPr>
            <a:xfrm>
              <a:off x="1313949" y="2208904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98" name="Marco 649">
              <a:extLst>
                <a:ext uri="{FF2B5EF4-FFF2-40B4-BE49-F238E27FC236}">
                  <a16:creationId xmlns:a16="http://schemas.microsoft.com/office/drawing/2014/main" id="{DF07F86F-9756-A850-B101-178FF2C6DC32}"/>
                </a:ext>
              </a:extLst>
            </p:cNvPr>
            <p:cNvSpPr/>
            <p:nvPr/>
          </p:nvSpPr>
          <p:spPr>
            <a:xfrm>
              <a:off x="1260076" y="2323613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99" name="Marco 650">
              <a:extLst>
                <a:ext uri="{FF2B5EF4-FFF2-40B4-BE49-F238E27FC236}">
                  <a16:creationId xmlns:a16="http://schemas.microsoft.com/office/drawing/2014/main" id="{F4E1C0AA-5AFA-687F-749C-5236FA4676E7}"/>
                </a:ext>
              </a:extLst>
            </p:cNvPr>
            <p:cNvSpPr/>
            <p:nvPr/>
          </p:nvSpPr>
          <p:spPr>
            <a:xfrm>
              <a:off x="777004" y="1989315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12" name="Marco 651">
              <a:extLst>
                <a:ext uri="{FF2B5EF4-FFF2-40B4-BE49-F238E27FC236}">
                  <a16:creationId xmlns:a16="http://schemas.microsoft.com/office/drawing/2014/main" id="{7719C642-8A29-79EF-77BA-84DD153006CA}"/>
                </a:ext>
              </a:extLst>
            </p:cNvPr>
            <p:cNvSpPr/>
            <p:nvPr/>
          </p:nvSpPr>
          <p:spPr>
            <a:xfrm>
              <a:off x="1379081" y="1881122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15" name="Marco 652">
              <a:extLst>
                <a:ext uri="{FF2B5EF4-FFF2-40B4-BE49-F238E27FC236}">
                  <a16:creationId xmlns:a16="http://schemas.microsoft.com/office/drawing/2014/main" id="{6F07F13F-C434-3B1F-3077-D8BEDA3CB3B6}"/>
                </a:ext>
              </a:extLst>
            </p:cNvPr>
            <p:cNvSpPr/>
            <p:nvPr/>
          </p:nvSpPr>
          <p:spPr>
            <a:xfrm>
              <a:off x="596195" y="2484207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16" name="Marco 653">
              <a:extLst>
                <a:ext uri="{FF2B5EF4-FFF2-40B4-BE49-F238E27FC236}">
                  <a16:creationId xmlns:a16="http://schemas.microsoft.com/office/drawing/2014/main" id="{8F16684F-37F6-BA9B-156C-AD5AC73CE6E5}"/>
                </a:ext>
              </a:extLst>
            </p:cNvPr>
            <p:cNvSpPr/>
            <p:nvPr/>
          </p:nvSpPr>
          <p:spPr>
            <a:xfrm>
              <a:off x="832948" y="2272813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17" name="Marco 654">
              <a:extLst>
                <a:ext uri="{FF2B5EF4-FFF2-40B4-BE49-F238E27FC236}">
                  <a16:creationId xmlns:a16="http://schemas.microsoft.com/office/drawing/2014/main" id="{A603204E-059B-6D88-B46A-F5E6ADF53738}"/>
                </a:ext>
              </a:extLst>
            </p:cNvPr>
            <p:cNvSpPr/>
            <p:nvPr/>
          </p:nvSpPr>
          <p:spPr>
            <a:xfrm>
              <a:off x="1493471" y="1714279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18" name="Marco 655">
              <a:extLst>
                <a:ext uri="{FF2B5EF4-FFF2-40B4-BE49-F238E27FC236}">
                  <a16:creationId xmlns:a16="http://schemas.microsoft.com/office/drawing/2014/main" id="{8FBC90D1-B0A8-BAA1-7922-BFFA589408FC}"/>
                </a:ext>
              </a:extLst>
            </p:cNvPr>
            <p:cNvSpPr/>
            <p:nvPr/>
          </p:nvSpPr>
          <p:spPr>
            <a:xfrm>
              <a:off x="1138608" y="1824278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  <p:sp>
          <p:nvSpPr>
            <p:cNvPr id="119" name="Marco 656">
              <a:extLst>
                <a:ext uri="{FF2B5EF4-FFF2-40B4-BE49-F238E27FC236}">
                  <a16:creationId xmlns:a16="http://schemas.microsoft.com/office/drawing/2014/main" id="{C40403DB-C994-9F03-EF54-D91225F39753}"/>
                </a:ext>
              </a:extLst>
            </p:cNvPr>
            <p:cNvSpPr/>
            <p:nvPr/>
          </p:nvSpPr>
          <p:spPr>
            <a:xfrm>
              <a:off x="896254" y="1714279"/>
              <a:ext cx="57150" cy="50800"/>
            </a:xfrm>
            <a:prstGeom prst="fram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>
                <a:solidFill>
                  <a:schemeClr val="tx1"/>
                </a:solidFill>
                <a:latin typeface="Source Sans Pro" panose="020B0503030403020204" pitchFamily="34" charset="77"/>
              </a:endParaRP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18F3CE46-1A27-07FF-5058-FEC9EC3DE90C}"/>
              </a:ext>
            </a:extLst>
          </p:cNvPr>
          <p:cNvSpPr txBox="1"/>
          <p:nvPr/>
        </p:nvSpPr>
        <p:spPr>
          <a:xfrm>
            <a:off x="162047" y="2262998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erif Pro" panose="02040603050405020204" pitchFamily="18" charset="0"/>
              </a:rPr>
              <a:t>Covarrubias-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erif Pro" panose="02040603050405020204" pitchFamily="18" charset="0"/>
              </a:rPr>
              <a:t>Pazaran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erif Pro" panose="02040603050405020204" pitchFamily="18" charset="0"/>
              </a:rPr>
              <a:t> et al. 2021. Front. Plant Sci. 12:681624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61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5B5048-7914-D24D-B39A-BEA68B3B4507}"/>
              </a:ext>
            </a:extLst>
          </p:cNvPr>
          <p:cNvSpPr/>
          <p:nvPr/>
        </p:nvSpPr>
        <p:spPr>
          <a:xfrm>
            <a:off x="67218" y="80462"/>
            <a:ext cx="73516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/>
            <a:r>
              <a:rPr lang="es-MX" sz="3200" b="1" dirty="0">
                <a:solidFill>
                  <a:srgbClr val="235146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Founders and overall arabica diversity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C3556BEC-8A69-F07A-2453-195D903BE07B}"/>
              </a:ext>
            </a:extLst>
          </p:cNvPr>
          <p:cNvGrpSpPr/>
          <p:nvPr/>
        </p:nvGrpSpPr>
        <p:grpSpPr>
          <a:xfrm>
            <a:off x="207400" y="583716"/>
            <a:ext cx="4915416" cy="4424237"/>
            <a:chOff x="72819" y="718220"/>
            <a:chExt cx="4915416" cy="4424237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36173981-70B4-B9FE-54B1-BBA679178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19" y="718220"/>
              <a:ext cx="4786879" cy="4424237"/>
            </a:xfrm>
            <a:prstGeom prst="rect">
              <a:avLst/>
            </a:prstGeom>
          </p:spPr>
        </p:pic>
        <p:cxnSp>
          <p:nvCxnSpPr>
            <p:cNvPr id="7" name="Conector recto de flecha 6">
              <a:extLst>
                <a:ext uri="{FF2B5EF4-FFF2-40B4-BE49-F238E27FC236}">
                  <a16:creationId xmlns:a16="http://schemas.microsoft.com/office/drawing/2014/main" id="{D9C0AFEB-3FBC-E8B2-FF3A-4A37448374DE}"/>
                </a:ext>
              </a:extLst>
            </p:cNvPr>
            <p:cNvCxnSpPr>
              <a:cxnSpLocks/>
            </p:cNvCxnSpPr>
            <p:nvPr/>
          </p:nvCxnSpPr>
          <p:spPr>
            <a:xfrm>
              <a:off x="1177447" y="1614897"/>
              <a:ext cx="0" cy="276534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de flecha 10">
              <a:extLst>
                <a:ext uri="{FF2B5EF4-FFF2-40B4-BE49-F238E27FC236}">
                  <a16:creationId xmlns:a16="http://schemas.microsoft.com/office/drawing/2014/main" id="{BABA02CD-AFE9-B775-084E-5B42BDC7C1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7502" y="4501272"/>
              <a:ext cx="311063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8BF1A3F7-2FFB-DA18-4DAE-2246D65E0F66}"/>
                </a:ext>
              </a:extLst>
            </p:cNvPr>
            <p:cNvSpPr txBox="1"/>
            <p:nvPr/>
          </p:nvSpPr>
          <p:spPr>
            <a:xfrm>
              <a:off x="601249" y="1353287"/>
              <a:ext cx="13377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/>
              <a:r>
                <a:rPr lang="es-MX" sz="1200" dirty="0">
                  <a:solidFill>
                    <a:prstClr val="black"/>
                  </a:solidFill>
                  <a:latin typeface="Calibri" panose="020F0502020204030204"/>
                </a:rPr>
                <a:t>Wild &amp; landraces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E58D5954-B104-BCE3-39E9-26976F4032F2}"/>
                </a:ext>
              </a:extLst>
            </p:cNvPr>
            <p:cNvSpPr txBox="1"/>
            <p:nvPr/>
          </p:nvSpPr>
          <p:spPr>
            <a:xfrm>
              <a:off x="2879311" y="4371111"/>
              <a:ext cx="12150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/>
              <a:r>
                <a:rPr lang="es-MX" sz="1200" dirty="0">
                  <a:solidFill>
                    <a:prstClr val="black"/>
                  </a:solidFill>
                  <a:latin typeface="Calibri" panose="020F0502020204030204"/>
                </a:rPr>
                <a:t>Typicas</a:t>
              </a:r>
            </a:p>
          </p:txBody>
        </p:sp>
        <p:cxnSp>
          <p:nvCxnSpPr>
            <p:cNvPr id="18" name="Conector recto de flecha 17">
              <a:extLst>
                <a:ext uri="{FF2B5EF4-FFF2-40B4-BE49-F238E27FC236}">
                  <a16:creationId xmlns:a16="http://schemas.microsoft.com/office/drawing/2014/main" id="{78FDD6B2-54AB-C40C-AB7F-D970D2EA35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6323" y="2793304"/>
              <a:ext cx="200709" cy="167091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204ABCCD-E6F0-046E-8CBD-D150E4A8DB99}"/>
                </a:ext>
              </a:extLst>
            </p:cNvPr>
            <p:cNvSpPr txBox="1"/>
            <p:nvPr/>
          </p:nvSpPr>
          <p:spPr>
            <a:xfrm>
              <a:off x="4007153" y="2990992"/>
              <a:ext cx="9810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/>
              <a:r>
                <a:rPr lang="es-MX" sz="1200" dirty="0">
                  <a:solidFill>
                    <a:prstClr val="black"/>
                  </a:solidFill>
                  <a:latin typeface="Calibri" panose="020F0502020204030204"/>
                </a:rPr>
                <a:t>Bourbons</a:t>
              </a:r>
            </a:p>
          </p:txBody>
        </p:sp>
        <p:sp>
          <p:nvSpPr>
            <p:cNvPr id="22" name="Rectángulo redondeado 21">
              <a:extLst>
                <a:ext uri="{FF2B5EF4-FFF2-40B4-BE49-F238E27FC236}">
                  <a16:creationId xmlns:a16="http://schemas.microsoft.com/office/drawing/2014/main" id="{3469BA18-DEF5-0482-F35A-A8FA370CD74A}"/>
                </a:ext>
              </a:extLst>
            </p:cNvPr>
            <p:cNvSpPr/>
            <p:nvPr/>
          </p:nvSpPr>
          <p:spPr>
            <a:xfrm rot="2097735">
              <a:off x="2412436" y="792371"/>
              <a:ext cx="1359434" cy="3181581"/>
            </a:xfrm>
            <a:prstGeom prst="roundRect">
              <a:avLst>
                <a:gd name="adj" fmla="val 40636"/>
              </a:avLst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s-MX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2486C2DD-628A-7906-5266-01FEDD9C815C}"/>
                </a:ext>
              </a:extLst>
            </p:cNvPr>
            <p:cNvSpPr txBox="1"/>
            <p:nvPr/>
          </p:nvSpPr>
          <p:spPr>
            <a:xfrm>
              <a:off x="3599557" y="1331983"/>
              <a:ext cx="9810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/>
              <a:r>
                <a:rPr lang="es-MX" sz="1200" dirty="0">
                  <a:solidFill>
                    <a:prstClr val="black"/>
                  </a:solidFill>
                  <a:latin typeface="Calibri" panose="020F0502020204030204"/>
                </a:rPr>
                <a:t>Introgressed</a:t>
              </a:r>
            </a:p>
          </p:txBody>
        </p:sp>
      </p:grpSp>
      <p:sp>
        <p:nvSpPr>
          <p:cNvPr id="8" name="Rectangle 3">
            <a:extLst>
              <a:ext uri="{FF2B5EF4-FFF2-40B4-BE49-F238E27FC236}">
                <a16:creationId xmlns:a16="http://schemas.microsoft.com/office/drawing/2014/main" id="{C7C291A5-0FBA-B685-C189-2C27D2A0F080}"/>
              </a:ext>
            </a:extLst>
          </p:cNvPr>
          <p:cNvSpPr/>
          <p:nvPr/>
        </p:nvSpPr>
        <p:spPr>
          <a:xfrm>
            <a:off x="5485250" y="895685"/>
            <a:ext cx="333236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3" indent="-285743" defTabSz="457189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Source Sans Pro Light" panose="020B0403030403020204" pitchFamily="34" charset="77"/>
              </a:rPr>
              <a:t>Elite parents</a:t>
            </a:r>
          </a:p>
          <a:p>
            <a:pPr marL="742943" lvl="1" indent="-285743" defTabSz="457189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Source Sans Pro Light" panose="020B0403030403020204" pitchFamily="34" charset="77"/>
              </a:rPr>
              <a:t>IMLVT</a:t>
            </a:r>
          </a:p>
          <a:p>
            <a:pPr marL="742943" lvl="1" indent="-285743" defTabSz="457189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Source Sans Pro Light" panose="020B0403030403020204" pitchFamily="34" charset="77"/>
              </a:rPr>
              <a:t>WCR´s F1s</a:t>
            </a:r>
          </a:p>
          <a:p>
            <a:pPr marL="285743" indent="-285743" defTabSz="457189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Source Sans Pro Light" panose="020B0403030403020204" pitchFamily="34" charset="77"/>
              </a:rPr>
              <a:t>Genetic diversity</a:t>
            </a:r>
          </a:p>
          <a:p>
            <a:pPr marL="742943" lvl="1" indent="-285743" defTabSz="457189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Source Sans Pro Light" panose="020B0403030403020204" pitchFamily="34" charset="77"/>
              </a:rPr>
              <a:t>HdTs, arabustas, liberca introgressions, wild/landraces</a:t>
            </a:r>
          </a:p>
          <a:p>
            <a:pPr marL="285743" indent="-285743" defTabSz="457189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Source Sans Pro Light" panose="020B0403030403020204" pitchFamily="34" charset="77"/>
              </a:rPr>
              <a:t>Diverse sources of:</a:t>
            </a:r>
          </a:p>
          <a:p>
            <a:pPr marL="742943" lvl="1" indent="-285743" defTabSz="457189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Source Sans Pro Light" panose="020B0403030403020204" pitchFamily="34" charset="77"/>
              </a:rPr>
              <a:t>Productity</a:t>
            </a:r>
          </a:p>
          <a:p>
            <a:pPr marL="742943" lvl="1" indent="-285743" defTabSz="457189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Source Sans Pro Light" panose="020B0403030403020204" pitchFamily="34" charset="77"/>
              </a:rPr>
              <a:t>Resistances</a:t>
            </a:r>
          </a:p>
          <a:p>
            <a:pPr marL="742943" lvl="1" indent="-285743" defTabSz="457189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Source Sans Pro Light" panose="020B0403030403020204" pitchFamily="34" charset="77"/>
              </a:rPr>
              <a:t>Quality</a:t>
            </a:r>
          </a:p>
          <a:p>
            <a:pPr marL="742943" lvl="1" indent="-285743" defTabSz="457189">
              <a:buFont typeface="Arial" panose="020B0604020202020204" pitchFamily="34" charset="0"/>
              <a:buChar char="•"/>
            </a:pPr>
            <a:r>
              <a:rPr lang="es-MX" dirty="0">
                <a:solidFill>
                  <a:prstClr val="black"/>
                </a:solidFill>
                <a:latin typeface="Source Sans Pro Light" panose="020B0403030403020204" pitchFamily="34" charset="77"/>
              </a:rPr>
              <a:t>Plant type</a:t>
            </a:r>
          </a:p>
          <a:p>
            <a:pPr marL="285743" indent="-285743" defTabSz="457189">
              <a:buFont typeface="Arial" panose="020B0604020202020204" pitchFamily="34" charset="0"/>
              <a:buChar char="•"/>
            </a:pPr>
            <a:endParaRPr lang="es-MX" dirty="0">
              <a:solidFill>
                <a:prstClr val="black"/>
              </a:solidFill>
              <a:latin typeface="Source Sans Pro Light" panose="020B04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12034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DE0E4F9-7C5F-A3B3-840F-49D7FC9D6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96" y="636205"/>
            <a:ext cx="4016829" cy="387109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685F473D-27BE-82B5-7EE1-BDCD53586D12}"/>
              </a:ext>
            </a:extLst>
          </p:cNvPr>
          <p:cNvSpPr/>
          <p:nvPr/>
        </p:nvSpPr>
        <p:spPr>
          <a:xfrm>
            <a:off x="67218" y="1013552"/>
            <a:ext cx="522137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3" indent="-285743" defTabSz="457189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prstClr val="black"/>
                </a:solidFill>
                <a:latin typeface="Source Sans Pro Light" panose="020B0403030403020204" pitchFamily="34" charset="77"/>
              </a:rPr>
              <a:t>Connected multiparent populations</a:t>
            </a:r>
          </a:p>
          <a:p>
            <a:pPr marL="285743" indent="-285743" defTabSz="457189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prstClr val="black"/>
                </a:solidFill>
                <a:latin typeface="Source Sans Pro Light" panose="020B0403030403020204" pitchFamily="34" charset="77"/>
              </a:rPr>
              <a:t>3 &amp; 4-way crosses and parents F2s</a:t>
            </a:r>
          </a:p>
          <a:p>
            <a:pPr marL="285743" indent="-285743" defTabSz="457189">
              <a:buFont typeface="Arial" panose="020B0604020202020204" pitchFamily="34" charset="0"/>
              <a:buChar char="•"/>
            </a:pPr>
            <a:endParaRPr lang="es-MX" sz="2400" dirty="0">
              <a:solidFill>
                <a:prstClr val="black"/>
              </a:solidFill>
              <a:latin typeface="Source Sans Pro Light" panose="020B0403030403020204" pitchFamily="34" charset="77"/>
            </a:endParaRPr>
          </a:p>
          <a:p>
            <a:pPr defTabSz="457189"/>
            <a:r>
              <a:rPr lang="es-MX" sz="2400" dirty="0">
                <a:solidFill>
                  <a:prstClr val="black"/>
                </a:solidFill>
                <a:latin typeface="Source Sans Pro Light" panose="020B0403030403020204" pitchFamily="34" charset="77"/>
              </a:rPr>
              <a:t>Benefits:</a:t>
            </a:r>
          </a:p>
          <a:p>
            <a:pPr marL="628643" lvl="1" indent="-285743" defTabSz="457189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prstClr val="black"/>
                </a:solidFill>
                <a:latin typeface="Source Sans Pro Light" panose="020B0403030403020204" pitchFamily="34" charset="77"/>
              </a:rPr>
              <a:t>Lower </a:t>
            </a:r>
            <a:r>
              <a:rPr lang="es-MX" sz="2400" dirty="0" err="1">
                <a:solidFill>
                  <a:prstClr val="black"/>
                </a:solidFill>
                <a:latin typeface="Source Sans Pro Light" panose="020B0403030403020204" pitchFamily="34" charset="77"/>
              </a:rPr>
              <a:t>population</a:t>
            </a:r>
            <a:r>
              <a:rPr lang="es-MX" sz="2400" dirty="0">
                <a:solidFill>
                  <a:prstClr val="black"/>
                </a:solidFill>
                <a:latin typeface="Source Sans Pro Light" panose="020B0403030403020204" pitchFamily="34" charset="77"/>
              </a:rPr>
              <a:t> </a:t>
            </a:r>
            <a:r>
              <a:rPr lang="es-MX" sz="2400" dirty="0" err="1">
                <a:solidFill>
                  <a:prstClr val="black"/>
                </a:solidFill>
                <a:latin typeface="Source Sans Pro Light" panose="020B0403030403020204" pitchFamily="34" charset="77"/>
              </a:rPr>
              <a:t>structure</a:t>
            </a:r>
            <a:endParaRPr lang="es-MX" sz="2400" dirty="0">
              <a:solidFill>
                <a:prstClr val="black"/>
              </a:solidFill>
              <a:latin typeface="Source Sans Pro Light" panose="020B0403030403020204" pitchFamily="34" charset="77"/>
            </a:endParaRPr>
          </a:p>
          <a:p>
            <a:pPr marL="628643" lvl="1" indent="-285743" defTabSz="457189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prstClr val="black"/>
                </a:solidFill>
                <a:latin typeface="Source Sans Pro Light" panose="020B0403030403020204" pitchFamily="34" charset="77"/>
              </a:rPr>
              <a:t>Moderate minor allele frequencies</a:t>
            </a:r>
          </a:p>
          <a:p>
            <a:pPr marL="628643" lvl="1" indent="-285743" defTabSz="457189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prstClr val="black"/>
                </a:solidFill>
                <a:latin typeface="Source Sans Pro Light" panose="020B0403030403020204" pitchFamily="34" charset="77"/>
              </a:rPr>
              <a:t>Higher prediction accuracy accross families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759ECE3-6E72-ACC9-7656-589C89EC5A68}"/>
              </a:ext>
            </a:extLst>
          </p:cNvPr>
          <p:cNvSpPr/>
          <p:nvPr/>
        </p:nvSpPr>
        <p:spPr>
          <a:xfrm>
            <a:off x="67218" y="135547"/>
            <a:ext cx="3336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/>
            <a:r>
              <a:rPr lang="es-MX" sz="3200" b="1" dirty="0">
                <a:solidFill>
                  <a:srgbClr val="235146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Crossing scheme</a:t>
            </a:r>
          </a:p>
        </p:txBody>
      </p:sp>
    </p:spTree>
    <p:extLst>
      <p:ext uri="{BB962C8B-B14F-4D97-AF65-F5344CB8AC3E}">
        <p14:creationId xmlns:p14="http://schemas.microsoft.com/office/powerpoint/2010/main" val="4150209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13D37318-8ECB-4F3C-A9E7-3752EC07C2C3}"/>
              </a:ext>
            </a:extLst>
          </p:cNvPr>
          <p:cNvSpPr/>
          <p:nvPr/>
        </p:nvSpPr>
        <p:spPr>
          <a:xfrm>
            <a:off x="42879" y="-25034"/>
            <a:ext cx="41765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/>
            <a:r>
              <a:rPr lang="es-MX" sz="2400" b="1" dirty="0">
                <a:solidFill>
                  <a:srgbClr val="235146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Founders and progeny population structure</a:t>
            </a:r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8A94B336-E0C5-A12D-F469-D0A4935F0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373" y="2357473"/>
            <a:ext cx="4896828" cy="278602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C6C9B13-96B5-B159-3A44-07F884F209DD}"/>
              </a:ext>
            </a:extLst>
          </p:cNvPr>
          <p:cNvGrpSpPr/>
          <p:nvPr/>
        </p:nvGrpSpPr>
        <p:grpSpPr>
          <a:xfrm>
            <a:off x="491695" y="792479"/>
            <a:ext cx="2403905" cy="4245157"/>
            <a:chOff x="948895" y="641520"/>
            <a:chExt cx="2410048" cy="4501980"/>
          </a:xfrm>
        </p:grpSpPr>
        <p:pic>
          <p:nvPicPr>
            <p:cNvPr id="8" name="Imagen 5">
              <a:extLst>
                <a:ext uri="{FF2B5EF4-FFF2-40B4-BE49-F238E27FC236}">
                  <a16:creationId xmlns:a16="http://schemas.microsoft.com/office/drawing/2014/main" id="{8D4B3ECC-8193-311F-0BBD-0ABBE455B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8895" y="641520"/>
              <a:ext cx="2410046" cy="4501980"/>
            </a:xfrm>
            <a:prstGeom prst="rect">
              <a:avLst/>
            </a:prstGeom>
          </p:spPr>
        </p:pic>
        <p:pic>
          <p:nvPicPr>
            <p:cNvPr id="9" name="Imagen 3">
              <a:extLst>
                <a:ext uri="{FF2B5EF4-FFF2-40B4-BE49-F238E27FC236}">
                  <a16:creationId xmlns:a16="http://schemas.microsoft.com/office/drawing/2014/main" id="{771BA8F6-E300-8AD2-8863-41DA06BC8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200762" y="2849773"/>
              <a:ext cx="1906313" cy="2410048"/>
            </a:xfrm>
            <a:prstGeom prst="rect">
              <a:avLst/>
            </a:prstGeom>
          </p:spPr>
        </p:pic>
      </p:grpSp>
      <p:pic>
        <p:nvPicPr>
          <p:cNvPr id="4" name="Picture 3" descr="A diagram of a network&#10;&#10;AI-generated content may be incorrect.">
            <a:extLst>
              <a:ext uri="{FF2B5EF4-FFF2-40B4-BE49-F238E27FC236}">
                <a16:creationId xmlns:a16="http://schemas.microsoft.com/office/drawing/2014/main" id="{FAC92628-4C70-ED50-E4E6-6B15DDA24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001" y="-31526"/>
            <a:ext cx="4777997" cy="238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36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CR 1">
      <a:dk1>
        <a:srgbClr val="000000"/>
      </a:dk1>
      <a:lt1>
        <a:srgbClr val="FFFFFF"/>
      </a:lt1>
      <a:dk2>
        <a:srgbClr val="225145"/>
      </a:dk2>
      <a:lt2>
        <a:srgbClr val="EEECE1"/>
      </a:lt2>
      <a:accent1>
        <a:srgbClr val="36B779"/>
      </a:accent1>
      <a:accent2>
        <a:srgbClr val="613378"/>
      </a:accent2>
      <a:accent3>
        <a:srgbClr val="CF9A3A"/>
      </a:accent3>
      <a:accent4>
        <a:srgbClr val="831434"/>
      </a:accent4>
      <a:accent5>
        <a:srgbClr val="374381"/>
      </a:accent5>
      <a:accent6>
        <a:srgbClr val="A39383"/>
      </a:accent6>
      <a:hlink>
        <a:srgbClr val="36B779"/>
      </a:hlink>
      <a:folHlink>
        <a:srgbClr val="6E6E6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649</Words>
  <Application>Microsoft Macintosh PowerPoint</Application>
  <PresentationFormat>Presentación en pantalla (16:9)</PresentationFormat>
  <Paragraphs>131</Paragraphs>
  <Slides>12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12</vt:i4>
      </vt:variant>
    </vt:vector>
  </HeadingPairs>
  <TitlesOfParts>
    <vt:vector size="25" baseType="lpstr">
      <vt:lpstr>Arial</vt:lpstr>
      <vt:lpstr>Calibri</vt:lpstr>
      <vt:lpstr>Calibri Light</vt:lpstr>
      <vt:lpstr>Helvetica</vt:lpstr>
      <vt:lpstr>Source Sans Pro</vt:lpstr>
      <vt:lpstr>Source Sans Pro Light</vt:lpstr>
      <vt:lpstr>Source Sans Pro Semibold</vt:lpstr>
      <vt:lpstr>Source Serif Pro</vt:lpstr>
      <vt:lpstr>Source Serif Pro SemiBold</vt:lpstr>
      <vt:lpstr>Source Serif Pro SemiBold</vt:lpstr>
      <vt:lpstr>Office Theme</vt:lpstr>
      <vt:lpstr>1_Office Theme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Globally distributed breeding  modeled on CGIAR breeding networks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Innovea</vt:lpstr>
    </vt:vector>
  </TitlesOfParts>
  <Company>World Coffee Research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 Neuschwander</dc:creator>
  <cp:lastModifiedBy>Jorge Berny</cp:lastModifiedBy>
  <cp:revision>528</cp:revision>
  <cp:lastPrinted>2019-09-24T16:29:39Z</cp:lastPrinted>
  <dcterms:created xsi:type="dcterms:W3CDTF">2017-07-14T09:28:16Z</dcterms:created>
  <dcterms:modified xsi:type="dcterms:W3CDTF">2025-11-17T15:38:31Z</dcterms:modified>
</cp:coreProperties>
</file>