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sldIdLst>
    <p:sldId id="257" r:id="rId2"/>
    <p:sldId id="2147329404" r:id="rId3"/>
    <p:sldId id="2147329408" r:id="rId4"/>
    <p:sldId id="2147329406" r:id="rId5"/>
    <p:sldId id="2147329407" r:id="rId6"/>
    <p:sldId id="2147329414" r:id="rId7"/>
    <p:sldId id="2147329415" r:id="rId8"/>
    <p:sldId id="2147329411" r:id="rId9"/>
    <p:sldId id="2147329413" r:id="rId10"/>
    <p:sldId id="2147329412" r:id="rId11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2EDD3063-15AD-4128-B993-C9AF77D8BDDC}">
          <p14:sldIdLst>
            <p14:sldId id="257"/>
            <p14:sldId id="2147329404"/>
            <p14:sldId id="2147329408"/>
            <p14:sldId id="2147329406"/>
            <p14:sldId id="2147329407"/>
            <p14:sldId id="2147329414"/>
            <p14:sldId id="2147329415"/>
            <p14:sldId id="2147329411"/>
            <p14:sldId id="2147329413"/>
            <p14:sldId id="214732941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04" userDrawn="1">
          <p15:clr>
            <a:srgbClr val="A4A3A4"/>
          </p15:clr>
        </p15:guide>
        <p15:guide id="2" pos="192" userDrawn="1">
          <p15:clr>
            <a:srgbClr val="A4A3A4"/>
          </p15:clr>
        </p15:guide>
        <p15:guide id="3" pos="5496" userDrawn="1">
          <p15:clr>
            <a:srgbClr val="A4A3A4"/>
          </p15:clr>
        </p15:guide>
        <p15:guide id="4" orient="horz" pos="2988" userDrawn="1">
          <p15:clr>
            <a:srgbClr val="A4A3A4"/>
          </p15:clr>
        </p15:guide>
        <p15:guide id="6" pos="2040" userDrawn="1">
          <p15:clr>
            <a:srgbClr val="A4A3A4"/>
          </p15:clr>
        </p15:guide>
        <p15:guide id="7" orient="horz" pos="1020" userDrawn="1">
          <p15:clr>
            <a:srgbClr val="A4A3A4"/>
          </p15:clr>
        </p15:guide>
        <p15:guide id="9" pos="376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25145"/>
    <a:srgbClr val="36B779"/>
    <a:srgbClr val="ECE9EF"/>
    <a:srgbClr val="46AA73"/>
    <a:srgbClr val="ECE9E5"/>
    <a:srgbClr val="EFECE1"/>
    <a:srgbClr val="A39483"/>
    <a:srgbClr val="000000"/>
    <a:srgbClr val="266540"/>
    <a:srgbClr val="A770C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206" autoAdjust="0"/>
    <p:restoredTop sz="95575" autoAdjust="0"/>
  </p:normalViewPr>
  <p:slideViewPr>
    <p:cSldViewPr snapToGrid="0" snapToObjects="1">
      <p:cViewPr varScale="1">
        <p:scale>
          <a:sx n="146" d="100"/>
          <a:sy n="146" d="100"/>
        </p:scale>
        <p:origin x="184" y="232"/>
      </p:cViewPr>
      <p:guideLst>
        <p:guide orient="horz" pos="204"/>
        <p:guide pos="192"/>
        <p:guide pos="5496"/>
        <p:guide orient="horz" pos="2988"/>
        <p:guide pos="2040"/>
        <p:guide orient="horz" pos="1020"/>
        <p:guide pos="376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0" d="100"/>
        <a:sy n="30" d="100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F81C6C-F214-3140-9284-4A25778FDEF0}" type="datetimeFigureOut">
              <a:rPr lang="en-US" smtClean="0"/>
              <a:t>11/15/25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EEECC3-4269-FE4E-8D80-CE40ADA836E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3996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BC1EB-FC85-614A-BDDC-8F28AB708AA1}" type="datetimeFigureOut">
              <a:rPr lang="en-US" smtClean="0"/>
              <a:t>11/15/25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0F40A-2374-2B4C-AF33-25A3E87C6A4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8060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BC1EB-FC85-614A-BDDC-8F28AB708AA1}" type="datetimeFigureOut">
              <a:rPr lang="en-US" smtClean="0"/>
              <a:t>11/15/25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0F40A-2374-2B4C-AF33-25A3E87C6A4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544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BC1EB-FC85-614A-BDDC-8F28AB708AA1}" type="datetimeFigureOut">
              <a:rPr lang="en-US" smtClean="0"/>
              <a:t>11/15/25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0F40A-2374-2B4C-AF33-25A3E87C6A4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3071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0E49A97F-2D56-6ED3-6055-8F38EAA93A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325" y="314325"/>
            <a:ext cx="8543925" cy="1314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15027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s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6C58D1-5519-0FC5-4C6B-DEC405C589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326" y="322993"/>
            <a:ext cx="5555456" cy="104860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5D8E356E-A0E4-979D-C811-D462A06814F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29325" y="0"/>
            <a:ext cx="3114675" cy="51435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29F97DF-59AE-5E87-86DC-E64312FC2E7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4326" y="1628775"/>
            <a:ext cx="5555456" cy="31146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460995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/2 Pictur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2918945-7A15-F5E3-6F14-6817EB58E18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72000" y="0"/>
            <a:ext cx="4572000" cy="51435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59AF896-2257-911F-D4DA-5A45FB1B24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325" y="314325"/>
            <a:ext cx="394512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7B533D59-2CE6-10E6-34A7-D81AB15E81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14325" y="1646904"/>
            <a:ext cx="3945128" cy="309654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598762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BC1EB-FC85-614A-BDDC-8F28AB708AA1}" type="datetimeFigureOut">
              <a:rPr lang="en-US" smtClean="0"/>
              <a:t>11/15/25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0F40A-2374-2B4C-AF33-25A3E87C6A4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5254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BC1EB-FC85-614A-BDDC-8F28AB708AA1}" type="datetimeFigureOut">
              <a:rPr lang="en-US" smtClean="0"/>
              <a:t>11/15/25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0F40A-2374-2B4C-AF33-25A3E87C6A4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4656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BC1EB-FC85-614A-BDDC-8F28AB708AA1}" type="datetimeFigureOut">
              <a:rPr lang="en-US" smtClean="0"/>
              <a:t>11/15/25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0F40A-2374-2B4C-AF33-25A3E87C6A4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8459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BC1EB-FC85-614A-BDDC-8F28AB708AA1}" type="datetimeFigureOut">
              <a:rPr lang="en-US" smtClean="0"/>
              <a:t>11/15/25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0F40A-2374-2B4C-AF33-25A3E87C6A4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8729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BC1EB-FC85-614A-BDDC-8F28AB708AA1}" type="datetimeFigureOut">
              <a:rPr lang="en-US" smtClean="0"/>
              <a:t>11/15/25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0F40A-2374-2B4C-AF33-25A3E87C6A4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5569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BC1EB-FC85-614A-BDDC-8F28AB708AA1}" type="datetimeFigureOut">
              <a:rPr lang="en-US" smtClean="0"/>
              <a:t>11/15/25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0F40A-2374-2B4C-AF33-25A3E87C6A4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9737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BC1EB-FC85-614A-BDDC-8F28AB708AA1}" type="datetimeFigureOut">
              <a:rPr lang="en-US" smtClean="0"/>
              <a:t>11/15/25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0F40A-2374-2B4C-AF33-25A3E87C6A4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0184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BC1EB-FC85-614A-BDDC-8F28AB708AA1}" type="datetimeFigureOut">
              <a:rPr lang="en-US" smtClean="0"/>
              <a:t>11/15/25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0F40A-2374-2B4C-AF33-25A3E87C6A4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0391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0BC1EB-FC85-614A-BDDC-8F28AB708AA1}" type="datetimeFigureOut">
              <a:rPr lang="en-US" smtClean="0"/>
              <a:t>11/15/25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60F40A-2374-2B4C-AF33-25A3E87C6A44}" type="slidenum">
              <a:rPr lang="en-US" smtClean="0"/>
              <a:t>‹Nº›</a:t>
            </a:fld>
            <a:endParaRPr lang="en-US"/>
          </a:p>
        </p:txBody>
      </p:sp>
      <p:sp>
        <p:nvSpPr>
          <p:cNvPr id="7" name="Title Placeholder 6">
            <a:extLst>
              <a:ext uri="{FF2B5EF4-FFF2-40B4-BE49-F238E27FC236}">
                <a16:creationId xmlns:a16="http://schemas.microsoft.com/office/drawing/2014/main" id="{7D2C98D3-9BD1-7E2D-07EC-D8B83B6529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05759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86" r:id="rId12"/>
    <p:sldLayoutId id="2147483688" r:id="rId13"/>
    <p:sldLayoutId id="2147483691" r:id="rId14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10EA3FD9-4DA0-9588-8DB4-F699615567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401" t="-986" r="39790" b="358"/>
          <a:stretch>
            <a:fillRect/>
          </a:stretch>
        </p:blipFill>
        <p:spPr>
          <a:xfrm>
            <a:off x="2860100" y="-57296"/>
            <a:ext cx="6283900" cy="5200796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9C754A4B-19A9-5464-14B0-B60177A9CE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800000">
            <a:off x="-22660" y="-27178"/>
            <a:ext cx="6015044" cy="5208904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ADD31B53-FA4C-7C3A-2E80-F3B52FF904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602" y="1403050"/>
            <a:ext cx="4946996" cy="632962"/>
          </a:xfrm>
        </p:spPr>
        <p:txBody>
          <a:bodyPr anchor="t" anchorCtr="0">
            <a:noAutofit/>
          </a:bodyPr>
          <a:lstStyle/>
          <a:p>
            <a:pPr algn="l"/>
            <a:r>
              <a:rPr lang="en-US" sz="4050" b="1" dirty="0">
                <a:solidFill>
                  <a:schemeClr val="bg1"/>
                </a:solidFill>
                <a:latin typeface="Source Serif Pro SemiBold" panose="02040603050405020204" pitchFamily="18" charset="0"/>
                <a:ea typeface="Source Serif Pro SemiBold" panose="02040603050405020204" pitchFamily="18" charset="0"/>
                <a:cs typeface="Times New Roman" panose="02020603050405020304" pitchFamily="18" charset="0"/>
              </a:rPr>
              <a:t>Other phenotyping data collection (including CBD)</a:t>
            </a:r>
            <a:endParaRPr lang="en-US" sz="4050" dirty="0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06738C8-7428-0A3C-8228-CF8101A4EC4C}"/>
              </a:ext>
            </a:extLst>
          </p:cNvPr>
          <p:cNvSpPr txBox="1"/>
          <p:nvPr/>
        </p:nvSpPr>
        <p:spPr>
          <a:xfrm>
            <a:off x="322841" y="4141050"/>
            <a:ext cx="4257675" cy="761747"/>
          </a:xfrm>
          <a:prstGeom prst="rect">
            <a:avLst/>
          </a:prstGeom>
          <a:noFill/>
        </p:spPr>
        <p:txBody>
          <a:bodyPr wrap="square" lIns="68580" tIns="102870" rIns="68580" bIns="102870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Cenicafe</a:t>
            </a:r>
            <a:r>
              <a:rPr lang="en-US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, Manizales, Colombia</a:t>
            </a:r>
          </a:p>
          <a:p>
            <a:r>
              <a:rPr lang="en-US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November 17-21, 2025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0031B56-461B-EB0F-C3D8-5EFE3418D135}"/>
              </a:ext>
            </a:extLst>
          </p:cNvPr>
          <p:cNvSpPr txBox="1"/>
          <p:nvPr/>
        </p:nvSpPr>
        <p:spPr>
          <a:xfrm>
            <a:off x="322841" y="3684941"/>
            <a:ext cx="533061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rgbClr val="36B779"/>
                </a:solidFill>
                <a:latin typeface="Source Serif Pro SemiBold" panose="02040603050405020204" pitchFamily="18" charset="0"/>
                <a:ea typeface="Source Serif Pro SemiBold" panose="02040603050405020204" pitchFamily="18" charset="0"/>
              </a:rPr>
              <a:t>Innovea</a:t>
            </a:r>
            <a:r>
              <a:rPr lang="en-US" sz="2400" b="1" dirty="0">
                <a:solidFill>
                  <a:srgbClr val="36B779"/>
                </a:solidFill>
                <a:latin typeface="Source Serif Pro SemiBold" panose="02040603050405020204" pitchFamily="18" charset="0"/>
                <a:ea typeface="Source Serif Pro SemiBold" panose="02040603050405020204" pitchFamily="18" charset="0"/>
              </a:rPr>
              <a:t> Network Breeders Meeting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02C4CA5-CCFE-CBBD-60B4-7DE38CA24F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0386" y="251183"/>
            <a:ext cx="2419340" cy="695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0582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1B8A932E-5A80-58B2-A3FF-7B5DAD869C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324" y="314325"/>
            <a:ext cx="8341995" cy="1200150"/>
          </a:xfrm>
        </p:spPr>
        <p:txBody>
          <a:bodyPr>
            <a:normAutofit/>
          </a:bodyPr>
          <a:lstStyle/>
          <a:p>
            <a:r>
              <a:rPr lang="es-MX" dirty="0"/>
              <a:t>Discussion about describe what other data is being collected or will/could be collected</a:t>
            </a:r>
            <a:br>
              <a:rPr lang="es-MX" dirty="0"/>
            </a:b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3666055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582169-14BE-0E45-11B7-147FCB899C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20552B8-C797-9581-8C58-E9B5DD4286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4570" y="359349"/>
            <a:ext cx="7994860" cy="726079"/>
          </a:xfrm>
        </p:spPr>
        <p:txBody>
          <a:bodyPr>
            <a:noAutofit/>
          </a:bodyPr>
          <a:lstStyle/>
          <a:p>
            <a:pPr algn="l"/>
            <a:r>
              <a:rPr lang="en-US" sz="3600" b="1" dirty="0">
                <a:solidFill>
                  <a:srgbClr val="225145"/>
                </a:solidFill>
                <a:latin typeface="Source Serif Pro SemiBold" panose="02040603050405020204" pitchFamily="18" charset="0"/>
                <a:ea typeface="Source Serif Pro SemiBold" panose="02040603050405020204" pitchFamily="18" charset="0"/>
                <a:cs typeface="Source Sans Pro"/>
              </a:rPr>
              <a:t>Presenters</a:t>
            </a:r>
          </a:p>
        </p:txBody>
      </p:sp>
      <p:sp>
        <p:nvSpPr>
          <p:cNvPr id="2" name="Rounded Rectangle 9">
            <a:extLst>
              <a:ext uri="{FF2B5EF4-FFF2-40B4-BE49-F238E27FC236}">
                <a16:creationId xmlns:a16="http://schemas.microsoft.com/office/drawing/2014/main" id="{0C8AC257-EACA-01ED-954F-50C3B599A84C}"/>
              </a:ext>
            </a:extLst>
          </p:cNvPr>
          <p:cNvSpPr/>
          <p:nvPr/>
        </p:nvSpPr>
        <p:spPr>
          <a:xfrm>
            <a:off x="3495554" y="3640654"/>
            <a:ext cx="5073876" cy="1017044"/>
          </a:xfrm>
          <a:prstGeom prst="roundRect">
            <a:avLst/>
          </a:prstGeom>
          <a:solidFill>
            <a:srgbClr val="22514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70">
              <a:defRPr/>
            </a:pPr>
            <a:r>
              <a:rPr lang="en-US" sz="3200" dirty="0">
                <a:solidFill>
                  <a:srgbClr val="FFFFFF"/>
                </a:solidFill>
                <a:latin typeface="Source Sans Pro Light" panose="020B0403030403020204" pitchFamily="34" charset="77"/>
              </a:rPr>
              <a:t>Jorge Berny</a:t>
            </a:r>
          </a:p>
          <a:p>
            <a:pPr algn="ctr" defTabSz="609570">
              <a:defRPr/>
            </a:pPr>
            <a:r>
              <a:rPr lang="en-US" sz="1600" dirty="0">
                <a:solidFill>
                  <a:srgbClr val="FFFFFF"/>
                </a:solidFill>
                <a:latin typeface="Source Sans Pro Light" panose="020B0403030403020204" pitchFamily="34" charset="77"/>
              </a:rPr>
              <a:t>Research Scientist, Plant Breeding and Genomics</a:t>
            </a:r>
          </a:p>
          <a:p>
            <a:pPr algn="ctr" defTabSz="609570">
              <a:defRPr/>
            </a:pPr>
            <a:r>
              <a:rPr lang="en-US" sz="1600" dirty="0">
                <a:solidFill>
                  <a:srgbClr val="FFFFFF"/>
                </a:solidFill>
                <a:latin typeface="Source Sans Pro Light" panose="020B0403030403020204" pitchFamily="34" charset="77"/>
              </a:rPr>
              <a:t>World Coffee Research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ource Sans Pro Light" panose="020B0403030403020204" pitchFamily="34" charset="77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581DC9CC-C682-30FC-F5EF-193A83700C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5362" y="648281"/>
            <a:ext cx="2178629" cy="2894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4394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F1D5E42-BE48-BDB9-B177-AB55B97F0C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5555456" cy="1048607"/>
          </a:xfrm>
        </p:spPr>
        <p:txBody>
          <a:bodyPr/>
          <a:lstStyle/>
          <a:p>
            <a:r>
              <a:rPr lang="es-MX" dirty="0"/>
              <a:t>Objectives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DD6F91F-AD32-64BC-1F39-BD5F149F04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10153" y="1048607"/>
            <a:ext cx="7243943" cy="3015393"/>
          </a:xfrm>
        </p:spPr>
        <p:txBody>
          <a:bodyPr>
            <a:normAutofit/>
          </a:bodyPr>
          <a:lstStyle/>
          <a:p>
            <a:r>
              <a:rPr lang="es-MX" dirty="0"/>
              <a:t>Discussion about describe what other data is being collected or will/could be collected</a:t>
            </a:r>
          </a:p>
          <a:p>
            <a:r>
              <a:rPr lang="es-MX" dirty="0"/>
              <a:t>Examples of collected data: ICAFE, WCR </a:t>
            </a:r>
          </a:p>
          <a:p>
            <a:r>
              <a:rPr lang="es-MX" dirty="0"/>
              <a:t>Anthracnose, CBD/CFR unified protocol</a:t>
            </a:r>
          </a:p>
          <a:p>
            <a:endParaRPr lang="es-MX" dirty="0"/>
          </a:p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0707015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3DE6C168-A529-8CC1-40B7-9C35AB8DEC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3945128" cy="490654"/>
          </a:xfrm>
        </p:spPr>
        <p:txBody>
          <a:bodyPr/>
          <a:lstStyle/>
          <a:p>
            <a:r>
              <a:rPr lang="es-MX" dirty="0"/>
              <a:t>ICAFE´s evaluation to Phoma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FA2AF3A9-F271-3549-ACC6-1DFB59BCF1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019" y="791736"/>
            <a:ext cx="5221145" cy="3824869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FF4E3F19-1AD9-290D-45A6-7C74002CA1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4523" y="211325"/>
            <a:ext cx="3248356" cy="220794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666D53EB-93D5-7A5F-F54E-428F25CA12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3139" y="2724236"/>
            <a:ext cx="2671124" cy="1978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6891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30DD05C0-61DE-A826-4181-6CA7D48AA4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491067"/>
          </a:xfrm>
        </p:spPr>
        <p:txBody>
          <a:bodyPr>
            <a:normAutofit fontScale="90000"/>
          </a:bodyPr>
          <a:lstStyle/>
          <a:p>
            <a:r>
              <a:rPr lang="es-MX" dirty="0"/>
              <a:t>ICAFE´s evaluation to Ojo de Gallo (American Leaf Spot, </a:t>
            </a:r>
            <a:r>
              <a:rPr lang="es-MX" i="1" dirty="0"/>
              <a:t>Mycena citricolor</a:t>
            </a:r>
            <a:r>
              <a:rPr lang="es-MX" dirty="0"/>
              <a:t>) 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29987AFE-4614-5B4D-07F6-AE931DE3A3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857" y="784935"/>
            <a:ext cx="4797876" cy="2998673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6167A9E4-3C10-2B2A-1B16-52A7D243A1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9426" y="646227"/>
            <a:ext cx="2647717" cy="4246033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3EAE4B14-709A-6D4C-F116-E7B59E2341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456" y="3789676"/>
            <a:ext cx="1383988" cy="1241308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0C5CDCBA-ADF9-062C-6813-53D3D52712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47995" y="3783608"/>
            <a:ext cx="1720657" cy="1247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7815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F7D8159C-C42A-5C85-193A-CC8AE05360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568" y="108632"/>
            <a:ext cx="3945128" cy="424768"/>
          </a:xfrm>
        </p:spPr>
        <p:txBody>
          <a:bodyPr>
            <a:normAutofit fontScale="90000"/>
          </a:bodyPr>
          <a:lstStyle/>
          <a:p>
            <a:pPr algn="l"/>
            <a:r>
              <a:rPr lang="es-MX" b="1" dirty="0"/>
              <a:t>Anthracnose/CBD/CFR</a:t>
            </a:r>
          </a:p>
        </p:txBody>
      </p:sp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id="{9EB163BF-5FB6-A08A-31A7-3F38D237EC2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3020526"/>
              </p:ext>
            </p:extLst>
          </p:nvPr>
        </p:nvGraphicFramePr>
        <p:xfrm>
          <a:off x="300568" y="2190750"/>
          <a:ext cx="5410200" cy="27717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65415">
                  <a:extLst>
                    <a:ext uri="{9D8B030D-6E8A-4147-A177-3AD203B41FA5}">
                      <a16:colId xmlns:a16="http://schemas.microsoft.com/office/drawing/2014/main" val="365560720"/>
                    </a:ext>
                  </a:extLst>
                </a:gridCol>
                <a:gridCol w="908189">
                  <a:extLst>
                    <a:ext uri="{9D8B030D-6E8A-4147-A177-3AD203B41FA5}">
                      <a16:colId xmlns:a16="http://schemas.microsoft.com/office/drawing/2014/main" val="200453292"/>
                    </a:ext>
                  </a:extLst>
                </a:gridCol>
                <a:gridCol w="1136596">
                  <a:extLst>
                    <a:ext uri="{9D8B030D-6E8A-4147-A177-3AD203B41FA5}">
                      <a16:colId xmlns:a16="http://schemas.microsoft.com/office/drawing/2014/main" val="3365495301"/>
                    </a:ext>
                  </a:extLst>
                </a:gridCol>
              </a:tblGrid>
              <a:tr h="405886">
                <a:tc>
                  <a:txBody>
                    <a:bodyPr/>
                    <a:lstStyle/>
                    <a:p>
                      <a:r>
                        <a:rPr lang="es-MX" sz="1100" i="1" dirty="0"/>
                        <a:t>Colletotrichum species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100" dirty="0"/>
                        <a:t>Region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MX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5279685"/>
                  </a:ext>
                </a:extLst>
              </a:tr>
              <a:tr h="499661">
                <a:tc>
                  <a:txBody>
                    <a:bodyPr/>
                    <a:lstStyle/>
                    <a:p>
                      <a:r>
                        <a:rPr lang="es-MX" sz="1100" b="0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kahawae</a:t>
                      </a:r>
                      <a:endParaRPr lang="es-MX" sz="11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100" dirty="0"/>
                        <a:t>Africa</a:t>
                      </a:r>
                    </a:p>
                    <a:p>
                      <a:endParaRPr lang="es-MX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100" dirty="0"/>
                        <a:t>McDonald, (1927)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9635"/>
                  </a:ext>
                </a:extLst>
              </a:tr>
              <a:tr h="704316">
                <a:tc>
                  <a:txBody>
                    <a:bodyPr/>
                    <a:lstStyle/>
                    <a:p>
                      <a:r>
                        <a:rPr lang="es-MX" sz="1100" b="0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fructicola, siamense, theobromicola, tropicale</a:t>
                      </a:r>
                      <a:endParaRPr lang="es-MX" sz="11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100" dirty="0"/>
                        <a:t>Puerto Rico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100" dirty="0"/>
                        <a:t>Serrato-Diaz, et al., (2020)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1358291"/>
                  </a:ext>
                </a:extLst>
              </a:tr>
              <a:tr h="651846">
                <a:tc>
                  <a:txBody>
                    <a:bodyPr/>
                    <a:lstStyle/>
                    <a:p>
                      <a:r>
                        <a:rPr lang="es-MX" sz="1100" i="1" dirty="0"/>
                        <a:t>theobromicola, gloeosporioides, siamense, gigasporum, karstii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100" dirty="0"/>
                        <a:t>México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100" dirty="0"/>
                        <a:t>Cristóbal-Martínez et al.,  (2017)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8339640"/>
                  </a:ext>
                </a:extLst>
              </a:tr>
              <a:tr h="510046">
                <a:tc>
                  <a:txBody>
                    <a:bodyPr/>
                    <a:lstStyle/>
                    <a:p>
                      <a:r>
                        <a:rPr lang="es-MX" sz="1100" i="1" dirty="0"/>
                        <a:t>siamense, fructicola,. Aenigma, theobromicola, gigasporum, vietnamense, nymphaeae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100" dirty="0"/>
                        <a:t>Malasia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100" dirty="0"/>
                        <a:t>Tang et al., (2026)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5148289"/>
                  </a:ext>
                </a:extLst>
              </a:tr>
            </a:tbl>
          </a:graphicData>
        </a:graphic>
      </p:graphicFrame>
      <p:pic>
        <p:nvPicPr>
          <p:cNvPr id="6" name="Imagen 5">
            <a:extLst>
              <a:ext uri="{FF2B5EF4-FFF2-40B4-BE49-F238E27FC236}">
                <a16:creationId xmlns:a16="http://schemas.microsoft.com/office/drawing/2014/main" id="{AD051C41-8DE3-59F5-68FC-CD6F7BF1A1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9023" y="958438"/>
            <a:ext cx="2988708" cy="1299851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F3A81BC6-5CBB-8BB3-BDF0-16F113287219}"/>
              </a:ext>
            </a:extLst>
          </p:cNvPr>
          <p:cNvSpPr txBox="1"/>
          <p:nvPr/>
        </p:nvSpPr>
        <p:spPr>
          <a:xfrm>
            <a:off x="6104467" y="2294751"/>
            <a:ext cx="248073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1200" dirty="0"/>
              <a:t>Serrato-Diaz, et al., (2020)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CB9C8F3A-D59A-22B4-9AAC-D2F18080CC26}"/>
              </a:ext>
            </a:extLst>
          </p:cNvPr>
          <p:cNvSpPr txBox="1"/>
          <p:nvPr/>
        </p:nvSpPr>
        <p:spPr>
          <a:xfrm>
            <a:off x="186269" y="663661"/>
            <a:ext cx="552449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dirty="0"/>
              <a:t>External fruit rot, caused by various </a:t>
            </a:r>
            <a:r>
              <a:rPr lang="es-MX" i="1" dirty="0"/>
              <a:t>Colletotrichum </a:t>
            </a:r>
            <a:r>
              <a:rPr lang="es-MX" dirty="0"/>
              <a:t>species, is widespread </a:t>
            </a:r>
          </a:p>
          <a:p>
            <a:r>
              <a:rPr lang="es-MX" dirty="0"/>
              <a:t>For </a:t>
            </a:r>
            <a:r>
              <a:rPr lang="es-MX" i="1" dirty="0"/>
              <a:t>C. </a:t>
            </a:r>
            <a:r>
              <a:rPr lang="es-MX" i="1" dirty="0">
                <a:solidFill>
                  <a:schemeClr val="dk1"/>
                </a:solidFill>
              </a:rPr>
              <a:t>kahawae </a:t>
            </a:r>
            <a:r>
              <a:rPr lang="es-MX" dirty="0">
                <a:solidFill>
                  <a:schemeClr val="dk1"/>
                </a:solidFill>
              </a:rPr>
              <a:t>there are 3 loci conferring resistance</a:t>
            </a:r>
          </a:p>
          <a:p>
            <a:r>
              <a:rPr lang="es-MX" dirty="0">
                <a:solidFill>
                  <a:schemeClr val="dk1"/>
                </a:solidFill>
              </a:rPr>
              <a:t>It is unknown if the same loci work for other species,and for leaf/stem damage</a:t>
            </a:r>
            <a:endParaRPr lang="es-MX" dirty="0"/>
          </a:p>
          <a:p>
            <a:endParaRPr lang="es-MX" dirty="0"/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38D97A4C-F702-AC0E-5BB5-EB8E885513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3519" y="2803405"/>
            <a:ext cx="1262628" cy="1824567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E301A137-E8E4-100E-E541-FE5664A41F64}"/>
              </a:ext>
            </a:extLst>
          </p:cNvPr>
          <p:cNvSpPr txBox="1"/>
          <p:nvPr/>
        </p:nvSpPr>
        <p:spPr>
          <a:xfrm>
            <a:off x="6341533" y="4700895"/>
            <a:ext cx="212513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1100" dirty="0"/>
              <a:t>Cristóbal-Martínez et al.,  (2017)</a:t>
            </a:r>
          </a:p>
        </p:txBody>
      </p:sp>
    </p:spTree>
    <p:extLst>
      <p:ext uri="{BB962C8B-B14F-4D97-AF65-F5344CB8AC3E}">
        <p14:creationId xmlns:p14="http://schemas.microsoft.com/office/powerpoint/2010/main" val="14707594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1A1AEB4E-DB6A-B66E-0A43-4F4A1F401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925" y="184678"/>
            <a:ext cx="3945128" cy="430742"/>
          </a:xfrm>
        </p:spPr>
        <p:txBody>
          <a:bodyPr>
            <a:normAutofit fontScale="90000"/>
          </a:bodyPr>
          <a:lstStyle/>
          <a:p>
            <a:pPr algn="l"/>
            <a:r>
              <a:rPr lang="es-MX" b="1" dirty="0"/>
              <a:t>Innovea phenotyping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7F4F8D2C-0BAA-0DC9-5A59-B4442296A5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28269" y="688560"/>
            <a:ext cx="5021063" cy="3433097"/>
          </a:xfrm>
        </p:spPr>
        <p:txBody>
          <a:bodyPr>
            <a:normAutofit/>
          </a:bodyPr>
          <a:lstStyle/>
          <a:p>
            <a:r>
              <a:rPr lang="es-MX" sz="1400" dirty="0"/>
              <a:t>With the partners in Africa and El Salvador a simplified phenotyping protocol has just recently been tried</a:t>
            </a:r>
          </a:p>
          <a:p>
            <a:endParaRPr lang="es-MX" sz="1400" dirty="0"/>
          </a:p>
          <a:p>
            <a:r>
              <a:rPr lang="es-MX" sz="1400" dirty="0"/>
              <a:t>Since it´s present in most other sites it would be advantageous to create a consensus on the protocols and phenotype </a:t>
            </a:r>
          </a:p>
          <a:p>
            <a:endParaRPr lang="es-MX" sz="1400" dirty="0"/>
          </a:p>
          <a:p>
            <a:endParaRPr lang="es-MX" sz="1400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ECA543A4-ECDB-6328-38F1-98E48C4A3C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3478" y="688560"/>
            <a:ext cx="3314519" cy="4271058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05F2A3C-DC5B-23E9-549C-0A668EFC75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470" y="2166011"/>
            <a:ext cx="4318555" cy="2866763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44A2B25B-280A-305F-67A2-2F692488CC96}"/>
              </a:ext>
            </a:extLst>
          </p:cNvPr>
          <p:cNvSpPr txBox="1"/>
          <p:nvPr/>
        </p:nvSpPr>
        <p:spPr>
          <a:xfrm>
            <a:off x="673814" y="2166011"/>
            <a:ext cx="125658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dirty="0"/>
              <a:t>WCR@FA1 </a:t>
            </a:r>
          </a:p>
        </p:txBody>
      </p:sp>
    </p:spTree>
    <p:extLst>
      <p:ext uri="{BB962C8B-B14F-4D97-AF65-F5344CB8AC3E}">
        <p14:creationId xmlns:p14="http://schemas.microsoft.com/office/powerpoint/2010/main" val="34164167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2">
            <a:extLst>
              <a:ext uri="{FF2B5EF4-FFF2-40B4-BE49-F238E27FC236}">
                <a16:creationId xmlns:a16="http://schemas.microsoft.com/office/drawing/2014/main" id="{41CF8332-5054-3F3E-B592-5488A4B264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491067"/>
          </a:xfrm>
        </p:spPr>
        <p:txBody>
          <a:bodyPr>
            <a:normAutofit/>
          </a:bodyPr>
          <a:lstStyle/>
          <a:p>
            <a:pPr algn="l"/>
            <a:r>
              <a:rPr lang="es-MX" dirty="0"/>
              <a:t>Opitions to phenotype Anthracnose/CBD/CFR – In plant evaluation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03C5381D-9C99-B056-E37B-1843DD0A890B}"/>
              </a:ext>
            </a:extLst>
          </p:cNvPr>
          <p:cNvSpPr txBox="1"/>
          <p:nvPr/>
        </p:nvSpPr>
        <p:spPr>
          <a:xfrm>
            <a:off x="406400" y="491067"/>
            <a:ext cx="644144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/>
              <a:t>Incidence:</a:t>
            </a:r>
          </a:p>
          <a:p>
            <a:pPr lvl="0"/>
            <a:r>
              <a:rPr lang="es-MX" dirty="0"/>
              <a:t>% of affected branches</a:t>
            </a:r>
          </a:p>
          <a:p>
            <a:pPr lvl="1"/>
            <a:r>
              <a:rPr lang="en-US" dirty="0"/>
              <a:t>Damaged/total in 9 branches (3 top, 3 middle, 3 bottom)</a:t>
            </a:r>
            <a:endParaRPr lang="es-MX" dirty="0"/>
          </a:p>
          <a:p>
            <a:pPr lvl="0"/>
            <a:r>
              <a:rPr lang="es-MX" dirty="0"/>
              <a:t>% of affected fruits</a:t>
            </a:r>
          </a:p>
          <a:p>
            <a:pPr lvl="1"/>
            <a:r>
              <a:rPr lang="en-US" dirty="0"/>
              <a:t>Damaged/total fruits in 3 branches</a:t>
            </a:r>
            <a:endParaRPr lang="es-MX" dirty="0"/>
          </a:p>
          <a:p>
            <a:r>
              <a:rPr lang="en-US" b="1" dirty="0"/>
              <a:t>Severity</a:t>
            </a:r>
            <a:endParaRPr lang="es-MX" b="1" dirty="0"/>
          </a:p>
          <a:p>
            <a:pPr lvl="0"/>
            <a:r>
              <a:rPr lang="en-US" dirty="0"/>
              <a:t>Severity scale of damaged fruits</a:t>
            </a:r>
            <a:endParaRPr lang="es-MX" dirty="0"/>
          </a:p>
          <a:p>
            <a:endParaRPr lang="es-MX" dirty="0"/>
          </a:p>
        </p:txBody>
      </p:sp>
      <p:pic>
        <p:nvPicPr>
          <p:cNvPr id="28" name="Imagen 27">
            <a:extLst>
              <a:ext uri="{FF2B5EF4-FFF2-40B4-BE49-F238E27FC236}">
                <a16:creationId xmlns:a16="http://schemas.microsoft.com/office/drawing/2014/main" id="{9BD3F90B-C5E9-6ABE-F02C-C212F2A09A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110" y="2571750"/>
            <a:ext cx="4072890" cy="1020607"/>
          </a:xfrm>
          <a:prstGeom prst="rect">
            <a:avLst/>
          </a:prstGeom>
        </p:spPr>
      </p:pic>
      <p:sp>
        <p:nvSpPr>
          <p:cNvPr id="32" name="CuadroTexto 31">
            <a:extLst>
              <a:ext uri="{FF2B5EF4-FFF2-40B4-BE49-F238E27FC236}">
                <a16:creationId xmlns:a16="http://schemas.microsoft.com/office/drawing/2014/main" id="{3FE348CD-CD40-2E88-29DF-A1783A7E1297}"/>
              </a:ext>
            </a:extLst>
          </p:cNvPr>
          <p:cNvSpPr txBox="1"/>
          <p:nvPr/>
        </p:nvSpPr>
        <p:spPr>
          <a:xfrm>
            <a:off x="401955" y="3592357"/>
            <a:ext cx="644144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 = resistant</a:t>
            </a:r>
            <a:endParaRPr lang="es-MX" dirty="0"/>
          </a:p>
          <a:p>
            <a:r>
              <a:rPr lang="en-US" dirty="0"/>
              <a:t>1 = 1% - 25% moderately resistant</a:t>
            </a:r>
            <a:endParaRPr lang="es-MX" dirty="0"/>
          </a:p>
          <a:p>
            <a:r>
              <a:rPr lang="en-US" dirty="0"/>
              <a:t>2 = 26% -50% moderately susceptible</a:t>
            </a:r>
            <a:endParaRPr lang="es-MX" dirty="0"/>
          </a:p>
          <a:p>
            <a:r>
              <a:rPr lang="es-MX" dirty="0"/>
              <a:t>3 = 51% - 75% susceptible</a:t>
            </a:r>
          </a:p>
          <a:p>
            <a:r>
              <a:rPr lang="es-MX" dirty="0"/>
              <a:t>4 =  76% - 100% highly susceptible</a:t>
            </a:r>
          </a:p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2050603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A7D2AF-3D46-F8C2-4AEA-6A73657253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2">
            <a:extLst>
              <a:ext uri="{FF2B5EF4-FFF2-40B4-BE49-F238E27FC236}">
                <a16:creationId xmlns:a16="http://schemas.microsoft.com/office/drawing/2014/main" id="{4AF45C24-33AA-2BC8-1537-8BD1591DC2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491067"/>
          </a:xfrm>
        </p:spPr>
        <p:txBody>
          <a:bodyPr>
            <a:normAutofit/>
          </a:bodyPr>
          <a:lstStyle/>
          <a:p>
            <a:pPr algn="l"/>
            <a:r>
              <a:rPr lang="es-MX" dirty="0"/>
              <a:t>Anthracnose/CBD/CFR – hypocotyl innoculation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619C421F-9EBA-0027-4FF2-4D8358FD215D}"/>
              </a:ext>
            </a:extLst>
          </p:cNvPr>
          <p:cNvSpPr txBox="1"/>
          <p:nvPr/>
        </p:nvSpPr>
        <p:spPr>
          <a:xfrm>
            <a:off x="243840" y="765203"/>
            <a:ext cx="69494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s-MX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/>
              <a:t>Six-week-old seedlings will be inoculated with a conidia spore suspension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/>
              <a:t>2 rep test with a few as 10 plants per rep 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63B9FE2B-37D0-B750-A3C2-47EA061EA6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2748" y="1965532"/>
            <a:ext cx="4169410" cy="297815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143DAD53-C4EB-4756-40E5-634B7E6E5DFE}"/>
              </a:ext>
            </a:extLst>
          </p:cNvPr>
          <p:cNvSpPr txBox="1"/>
          <p:nvPr/>
        </p:nvSpPr>
        <p:spPr>
          <a:xfrm>
            <a:off x="6563360" y="4667044"/>
            <a:ext cx="22961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/>
              <a:t>Gichuru (2007)</a:t>
            </a:r>
          </a:p>
        </p:txBody>
      </p:sp>
    </p:spTree>
    <p:extLst>
      <p:ext uri="{BB962C8B-B14F-4D97-AF65-F5344CB8AC3E}">
        <p14:creationId xmlns:p14="http://schemas.microsoft.com/office/powerpoint/2010/main" val="39615739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WCR 1">
      <a:dk1>
        <a:srgbClr val="000000"/>
      </a:dk1>
      <a:lt1>
        <a:srgbClr val="FFFFFF"/>
      </a:lt1>
      <a:dk2>
        <a:srgbClr val="225145"/>
      </a:dk2>
      <a:lt2>
        <a:srgbClr val="EEECE1"/>
      </a:lt2>
      <a:accent1>
        <a:srgbClr val="36B779"/>
      </a:accent1>
      <a:accent2>
        <a:srgbClr val="613378"/>
      </a:accent2>
      <a:accent3>
        <a:srgbClr val="CF9A3A"/>
      </a:accent3>
      <a:accent4>
        <a:srgbClr val="831434"/>
      </a:accent4>
      <a:accent5>
        <a:srgbClr val="374381"/>
      </a:accent5>
      <a:accent6>
        <a:srgbClr val="A39383"/>
      </a:accent6>
      <a:hlink>
        <a:srgbClr val="36B779"/>
      </a:hlink>
      <a:folHlink>
        <a:srgbClr val="6E6E6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1727</TotalTime>
  <Words>395</Words>
  <Application>Microsoft Macintosh PowerPoint</Application>
  <PresentationFormat>Presentación en pantalla (16:9)</PresentationFormat>
  <Paragraphs>58</Paragraphs>
  <Slides>10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10</vt:i4>
      </vt:variant>
    </vt:vector>
  </HeadingPairs>
  <TitlesOfParts>
    <vt:vector size="16" baseType="lpstr">
      <vt:lpstr>Arial</vt:lpstr>
      <vt:lpstr>Calibri</vt:lpstr>
      <vt:lpstr>Source Sans Pro</vt:lpstr>
      <vt:lpstr>Source Sans Pro Light</vt:lpstr>
      <vt:lpstr>Source Serif Pro SemiBold</vt:lpstr>
      <vt:lpstr>Office Theme</vt:lpstr>
      <vt:lpstr>Other phenotyping data collection (including CBD)</vt:lpstr>
      <vt:lpstr>Presenters</vt:lpstr>
      <vt:lpstr>Objectives</vt:lpstr>
      <vt:lpstr>ICAFE´s evaluation to Phoma</vt:lpstr>
      <vt:lpstr>ICAFE´s evaluation to Ojo de Gallo (American Leaf Spot, Mycena citricolor) </vt:lpstr>
      <vt:lpstr>Anthracnose/CBD/CFR</vt:lpstr>
      <vt:lpstr>Innovea phenotyping</vt:lpstr>
      <vt:lpstr>Opitions to phenotype Anthracnose/CBD/CFR – In plant evaluation</vt:lpstr>
      <vt:lpstr>Anthracnose/CBD/CFR – hypocotyl innoculation</vt:lpstr>
      <vt:lpstr>Discussion about describe what other data is being collected or will/could be collected </vt:lpstr>
    </vt:vector>
  </TitlesOfParts>
  <Company>World Coffee Research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Hanna Neuschwander</dc:creator>
  <cp:lastModifiedBy>Jorge Berny</cp:lastModifiedBy>
  <cp:revision>556</cp:revision>
  <cp:lastPrinted>2019-09-24T16:29:39Z</cp:lastPrinted>
  <dcterms:created xsi:type="dcterms:W3CDTF">2017-07-14T09:28:16Z</dcterms:created>
  <dcterms:modified xsi:type="dcterms:W3CDTF">2025-11-15T17:40:16Z</dcterms:modified>
</cp:coreProperties>
</file>