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67" r:id="rId2"/>
    <p:sldId id="2147329404" r:id="rId3"/>
    <p:sldId id="2147329405" r:id="rId4"/>
    <p:sldId id="257" r:id="rId5"/>
    <p:sldId id="2147329407" r:id="rId6"/>
    <p:sldId id="258" r:id="rId7"/>
    <p:sldId id="259" r:id="rId8"/>
    <p:sldId id="260" r:id="rId9"/>
    <p:sldId id="261" r:id="rId10"/>
    <p:sldId id="2147329414" r:id="rId11"/>
    <p:sldId id="2147329416" r:id="rId12"/>
    <p:sldId id="262" r:id="rId13"/>
    <p:sldId id="2147329417" r:id="rId14"/>
  </p:sldIdLst>
  <p:sldSz cx="14630400" cy="8229600"/>
  <p:notesSz cx="8229600" cy="14630400"/>
  <p:embeddedFontLst>
    <p:embeddedFont>
      <p:font typeface="Gelasio" pitchFamily="2" charset="77"/>
      <p:regular r:id="rId16"/>
    </p:embeddedFont>
    <p:embeddedFont>
      <p:font typeface="Lato" panose="020F0502020204030203" pitchFamily="34" charset="0"/>
      <p:regular r:id="rId17"/>
      <p:bold r:id="rId18"/>
      <p:italic r:id="rId19"/>
      <p:boldItalic r:id="rId20"/>
    </p:embeddedFont>
    <p:embeddedFont>
      <p:font typeface="Source Sans Pro" panose="020B0503030403020204" pitchFamily="34" charset="77"/>
      <p:regular r:id="rId21"/>
      <p:bold r:id="rId22"/>
      <p:italic r:id="rId23"/>
      <p:boldItalic r:id="rId24"/>
    </p:embeddedFont>
    <p:embeddedFont>
      <p:font typeface="Source Sans Pro Light" panose="020B0403030403020204" pitchFamily="34" charset="77"/>
      <p:regular r:id="rId25"/>
      <p:italic r:id="rId26"/>
    </p:embeddedFont>
    <p:embeddedFont>
      <p:font typeface="Source Serif Pro" panose="02040603050405020204" pitchFamily="18" charset="0"/>
      <p:regular r:id="rId27"/>
      <p:bold r:id="rId28"/>
      <p:italic r:id="rId29"/>
      <p:boldItalic r:id="rId30"/>
    </p:embeddedFont>
    <p:embeddedFont>
      <p:font typeface="Source Serif Pro SemiBold" panose="02040603050405020204" pitchFamily="18" charset="0"/>
      <p:regular r:id="rId31"/>
      <p:bold r:id="rId32"/>
      <p:italic r:id="rId33"/>
      <p:boldItalic r:id="rId34"/>
    </p:embeddedFont>
  </p:embeddedFontLst>
  <p:defaultTextStyle>
    <a:defPPr>
      <a:defRPr lang="en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42"/>
    <p:restoredTop sz="94610"/>
  </p:normalViewPr>
  <p:slideViewPr>
    <p:cSldViewPr snapToGrid="0" snapToObjects="1">
      <p:cViewPr varScale="1">
        <p:scale>
          <a:sx n="88" d="100"/>
          <a:sy n="88" d="100"/>
        </p:scale>
        <p:origin x="184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132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0E49A97F-2D56-6ED3-6055-8F38EAA93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1" y="502920"/>
            <a:ext cx="13670280" cy="21031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333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C58D1-5519-0FC5-4C6B-DEC405C58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1" y="516790"/>
            <a:ext cx="8888730" cy="16777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8E356E-A0E4-979D-C811-D462A06814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46921" y="0"/>
            <a:ext cx="4983480" cy="82296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9F97DF-59AE-5E87-86DC-E64312FC2E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1" y="2606041"/>
            <a:ext cx="888873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465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36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0EA3FD9-4DA0-9588-8DB4-F699615567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01" t="-986" r="39790" b="358"/>
          <a:stretch>
            <a:fillRect/>
          </a:stretch>
        </p:blipFill>
        <p:spPr>
          <a:xfrm>
            <a:off x="4576160" y="-91674"/>
            <a:ext cx="10054240" cy="832127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54A4B-19A9-5464-14B0-B60177A9C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36256" y="-43485"/>
            <a:ext cx="9624070" cy="833424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DD31B53-FA4C-7C3A-2E80-F3B52FF90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46" y="2692766"/>
            <a:ext cx="8182480" cy="1113213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6480" b="1" dirty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Times New Roman" panose="02020603050405020304" pitchFamily="18" charset="0"/>
              </a:rPr>
              <a:t>Innovea - Arabica Yield Data Collection</a:t>
            </a:r>
            <a:endParaRPr lang="en-US" sz="648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6738C8-7428-0A3C-8228-CF8101A4EC4C}"/>
              </a:ext>
            </a:extLst>
          </p:cNvPr>
          <p:cNvSpPr txBox="1"/>
          <p:nvPr/>
        </p:nvSpPr>
        <p:spPr>
          <a:xfrm>
            <a:off x="516546" y="6625680"/>
            <a:ext cx="6812280" cy="1218795"/>
          </a:xfrm>
          <a:prstGeom prst="rect">
            <a:avLst/>
          </a:prstGeom>
          <a:noFill/>
        </p:spPr>
        <p:txBody>
          <a:bodyPr wrap="square" lIns="109728" tIns="164592" rIns="109728" bIns="164592" rtlCol="0">
            <a:spAutoFit/>
          </a:bodyPr>
          <a:lstStyle/>
          <a:p>
            <a:r>
              <a:rPr lang="en-US" sz="288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Cenicafe</a:t>
            </a:r>
            <a:r>
              <a:rPr lang="en-US" sz="288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Manizales, Colombia</a:t>
            </a:r>
          </a:p>
          <a:p>
            <a:r>
              <a:rPr lang="en-US" sz="288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November 17-21, 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031B56-461B-EB0F-C3D8-5EFE3418D135}"/>
              </a:ext>
            </a:extLst>
          </p:cNvPr>
          <p:cNvSpPr txBox="1"/>
          <p:nvPr/>
        </p:nvSpPr>
        <p:spPr>
          <a:xfrm>
            <a:off x="516546" y="5895906"/>
            <a:ext cx="8528981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40" b="1" dirty="0" err="1">
                <a:solidFill>
                  <a:srgbClr val="36B779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Innovea</a:t>
            </a:r>
            <a:r>
              <a:rPr lang="en-US" sz="3840" b="1" dirty="0">
                <a:solidFill>
                  <a:srgbClr val="36B779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 Network Breeders Meeting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02C4CA5-CCFE-CBBD-60B4-7DE38CA24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618" y="401893"/>
            <a:ext cx="3870944" cy="111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58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712822" y="575967"/>
            <a:ext cx="4859655" cy="5923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dirty="0">
                <a:solidFill>
                  <a:srgbClr val="312F2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lasio" pitchFamily="34" charset="-120"/>
              </a:rPr>
              <a:t>Depulping the Cherries</a:t>
            </a:r>
            <a:endParaRPr lang="en-US" sz="37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712822" y="1452505"/>
            <a:ext cx="7627858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Proper depulping is essential for maintaining sample integrity and quality. Each tree's sample must be processed separately.</a:t>
            </a:r>
            <a:endParaRPr lang="en-US" sz="145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712822" y="2272132"/>
            <a:ext cx="3719155" cy="2047399"/>
          </a:xfrm>
          <a:prstGeom prst="roundRect">
            <a:avLst>
              <a:gd name="adj" fmla="val 5359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en-US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689962" y="2272132"/>
            <a:ext cx="91440" cy="2047399"/>
          </a:xfrm>
          <a:prstGeom prst="roundRect">
            <a:avLst>
              <a:gd name="adj" fmla="val 87052"/>
            </a:avLst>
          </a:prstGeom>
          <a:solidFill>
            <a:srgbClr val="E5E5E0"/>
          </a:solidFill>
          <a:ln/>
        </p:spPr>
        <p:txBody>
          <a:bodyPr/>
          <a:lstStyle/>
          <a:p>
            <a:endParaRPr lang="en-US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993690" y="2484420"/>
            <a:ext cx="2368987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lasio" pitchFamily="34" charset="-120"/>
              </a:rPr>
              <a:t>Timing</a:t>
            </a:r>
            <a:endParaRPr lang="en-US" sz="185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993690" y="2894233"/>
            <a:ext cx="3225998" cy="1213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Pulping </a:t>
            </a:r>
            <a:r>
              <a:rPr lang="en-US" sz="1450" b="1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should begin within 4 hours of harvesting the cherries</a:t>
            </a:r>
            <a:r>
              <a:rPr lang="en-US" sz="145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. This time constraint is critical to prevent quality degradation.</a:t>
            </a:r>
            <a:endParaRPr lang="en-US" sz="145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10621406" y="2272132"/>
            <a:ext cx="3719274" cy="2047399"/>
          </a:xfrm>
          <a:prstGeom prst="roundRect">
            <a:avLst>
              <a:gd name="adj" fmla="val 5359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en-US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10598546" y="2272132"/>
            <a:ext cx="91440" cy="2047399"/>
          </a:xfrm>
          <a:prstGeom prst="roundRect">
            <a:avLst>
              <a:gd name="adj" fmla="val 87052"/>
            </a:avLst>
          </a:prstGeom>
          <a:solidFill>
            <a:srgbClr val="E5E5E0"/>
          </a:solidFill>
          <a:ln/>
        </p:spPr>
        <p:txBody>
          <a:bodyPr/>
          <a:lstStyle/>
          <a:p>
            <a:endParaRPr lang="en-US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902274" y="2484420"/>
            <a:ext cx="2368987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lasio" pitchFamily="34" charset="-120"/>
              </a:rPr>
              <a:t>Calibration</a:t>
            </a:r>
            <a:endParaRPr lang="en-US" sz="185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0902274" y="2894233"/>
            <a:ext cx="3226118" cy="1213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Ensure the depulper is properly calibrated to accommodate the fruit size of each variety, especially critical for large-fruit types like Pacamara.</a:t>
            </a:r>
            <a:endParaRPr lang="en-US" sz="145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8830408" y="4504453"/>
            <a:ext cx="3719155" cy="2653903"/>
          </a:xfrm>
          <a:prstGeom prst="roundRect">
            <a:avLst>
              <a:gd name="adj" fmla="val 4135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en-US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8807548" y="4504453"/>
            <a:ext cx="91440" cy="2653903"/>
          </a:xfrm>
          <a:prstGeom prst="roundRect">
            <a:avLst>
              <a:gd name="adj" fmla="val 87052"/>
            </a:avLst>
          </a:prstGeom>
          <a:solidFill>
            <a:srgbClr val="E5E5E0"/>
          </a:solidFill>
          <a:ln/>
        </p:spPr>
        <p:txBody>
          <a:bodyPr/>
          <a:lstStyle/>
          <a:p>
            <a:endParaRPr lang="en-US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9111276" y="4716741"/>
            <a:ext cx="2368987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lasio" pitchFamily="34" charset="-120"/>
              </a:rPr>
              <a:t>Process</a:t>
            </a:r>
            <a:endParaRPr lang="en-US" sz="185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9111276" y="5126554"/>
            <a:ext cx="3225998" cy="1819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Feed red, ripe cherries into the pulping machine following manufacturer's instructions. Use one clean plastic bucket to collect wet parchment. Manually remove any remaining pulp before fermentation.</a:t>
            </a:r>
            <a:endParaRPr lang="en-US" sz="145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7" name="image2.png">
            <a:extLst>
              <a:ext uri="{FF2B5EF4-FFF2-40B4-BE49-F238E27FC236}">
                <a16:creationId xmlns:a16="http://schemas.microsoft.com/office/drawing/2014/main" id="{2CC359A0-F960-BBCA-9F81-64A8DF046EA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89720" y="1324504"/>
            <a:ext cx="5893830" cy="5990053"/>
          </a:xfrm>
          <a:prstGeom prst="rect">
            <a:avLst/>
          </a:prstGeom>
          <a:ln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1272" y="647643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12F2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lasio" pitchFamily="34" charset="-120"/>
              </a:rPr>
              <a:t>Fermentation Process</a:t>
            </a:r>
            <a:endParaRPr lang="en-US" sz="39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221272" y="1664556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Fermentation is a critical step that requires careful monitoring to ensure proper bean development and prevent off-flavors.</a:t>
            </a:r>
            <a:endParaRPr lang="en-US" sz="155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4663914" y="2205338"/>
            <a:ext cx="22860" cy="4899422"/>
          </a:xfrm>
          <a:prstGeom prst="roundRect">
            <a:avLst>
              <a:gd name="adj" fmla="val 364651"/>
            </a:avLst>
          </a:prstGeom>
          <a:solidFill>
            <a:srgbClr val="CECEC9"/>
          </a:solidFill>
          <a:ln/>
        </p:spPr>
        <p:txBody>
          <a:bodyPr/>
          <a:lstStyle/>
          <a:p>
            <a:endParaRPr lang="en-US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3879649" y="2417150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CECEC9"/>
          </a:solidFill>
          <a:ln/>
        </p:spPr>
        <p:txBody>
          <a:bodyPr/>
          <a:lstStyle/>
          <a:p>
            <a:endParaRPr lang="en-US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4452102" y="2205338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en-US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4526516" y="2242545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lasio" pitchFamily="34" charset="-120"/>
              </a:rPr>
              <a:t>1</a:t>
            </a:r>
            <a:endParaRPr lang="en-US" sz="23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364994" y="2283562"/>
            <a:ext cx="333136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lasio" pitchFamily="34" charset="-120"/>
              </a:rPr>
              <a:t>Late Afternoon: Begin Pulping</a:t>
            </a:r>
            <a:endParaRPr lang="en-US" sz="195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62248" y="2702781"/>
            <a:ext cx="3658377" cy="15009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Start pulping in the late afternoon so the sample can ferment overnight. This allows technicians to check beans for completed fermentation starting in the early morning.</a:t>
            </a:r>
            <a:endParaRPr lang="en-US" sz="155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4875726" y="3607775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CECEC9"/>
          </a:solidFill>
          <a:ln/>
        </p:spPr>
        <p:txBody>
          <a:bodyPr/>
          <a:lstStyle/>
          <a:p>
            <a:endParaRPr lang="en-US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4452102" y="339596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en-US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4526516" y="3433170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lasio" pitchFamily="34" charset="-120"/>
              </a:rPr>
              <a:t>2</a:t>
            </a:r>
            <a:endParaRPr lang="en-US" sz="23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5627857" y="346418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lasio" pitchFamily="34" charset="-120"/>
              </a:rPr>
              <a:t>Setup</a:t>
            </a:r>
            <a:endParaRPr lang="en-US" sz="195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5627857" y="3893406"/>
            <a:ext cx="552914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Place pulped beans into a clean bucket and add fresh, clean water, approximately </a:t>
            </a:r>
            <a:r>
              <a:rPr lang="en-US" sz="1550" b="1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30% of the total volume</a:t>
            </a:r>
            <a:r>
              <a:rPr lang="en-US" sz="155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. Cover with clean plastic film to prevent insect contamination.</a:t>
            </a:r>
            <a:endParaRPr lang="en-US" sz="155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3879649" y="4634094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CECEC9"/>
          </a:solidFill>
          <a:ln/>
        </p:spPr>
        <p:txBody>
          <a:bodyPr/>
          <a:lstStyle/>
          <a:p>
            <a:endParaRPr lang="en-US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4452102" y="4422282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en-US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4526516" y="4459489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lasio" pitchFamily="34" charset="-120"/>
              </a:rPr>
              <a:t>3</a:t>
            </a:r>
            <a:endParaRPr lang="en-US" sz="23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1215458" y="44999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lasio" pitchFamily="34" charset="-120"/>
              </a:rPr>
              <a:t>Monitor Conditions</a:t>
            </a:r>
            <a:endParaRPr lang="en-US" sz="195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221272" y="4919725"/>
            <a:ext cx="3475091" cy="15009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pH should drop to between 3.9 and 4.2</a:t>
            </a:r>
            <a:r>
              <a:rPr lang="en-US" sz="155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. Temperature should not exceed 32°C. The process can take between 8–15 hours.</a:t>
            </a:r>
            <a:endParaRPr lang="en-US" sz="155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4875726" y="5660532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CECEC9"/>
          </a:solidFill>
          <a:ln/>
        </p:spPr>
        <p:txBody>
          <a:bodyPr/>
          <a:lstStyle/>
          <a:p>
            <a:endParaRPr lang="en-US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4452102" y="5448719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en-US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4526516" y="5485926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lasio" pitchFamily="34" charset="-120"/>
              </a:rPr>
              <a:t>4</a:t>
            </a:r>
            <a:endParaRPr lang="en-US" sz="23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5627857" y="551694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lasio" pitchFamily="34" charset="-120"/>
              </a:rPr>
              <a:t>Washing</a:t>
            </a:r>
            <a:endParaRPr lang="en-US" sz="195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5627857" y="5946163"/>
            <a:ext cx="552914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Wash beans thoroughly, changing water repeatedly until all mucilage is removed. Drain excess water and transfer clean parchment to the drying area.</a:t>
            </a:r>
            <a:endParaRPr lang="en-US" sz="155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27099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6638" y="2772251"/>
            <a:ext cx="4541996" cy="567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312F2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lasio" pitchFamily="34" charset="-120"/>
              </a:rPr>
              <a:t>Parchment Drying</a:t>
            </a:r>
            <a:endParaRPr lang="en-US" sz="355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26638" y="3612356"/>
            <a:ext cx="13177123" cy="581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Drying must be gradual and even to prevent fungal growth. Beans with higher moisture content or improper fermentation are susceptible to fungal growth during storage, which can reduce bean quality.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638" y="4397931"/>
            <a:ext cx="4392335" cy="72663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08209" y="5306139"/>
            <a:ext cx="2270998" cy="2837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lasio" pitchFamily="34" charset="-120"/>
              </a:rPr>
              <a:t>Protection</a:t>
            </a:r>
            <a:endParaRPr lang="en-US" sz="175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908209" y="5698808"/>
            <a:ext cx="4029194" cy="871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Cover coffee at night with jute cloth or black plastic film. During rain, shield using plastic tarps or bring inside. Keep the label visible.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8973" y="4397931"/>
            <a:ext cx="4392335" cy="726638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300543" y="5306139"/>
            <a:ext cx="2270998" cy="2837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lasio" pitchFamily="34" charset="-120"/>
              </a:rPr>
              <a:t>Monitoring</a:t>
            </a:r>
            <a:endParaRPr lang="en-US" sz="175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5300543" y="5698808"/>
            <a:ext cx="4029194" cy="581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After 3-4 days of drying, begin taking moisture readings with a calibrated moisture meter.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1308" y="4397931"/>
            <a:ext cx="4392454" cy="72663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692878" y="5306139"/>
            <a:ext cx="2270998" cy="2837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lasio" pitchFamily="34" charset="-120"/>
              </a:rPr>
              <a:t>Completion</a:t>
            </a:r>
            <a:endParaRPr lang="en-US" sz="175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9692878" y="5698808"/>
            <a:ext cx="4029313" cy="871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When moisture is at </a:t>
            </a:r>
            <a:r>
              <a:rPr lang="en-US" sz="1400" b="1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11-12%</a:t>
            </a:r>
            <a:r>
              <a:rPr lang="en-US" sz="140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, the coffee is done drying. Remove from drying tables and place in cloth or plastic sacks labeled with the UIC.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Shape 8"/>
          <p:cNvSpPr/>
          <p:nvPr/>
        </p:nvSpPr>
        <p:spPr>
          <a:xfrm>
            <a:off x="726638" y="6956584"/>
            <a:ext cx="13177123" cy="771763"/>
          </a:xfrm>
          <a:prstGeom prst="roundRect">
            <a:avLst>
              <a:gd name="adj" fmla="val 9887"/>
            </a:avLst>
          </a:prstGeom>
          <a:solidFill>
            <a:srgbClr val="DCDCD5"/>
          </a:solidFill>
          <a:ln/>
        </p:spPr>
        <p:txBody>
          <a:bodyPr/>
          <a:lstStyle/>
          <a:p>
            <a:endParaRPr lang="en-US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209" y="7237928"/>
            <a:ext cx="227052" cy="18157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368861" y="7206039"/>
            <a:ext cx="12405360" cy="290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Estimated time:</a:t>
            </a:r>
            <a:r>
              <a:rPr lang="en-US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 Many days, up to 2 weeks (will depend on climate)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1965" y="464079"/>
            <a:ext cx="939248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12F2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lasio" pitchFamily="34" charset="-120"/>
              </a:rPr>
              <a:t>Key Data Collected from Green Bean Batch</a:t>
            </a:r>
            <a:endParaRPr lang="en-US" sz="39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462930" y="1154852"/>
            <a:ext cx="10134719" cy="2674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After processing (hulling), the green beans yield critical metrics  that provide essential quality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and yield information for each tree.</a:t>
            </a:r>
            <a:endParaRPr lang="en-US" sz="155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050" y="2151308"/>
            <a:ext cx="496133" cy="49613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207190" y="2269061"/>
            <a:ext cx="358997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lasio" pitchFamily="34" charset="-120"/>
              </a:rPr>
              <a:t>Total Green Bean Weight (GBW)</a:t>
            </a:r>
            <a:endParaRPr lang="en-US" sz="195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207190" y="2698281"/>
            <a:ext cx="8423072" cy="10306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The weight of the entire batch of green beans from each individual tree.</a:t>
            </a:r>
            <a:endParaRPr lang="en-US" sz="155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930" y="5075623"/>
            <a:ext cx="496133" cy="49613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207071" y="519337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lasio" pitchFamily="34" charset="-120"/>
              </a:rPr>
              <a:t>Defective Beans</a:t>
            </a:r>
            <a:endParaRPr lang="en-US" sz="195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1207070" y="5622596"/>
            <a:ext cx="842319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Assessed by taking a </a:t>
            </a:r>
            <a:r>
              <a:rPr lang="en-US" sz="1550" b="1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random 100-gram sample</a:t>
            </a:r>
            <a:r>
              <a:rPr lang="en-US" sz="155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 from the total batch to identify quality issues.</a:t>
            </a:r>
            <a:endParaRPr lang="en-US" sz="155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3050" y="3502837"/>
            <a:ext cx="496133" cy="49613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207190" y="3620590"/>
            <a:ext cx="257901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lasio" pitchFamily="34" charset="-120"/>
              </a:rPr>
              <a:t>Screen Size/Uniformity</a:t>
            </a:r>
            <a:endParaRPr lang="en-US" sz="195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1207190" y="4049810"/>
            <a:ext cx="8423193" cy="75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The entire batch must be run through a </a:t>
            </a:r>
            <a:r>
              <a:rPr lang="en-US" sz="1550" b="1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size 15 screen</a:t>
            </a:r>
            <a:r>
              <a:rPr lang="en-US" sz="155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. This helps calculate the proportion of green beans above screen 15 (PSA15).</a:t>
            </a:r>
            <a:endParaRPr lang="en-US" sz="155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1965" y="6441675"/>
            <a:ext cx="496133" cy="49613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246106" y="6559428"/>
            <a:ext cx="274522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lasio" pitchFamily="34" charset="-120"/>
              </a:rPr>
              <a:t>Seed Density and Weight</a:t>
            </a:r>
            <a:endParaRPr lang="en-US" sz="195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1246105" y="6988648"/>
            <a:ext cx="8384157" cy="892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100-green bean weight (GBW100)</a:t>
            </a:r>
            <a:r>
              <a:rPr lang="en-US" sz="155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 and volume are measured from beans that did not pass through the size 15 screen.</a:t>
            </a:r>
            <a:endParaRPr lang="en-US" sz="155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82169-14BE-0E45-11B7-147FCB899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0552B8-C797-9581-8C58-E9B5DD428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312" y="574959"/>
            <a:ext cx="12791776" cy="1161726"/>
          </a:xfrm>
        </p:spPr>
        <p:txBody>
          <a:bodyPr>
            <a:noAutofit/>
          </a:bodyPr>
          <a:lstStyle/>
          <a:p>
            <a:pPr algn="l"/>
            <a:r>
              <a:rPr lang="en-US" sz="5760" b="1" dirty="0">
                <a:solidFill>
                  <a:srgbClr val="225145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Presenter</a:t>
            </a:r>
          </a:p>
        </p:txBody>
      </p:sp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0C8AC257-EACA-01ED-954F-50C3B599A84C}"/>
              </a:ext>
            </a:extLst>
          </p:cNvPr>
          <p:cNvSpPr/>
          <p:nvPr/>
        </p:nvSpPr>
        <p:spPr>
          <a:xfrm>
            <a:off x="4435941" y="6121483"/>
            <a:ext cx="5965578" cy="1627270"/>
          </a:xfrm>
          <a:prstGeom prst="roundRect">
            <a:avLst/>
          </a:prstGeom>
          <a:solidFill>
            <a:srgbClr val="225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>
              <a:defRPr/>
            </a:pPr>
            <a:r>
              <a:rPr lang="en-US" sz="3840" dirty="0">
                <a:solidFill>
                  <a:srgbClr val="FFFFFF"/>
                </a:solidFill>
                <a:latin typeface="Source Sans Pro Light" panose="020B0403030403020204" pitchFamily="34" charset="77"/>
              </a:rPr>
              <a:t>Santos Barrera, Ph.D.</a:t>
            </a:r>
          </a:p>
          <a:p>
            <a:pPr algn="ctr" defTabSz="731520">
              <a:defRPr/>
            </a:pPr>
            <a:r>
              <a:rPr lang="en-US" sz="1920" dirty="0">
                <a:solidFill>
                  <a:srgbClr val="FFFFFF"/>
                </a:solidFill>
                <a:latin typeface="Source Sans Pro Light" panose="020B0403030403020204" pitchFamily="34" charset="77"/>
              </a:rPr>
              <a:t>Senior Research Scientist, Plant Breeding and Genomics</a:t>
            </a:r>
          </a:p>
          <a:p>
            <a:pPr algn="ctr" defTabSz="731520">
              <a:defRPr/>
            </a:pPr>
            <a:r>
              <a:rPr lang="en-US" sz="1920" dirty="0">
                <a:solidFill>
                  <a:srgbClr val="FFFFFF"/>
                </a:solidFill>
                <a:latin typeface="Source Sans Pro Light" panose="020B0403030403020204" pitchFamily="34" charset="77"/>
              </a:rPr>
              <a:t>World Coffee Research</a:t>
            </a:r>
          </a:p>
        </p:txBody>
      </p:sp>
      <p:pic>
        <p:nvPicPr>
          <p:cNvPr id="11" name="Picture 4" descr="WCR EL SALVADOR 3 2 O23051 1">
            <a:extLst>
              <a:ext uri="{FF2B5EF4-FFF2-40B4-BE49-F238E27FC236}">
                <a16:creationId xmlns:a16="http://schemas.microsoft.com/office/drawing/2014/main" id="{396F71B6-87B3-FA70-C2F2-A104B0463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3" r="20001"/>
          <a:stretch/>
        </p:blipFill>
        <p:spPr bwMode="auto">
          <a:xfrm>
            <a:off x="5485530" y="2224509"/>
            <a:ext cx="3142504" cy="347280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439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9008F-B2ED-E736-EA5E-C0A431C7B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9E40E2A-DD66-D014-ED6E-E6B207610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312" y="574959"/>
            <a:ext cx="12791776" cy="1161726"/>
          </a:xfrm>
        </p:spPr>
        <p:txBody>
          <a:bodyPr>
            <a:noAutofit/>
          </a:bodyPr>
          <a:lstStyle/>
          <a:p>
            <a:pPr algn="l"/>
            <a:r>
              <a:rPr lang="en-US" sz="5760" b="1" dirty="0">
                <a:solidFill>
                  <a:srgbClr val="FF0000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Glossary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7D4D6D-4F26-9F40-A88E-B3B1635C733B}"/>
              </a:ext>
            </a:extLst>
          </p:cNvPr>
          <p:cNvSpPr txBox="1"/>
          <p:nvPr/>
        </p:nvSpPr>
        <p:spPr>
          <a:xfrm>
            <a:off x="884810" y="2122812"/>
            <a:ext cx="12826278" cy="2751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8640" indent="-548640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88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Phenome: Breeding data management system</a:t>
            </a:r>
          </a:p>
          <a:p>
            <a:pPr marL="548640" indent="-548640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88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ARCBD: Augmented Randomized Complete Block Design</a:t>
            </a:r>
          </a:p>
          <a:p>
            <a:pPr marL="548640" indent="-548640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88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Traits: Phenotypic variables to collect</a:t>
            </a:r>
          </a:p>
          <a:p>
            <a:pPr marL="548640" indent="-548640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88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Metadata: It's the background information that describes, explains, and provides context for other data, making it easier to find, use, and manage</a:t>
            </a:r>
          </a:p>
          <a:p>
            <a:pPr marL="548640" indent="-548640">
              <a:buClr>
                <a:srgbClr val="FF0000"/>
              </a:buClr>
              <a:buSzPct val="100000"/>
              <a:buFont typeface="+mj-lt"/>
              <a:buAutoNum type="arabicPeriod"/>
            </a:pPr>
            <a:endParaRPr lang="en-US" sz="288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464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37235" y="800933"/>
            <a:ext cx="7669530" cy="11518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Core Principle: Individual Tree Traceability is Paramount</a:t>
            </a:r>
            <a:endParaRPr lang="en-US" sz="3600" dirty="0"/>
          </a:p>
        </p:txBody>
      </p:sp>
      <p:sp>
        <p:nvSpPr>
          <p:cNvPr id="4" name="Text 1"/>
          <p:cNvSpPr/>
          <p:nvPr/>
        </p:nvSpPr>
        <p:spPr>
          <a:xfrm>
            <a:off x="737234" y="2229206"/>
            <a:ext cx="8028393" cy="6049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The entire experimental structure hinges on the fact that </a:t>
            </a:r>
            <a:r>
              <a:rPr lang="en-US" sz="1600" b="1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each tree is genetically different and each tree is the experimental unit</a:t>
            </a:r>
            <a:r>
              <a:rPr lang="en-US" sz="160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. Therefore, samples must never be mixed.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37235" y="3026093"/>
            <a:ext cx="7669530" cy="2109073"/>
          </a:xfrm>
          <a:prstGeom prst="roundRect">
            <a:avLst>
              <a:gd name="adj" fmla="val 3670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929164" y="3218021"/>
            <a:ext cx="552926" cy="552926"/>
          </a:xfrm>
          <a:prstGeom prst="roundRect">
            <a:avLst>
              <a:gd name="adj" fmla="val 16535821"/>
            </a:avLst>
          </a:prstGeom>
          <a:solidFill>
            <a:srgbClr val="E5E5E0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1207" y="3370064"/>
            <a:ext cx="248722" cy="24872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29164" y="3955256"/>
            <a:ext cx="2303859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lasio" pitchFamily="34" charset="-120"/>
              </a:rPr>
              <a:t>Separation Rule</a:t>
            </a:r>
            <a:endParaRPr lang="en-US" sz="18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929164" y="4353639"/>
            <a:ext cx="7285673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Each tree must be harvested and data recorded separately. This separation must be maintained throughout the entire subsequent postharvest process.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737235" y="5319474"/>
            <a:ext cx="7669530" cy="2109073"/>
          </a:xfrm>
          <a:prstGeom prst="roundRect">
            <a:avLst>
              <a:gd name="adj" fmla="val 3670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7"/>
          <p:cNvSpPr/>
          <p:nvPr/>
        </p:nvSpPr>
        <p:spPr>
          <a:xfrm>
            <a:off x="929164" y="5511403"/>
            <a:ext cx="552926" cy="552926"/>
          </a:xfrm>
          <a:prstGeom prst="roundRect">
            <a:avLst>
              <a:gd name="adj" fmla="val 16535821"/>
            </a:avLst>
          </a:prstGeom>
          <a:solidFill>
            <a:srgbClr val="E5E5E0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1207" y="5663446"/>
            <a:ext cx="248722" cy="24872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29164" y="6248638"/>
            <a:ext cx="2981206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lasio" pitchFamily="34" charset="-120"/>
              </a:rPr>
              <a:t>Unique Identifier Code (UIC)</a:t>
            </a:r>
            <a:endParaRPr lang="en-US" sz="18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929164" y="6647021"/>
            <a:ext cx="7285673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The UIC is the link that ensures traceability. Collection bags must be labeled immediately with harvest date and UIC to ensure traceability from the very beginning.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6" name="Picture 15" descr="Close-up of a coffee plant with a label attached to it&#10;&#10;AI-generated content may be incorrect.">
            <a:extLst>
              <a:ext uri="{FF2B5EF4-FFF2-40B4-BE49-F238E27FC236}">
                <a16:creationId xmlns:a16="http://schemas.microsoft.com/office/drawing/2014/main" id="{17059D06-B1E6-AD56-C7F6-245928290A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15145" y="-33557"/>
            <a:ext cx="3815255" cy="826315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507F1-089D-4CF5-81CE-CD21FD50F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</p:spPr>
        <p:txBody>
          <a:bodyPr vert="horz" lIns="146304" tIns="73152" rIns="146304" bIns="73152" rtlCol="0" anchor="ctr">
            <a:normAutofit/>
          </a:bodyPr>
          <a:lstStyle/>
          <a:p>
            <a:r>
              <a:rPr lang="en-US" sz="6400" b="1" dirty="0">
                <a:solidFill>
                  <a:srgbClr val="225145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Variables to Measure for Yield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5DF65B-66B1-B1DE-78D9-77A3818FB0D6}"/>
              </a:ext>
            </a:extLst>
          </p:cNvPr>
          <p:cNvSpPr txBox="1"/>
          <p:nvPr/>
        </p:nvSpPr>
        <p:spPr>
          <a:xfrm>
            <a:off x="731520" y="7570793"/>
            <a:ext cx="11137187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>
              <a:buNone/>
            </a:pPr>
            <a:r>
              <a:rPr lang="en-US" sz="2880" b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Note: All the variables have to be measured per individual tree</a:t>
            </a:r>
            <a:endParaRPr lang="en-US" sz="192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04140BE-F951-D90A-C09A-AE64741A20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513159"/>
              </p:ext>
            </p:extLst>
          </p:nvPr>
        </p:nvGraphicFramePr>
        <p:xfrm>
          <a:off x="509598" y="1823720"/>
          <a:ext cx="13808465" cy="5624516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1878677">
                  <a:extLst>
                    <a:ext uri="{9D8B030D-6E8A-4147-A177-3AD203B41FA5}">
                      <a16:colId xmlns:a16="http://schemas.microsoft.com/office/drawing/2014/main" val="3969741160"/>
                    </a:ext>
                  </a:extLst>
                </a:gridCol>
                <a:gridCol w="1606917">
                  <a:extLst>
                    <a:ext uri="{9D8B030D-6E8A-4147-A177-3AD203B41FA5}">
                      <a16:colId xmlns:a16="http://schemas.microsoft.com/office/drawing/2014/main" val="4123899362"/>
                    </a:ext>
                  </a:extLst>
                </a:gridCol>
                <a:gridCol w="1276082">
                  <a:extLst>
                    <a:ext uri="{9D8B030D-6E8A-4147-A177-3AD203B41FA5}">
                      <a16:colId xmlns:a16="http://schemas.microsoft.com/office/drawing/2014/main" val="1877868096"/>
                    </a:ext>
                  </a:extLst>
                </a:gridCol>
                <a:gridCol w="1181557">
                  <a:extLst>
                    <a:ext uri="{9D8B030D-6E8A-4147-A177-3AD203B41FA5}">
                      <a16:colId xmlns:a16="http://schemas.microsoft.com/office/drawing/2014/main" val="2591683929"/>
                    </a:ext>
                  </a:extLst>
                </a:gridCol>
                <a:gridCol w="1424480">
                  <a:extLst>
                    <a:ext uri="{9D8B030D-6E8A-4147-A177-3AD203B41FA5}">
                      <a16:colId xmlns:a16="http://schemas.microsoft.com/office/drawing/2014/main" val="1427615644"/>
                    </a:ext>
                  </a:extLst>
                </a:gridCol>
                <a:gridCol w="4336608">
                  <a:extLst>
                    <a:ext uri="{9D8B030D-6E8A-4147-A177-3AD203B41FA5}">
                      <a16:colId xmlns:a16="http://schemas.microsoft.com/office/drawing/2014/main" val="3450651100"/>
                    </a:ext>
                  </a:extLst>
                </a:gridCol>
                <a:gridCol w="2104144">
                  <a:extLst>
                    <a:ext uri="{9D8B030D-6E8A-4147-A177-3AD203B41FA5}">
                      <a16:colId xmlns:a16="http://schemas.microsoft.com/office/drawing/2014/main" val="440606333"/>
                    </a:ext>
                  </a:extLst>
                </a:gridCol>
              </a:tblGrid>
              <a:tr h="98663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u="none" strike="noStrike" dirty="0">
                          <a:effectLst/>
                        </a:rPr>
                        <a:t>Name of Trait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Abbreviated name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Growth stages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Scale type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For continuous: units of measurement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Description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u="none" strike="noStrike" dirty="0">
                          <a:effectLst/>
                        </a:rPr>
                        <a:t>measurement observations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extLst>
                  <a:ext uri="{0D108BD9-81ED-4DB2-BD59-A6C34878D82A}">
                    <a16:rowId xmlns:a16="http://schemas.microsoft.com/office/drawing/2014/main" val="4069766570"/>
                  </a:ext>
                </a:extLst>
              </a:tr>
              <a:tr h="49603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Number of harvests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O" sz="1400" u="none" strike="noStrike">
                          <a:effectLst/>
                        </a:rPr>
                        <a:t> </a:t>
                      </a:r>
                      <a:endParaRPr lang="en-CO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Reproduction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Continuous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number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number of times the plot needed to be harvested in a year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O" sz="1400" u="none" strike="noStrike" dirty="0">
                          <a:effectLst/>
                        </a:rPr>
                        <a:t> </a:t>
                      </a:r>
                      <a:r>
                        <a:rPr lang="en-US" sz="1400" u="none" strike="noStrike" dirty="0">
                          <a:effectLst/>
                        </a:rPr>
                        <a:t>Every harvest time</a:t>
                      </a:r>
                      <a:endParaRPr lang="en-US" sz="1400" b="0" u="none" strike="noStrike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ctr">
                        <a:buNone/>
                      </a:pPr>
                      <a:endParaRPr lang="en-CO" sz="14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extLst>
                  <a:ext uri="{0D108BD9-81ED-4DB2-BD59-A6C34878D82A}">
                    <a16:rowId xmlns:a16="http://schemas.microsoft.com/office/drawing/2014/main" val="1136356139"/>
                  </a:ext>
                </a:extLst>
              </a:tr>
              <a:tr h="49603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Fresh Cherry yield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FCYLD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Maturity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Continuous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weight of the fresh cherries in grams per harvest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Every harvest time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extLst>
                  <a:ext uri="{0D108BD9-81ED-4DB2-BD59-A6C34878D82A}">
                    <a16:rowId xmlns:a16="http://schemas.microsoft.com/office/drawing/2014/main" val="1143880974"/>
                  </a:ext>
                </a:extLst>
              </a:tr>
              <a:tr h="49603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Total Fresh Cherry yield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FCYLD-Total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Maturity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Continuous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Total weight of the fresh cherries in grams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Every harvest time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extLst>
                  <a:ext uri="{0D108BD9-81ED-4DB2-BD59-A6C34878D82A}">
                    <a16:rowId xmlns:a16="http://schemas.microsoft.com/office/drawing/2014/main" val="3030617158"/>
                  </a:ext>
                </a:extLst>
              </a:tr>
              <a:tr h="49603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Outturn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OT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Post-harvest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Continuous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O" sz="1400" u="none" strike="noStrike">
                          <a:effectLst/>
                        </a:rPr>
                        <a:t>%</a:t>
                      </a:r>
                      <a:endParaRPr lang="en-CO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proportion of green coffee beans obtained from a specific quantity of fresh coffee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Once at the peak of harvesting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extLst>
                  <a:ext uri="{0D108BD9-81ED-4DB2-BD59-A6C34878D82A}">
                    <a16:rowId xmlns:a16="http://schemas.microsoft.com/office/drawing/2014/main" val="1241080990"/>
                  </a:ext>
                </a:extLst>
              </a:tr>
              <a:tr h="49603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green bean weight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GBW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Post-harvest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Continuous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weight of green beans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Once at the peak of harvesting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extLst>
                  <a:ext uri="{0D108BD9-81ED-4DB2-BD59-A6C34878D82A}">
                    <a16:rowId xmlns:a16="http://schemas.microsoft.com/office/drawing/2014/main" val="1759065223"/>
                  </a:ext>
                </a:extLst>
              </a:tr>
              <a:tr h="49603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100-green bean weight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GBW100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Post-harvest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Continuous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weight of 100 green beans without deffects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Once at the peak of harvesting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extLst>
                  <a:ext uri="{0D108BD9-81ED-4DB2-BD59-A6C34878D82A}">
                    <a16:rowId xmlns:a16="http://schemas.microsoft.com/office/drawing/2014/main" val="329792745"/>
                  </a:ext>
                </a:extLst>
              </a:tr>
              <a:tr h="66964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Green bean defects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O" sz="1400" u="none" strike="noStrike" dirty="0">
                          <a:effectLst/>
                        </a:rPr>
                        <a:t> GBD</a:t>
                      </a:r>
                      <a:endParaRPr lang="en-CO" sz="14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O" sz="1400" u="none" strike="noStrike" dirty="0">
                          <a:effectLst/>
                        </a:rPr>
                        <a:t> </a:t>
                      </a:r>
                      <a:r>
                        <a:rPr lang="en-US" sz="1400" u="none" strike="noStrike" dirty="0">
                          <a:effectLst/>
                        </a:rPr>
                        <a:t>Post-harvest</a:t>
                      </a:r>
                      <a:endParaRPr lang="en-CO" sz="14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Continuous</a:t>
                      </a:r>
                      <a:endParaRPr lang="en-CO" sz="14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O" sz="1400" u="none" strike="noStrike">
                          <a:effectLst/>
                        </a:rPr>
                        <a:t>%</a:t>
                      </a:r>
                      <a:endParaRPr lang="en-CO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O" sz="1400" u="none" strike="noStrike" dirty="0">
                          <a:effectLst/>
                        </a:rPr>
                        <a:t> </a:t>
                      </a:r>
                      <a:endParaRPr lang="en-CO" sz="14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O" sz="1400" u="none" strike="noStrike" dirty="0">
                          <a:effectLst/>
                        </a:rPr>
                        <a:t> </a:t>
                      </a:r>
                      <a:r>
                        <a:rPr lang="en-US" sz="1400" u="none" strike="noStrike" dirty="0">
                          <a:effectLst/>
                        </a:rPr>
                        <a:t>Once at the peak of harvesting</a:t>
                      </a:r>
                      <a:endParaRPr lang="en-US" sz="1400" b="0" u="none" strike="noStrike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ctr">
                        <a:buNone/>
                      </a:pPr>
                      <a:endParaRPr lang="en-CO" sz="14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extLst>
                  <a:ext uri="{0D108BD9-81ED-4DB2-BD59-A6C34878D82A}">
                    <a16:rowId xmlns:a16="http://schemas.microsoft.com/office/drawing/2014/main" val="3394145990"/>
                  </a:ext>
                </a:extLst>
              </a:tr>
              <a:tr h="49603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Seed density (g/ml)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SD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Post-harvest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Continuous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g/ml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100 green beans can be put in a graduated cylinder and submerged in a known volume of water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Once at the peak of harvesting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extLst>
                  <a:ext uri="{0D108BD9-81ED-4DB2-BD59-A6C34878D82A}">
                    <a16:rowId xmlns:a16="http://schemas.microsoft.com/office/drawing/2014/main" val="1229622078"/>
                  </a:ext>
                </a:extLst>
              </a:tr>
              <a:tr h="49603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Proportion of green beans above screen 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PSA15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Post-harvest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Continuous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O" sz="1400" u="none" strike="noStrike">
                          <a:effectLst/>
                        </a:rPr>
                        <a:t>%</a:t>
                      </a:r>
                      <a:endParaRPr lang="en-CO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O" sz="1400" u="none" strike="noStrike">
                          <a:effectLst/>
                        </a:rPr>
                        <a:t> </a:t>
                      </a:r>
                      <a:endParaRPr lang="en-CO" sz="14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Once at the peak of harvesting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1274" marR="11274" marT="11274" marB="0" anchor="ctr"/>
                </a:tc>
                <a:extLst>
                  <a:ext uri="{0D108BD9-81ED-4DB2-BD59-A6C34878D82A}">
                    <a16:rowId xmlns:a16="http://schemas.microsoft.com/office/drawing/2014/main" val="898476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955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97504"/>
            <a:ext cx="609707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12F2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lasio" pitchFamily="34" charset="-120"/>
              </a:rPr>
              <a:t>Harvest Initiation &amp; Timing</a:t>
            </a:r>
            <a:endParaRPr lang="en-US" sz="39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08549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b="1" dirty="0">
                <a:solidFill>
                  <a:srgbClr val="312F2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lasio" pitchFamily="34" charset="-120"/>
              </a:rPr>
              <a:t>When to Start</a:t>
            </a:r>
            <a:endParaRPr lang="en-US" sz="16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594015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The first round of harvest must start </a:t>
            </a:r>
            <a:r>
              <a:rPr lang="en-US" sz="1600" b="1" dirty="0">
                <a:solidFill>
                  <a:srgbClr val="00905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one week after</a:t>
            </a:r>
            <a:r>
              <a:rPr lang="en-US" sz="1600" dirty="0">
                <a:solidFill>
                  <a:srgbClr val="00905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 </a:t>
            </a:r>
            <a:r>
              <a:rPr lang="en-US" sz="160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the first mature cherry is spotted.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31099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b="1" dirty="0">
                <a:solidFill>
                  <a:srgbClr val="312F2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lasio" pitchFamily="34" charset="-120"/>
              </a:rPr>
              <a:t>Harvest Frequency</a:t>
            </a:r>
            <a:endParaRPr lang="en-US" sz="16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3618428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Harvest should be done </a:t>
            </a:r>
            <a:r>
              <a:rPr lang="en-US" sz="1600" b="1" dirty="0">
                <a:solidFill>
                  <a:srgbClr val="00905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every two weeks </a:t>
            </a:r>
            <a:r>
              <a:rPr lang="en-US" sz="160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once the first cherries are mature, or </a:t>
            </a:r>
            <a:r>
              <a:rPr lang="en-US" sz="1600" b="1" dirty="0">
                <a:solidFill>
                  <a:srgbClr val="00905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more often if needed.</a:t>
            </a:r>
          </a:p>
        </p:txBody>
      </p:sp>
      <p:sp>
        <p:nvSpPr>
          <p:cNvPr id="7" name="Text 5"/>
          <p:cNvSpPr/>
          <p:nvPr/>
        </p:nvSpPr>
        <p:spPr>
          <a:xfrm>
            <a:off x="793790" y="445186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b="1" dirty="0">
                <a:solidFill>
                  <a:srgbClr val="312F2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lasio" pitchFamily="34" charset="-120"/>
              </a:rPr>
              <a:t>Managing Variability</a:t>
            </a:r>
            <a:endParaRPr lang="en-US" sz="16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93790" y="4960382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Due to genetic differences, different trees can have different harvest dates, potentially resulting in </a:t>
            </a:r>
            <a:r>
              <a:rPr lang="en-US" sz="1600" b="1" dirty="0">
                <a:solidFill>
                  <a:srgbClr val="00905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6 or more different harvest dates </a:t>
            </a:r>
            <a:r>
              <a:rPr lang="en-US" sz="160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for the trial as a whole.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0952" y="888392"/>
            <a:ext cx="4926568" cy="492656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390909D-90B5-B22E-93DE-6C86C4DAFA48}"/>
              </a:ext>
            </a:extLst>
          </p:cNvPr>
          <p:cNvGrpSpPr/>
          <p:nvPr/>
        </p:nvGrpSpPr>
        <p:grpSpPr>
          <a:xfrm>
            <a:off x="577029" y="5793819"/>
            <a:ext cx="8454786" cy="2395656"/>
            <a:chOff x="1125669" y="5833944"/>
            <a:chExt cx="8454786" cy="239565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1A44546-D413-B7C9-4631-A641CD61FE5E}"/>
                </a:ext>
              </a:extLst>
            </p:cNvPr>
            <p:cNvGrpSpPr/>
            <p:nvPr/>
          </p:nvGrpSpPr>
          <p:grpSpPr>
            <a:xfrm>
              <a:off x="2906701" y="5833944"/>
              <a:ext cx="6673754" cy="2395656"/>
              <a:chOff x="0" y="1696033"/>
              <a:chExt cx="5594494" cy="175143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B19B447-6850-A56D-A627-4E9F1D2205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1696033"/>
                <a:ext cx="1311640" cy="174885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0F843C7-C14F-9737-2AAD-D97970994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85563" y="1698614"/>
                <a:ext cx="1311640" cy="174885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0EE0340-28FE-1E02-A0C0-613E4D09C6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r="21346"/>
              <a:stretch>
                <a:fillRect/>
              </a:stretch>
            </p:blipFill>
            <p:spPr>
              <a:xfrm>
                <a:off x="2616316" y="1698614"/>
                <a:ext cx="2978178" cy="1748853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48BACB3-DCB1-72E5-2EA7-4366D1F08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5669" y="5837474"/>
              <a:ext cx="1794095" cy="2392126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DB27B95-1937-07AF-EEDF-5E9C54DAC11E}"/>
              </a:ext>
            </a:extLst>
          </p:cNvPr>
          <p:cNvSpPr txBox="1"/>
          <p:nvPr/>
        </p:nvSpPr>
        <p:spPr>
          <a:xfrm>
            <a:off x="1946365" y="190066"/>
            <a:ext cx="11038115" cy="9395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4000" b="1">
                <a:solidFill>
                  <a:srgbClr val="225145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+mj-cs"/>
              </a:defRPr>
            </a:lvl1pPr>
          </a:lstStyle>
          <a:p>
            <a:pPr algn="just"/>
            <a:r>
              <a:rPr lang="en-US" sz="3200" dirty="0"/>
              <a:t>FCYLD: weight of the fresh cherries in grams per harvest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9468" y="59595"/>
            <a:ext cx="6537246" cy="5728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312F2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lasio" pitchFamily="34" charset="-120"/>
              </a:rPr>
              <a:t>Critical Harvest Execution Steps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19468" y="907320"/>
            <a:ext cx="183237" cy="2290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lasio Light" pitchFamily="34" charset="-120"/>
              </a:rPr>
              <a:t>01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219468" y="1195809"/>
            <a:ext cx="7677864" cy="22860"/>
          </a:xfrm>
          <a:prstGeom prst="rect">
            <a:avLst/>
          </a:prstGeom>
          <a:solidFill>
            <a:srgbClr val="E5E5E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219468" y="1333088"/>
            <a:ext cx="2291120" cy="286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lasio" pitchFamily="34" charset="-120"/>
              </a:rPr>
              <a:t>Selective Picking</a:t>
            </a:r>
            <a:endParaRPr lang="en-US" sz="1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219468" y="1729328"/>
            <a:ext cx="7677864" cy="293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Harvest only red, and slightly ripe cherries. Avoid selecting unripe cherries during picking (a).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219468" y="3888116"/>
            <a:ext cx="183237" cy="2290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lasio Light" pitchFamily="34" charset="-120"/>
              </a:rPr>
              <a:t>02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6219468" y="4176604"/>
            <a:ext cx="7677864" cy="22860"/>
          </a:xfrm>
          <a:prstGeom prst="rect">
            <a:avLst/>
          </a:prstGeom>
          <a:solidFill>
            <a:srgbClr val="E5E5E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6219468" y="4313883"/>
            <a:ext cx="2291120" cy="286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lasio" pitchFamily="34" charset="-120"/>
              </a:rPr>
              <a:t>Tare the Scale</a:t>
            </a:r>
            <a:endParaRPr lang="en-US" sz="1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219468" y="4710123"/>
            <a:ext cx="7677864" cy="293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Tare the scale with the cherry receptacle before weighing to ensure accurate measurement.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219468" y="5323891"/>
            <a:ext cx="183237" cy="2290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lasio Light" pitchFamily="34" charset="-120"/>
              </a:rPr>
              <a:t>03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219468" y="5612379"/>
            <a:ext cx="7677864" cy="22860"/>
          </a:xfrm>
          <a:prstGeom prst="rect">
            <a:avLst/>
          </a:prstGeom>
          <a:solidFill>
            <a:srgbClr val="E5E5E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6219468" y="5749658"/>
            <a:ext cx="2291120" cy="286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lasio" pitchFamily="34" charset="-120"/>
              </a:rPr>
              <a:t>Weigh Tree by Tree</a:t>
            </a:r>
            <a:endParaRPr lang="en-US" sz="1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219468" y="6145898"/>
            <a:ext cx="7677864" cy="293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Harvest and weigh each tree separately to capture accurate Fresh Cherry yield (FCYLD).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219468" y="6680835"/>
            <a:ext cx="183237" cy="2290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lasio Light" pitchFamily="34" charset="-120"/>
              </a:rPr>
              <a:t>04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6219468" y="6969324"/>
            <a:ext cx="7677864" cy="22860"/>
          </a:xfrm>
          <a:prstGeom prst="rect">
            <a:avLst/>
          </a:prstGeom>
          <a:solidFill>
            <a:srgbClr val="E5E5E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5"/>
          <p:cNvSpPr/>
          <p:nvPr/>
        </p:nvSpPr>
        <p:spPr>
          <a:xfrm>
            <a:off x="6219468" y="7106603"/>
            <a:ext cx="2291120" cy="286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lasio" pitchFamily="34" charset="-120"/>
              </a:rPr>
              <a:t>Label Immediately</a:t>
            </a:r>
            <a:endParaRPr lang="en-US" sz="1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6219468" y="7502843"/>
            <a:ext cx="7677864" cy="293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Label collection bag with harvest date and UIC to maintain traceability from the beginning.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7BFE1B9-A7BC-BBE2-9CF8-D6CB81261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41" y="2115715"/>
            <a:ext cx="6511158" cy="180555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408039"/>
            <a:ext cx="7556421" cy="24807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750"/>
              </a:lnSpc>
              <a:buNone/>
            </a:pPr>
            <a:r>
              <a:rPr lang="en-US" sz="78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Never Mix Samples</a:t>
            </a:r>
            <a:endParaRPr lang="en-US" sz="7800" dirty="0"/>
          </a:p>
        </p:txBody>
      </p:sp>
      <p:sp>
        <p:nvSpPr>
          <p:cNvPr id="4" name="Text 1"/>
          <p:cNvSpPr/>
          <p:nvPr/>
        </p:nvSpPr>
        <p:spPr>
          <a:xfrm>
            <a:off x="793790" y="5186482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Each tree is genetically unique. Maintaining separation throughout the entire process is absolutely critical for data integrity and experimental validity.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96239"/>
            <a:ext cx="966275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800" dirty="0">
                <a:solidFill>
                  <a:srgbClr val="312F2B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Gelasio" pitchFamily="34" charset="-120"/>
              </a:rPr>
              <a:t>Post-Harvest Evaluation: Yield Components</a:t>
            </a:r>
            <a:endParaRPr lang="en-US" sz="4800" dirty="0"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313152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While harvest captures weight, the post-harvest phase captures crucial quality metrics.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This evaluation is generally done </a:t>
            </a:r>
            <a:r>
              <a:rPr lang="en-US" sz="2800" b="1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once at the peak of harvesting</a:t>
            </a:r>
            <a:r>
              <a:rPr lang="en-US" sz="280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.</a:t>
            </a:r>
            <a:endParaRPr lang="en-US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8A5A6B1-32D4-9217-4DC8-6440FFD31384}"/>
              </a:ext>
            </a:extLst>
          </p:cNvPr>
          <p:cNvGrpSpPr/>
          <p:nvPr/>
        </p:nvGrpSpPr>
        <p:grpSpPr>
          <a:xfrm>
            <a:off x="793790" y="4320120"/>
            <a:ext cx="6422231" cy="1870299"/>
            <a:chOff x="793790" y="4062942"/>
            <a:chExt cx="6422231" cy="1870299"/>
          </a:xfrm>
        </p:grpSpPr>
        <p:sp>
          <p:nvSpPr>
            <p:cNvPr id="4" name="Shape 2"/>
            <p:cNvSpPr/>
            <p:nvPr/>
          </p:nvSpPr>
          <p:spPr>
            <a:xfrm>
              <a:off x="793790" y="4151590"/>
              <a:ext cx="6422231" cy="1781651"/>
            </a:xfrm>
            <a:prstGeom prst="roundRect">
              <a:avLst>
                <a:gd name="adj" fmla="val 6159"/>
              </a:avLst>
            </a:prstGeom>
            <a:solidFill>
              <a:srgbClr val="FFFFFF">
                <a:alpha val="95000"/>
              </a:srgbClr>
            </a:solidFill>
            <a:ln/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Shape 3"/>
            <p:cNvSpPr/>
            <p:nvPr/>
          </p:nvSpPr>
          <p:spPr>
            <a:xfrm>
              <a:off x="793790" y="4337738"/>
              <a:ext cx="6422231" cy="91440"/>
            </a:xfrm>
            <a:prstGeom prst="roundRect">
              <a:avLst>
                <a:gd name="adj" fmla="val 91163"/>
              </a:avLst>
            </a:prstGeom>
            <a:solidFill>
              <a:srgbClr val="E5E5E0"/>
            </a:solidFill>
            <a:ln/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Shape 4"/>
            <p:cNvSpPr/>
            <p:nvPr/>
          </p:nvSpPr>
          <p:spPr>
            <a:xfrm>
              <a:off x="3707249" y="4062942"/>
              <a:ext cx="595313" cy="595313"/>
            </a:xfrm>
            <a:prstGeom prst="roundRect">
              <a:avLst>
                <a:gd name="adj" fmla="val 153600"/>
              </a:avLst>
            </a:prstGeom>
            <a:solidFill>
              <a:srgbClr val="E5E5E0"/>
            </a:solidFill>
            <a:ln/>
          </p:spPr>
          <p:txBody>
            <a:bodyPr/>
            <a:lstStyle/>
            <a:p>
              <a:endParaRPr lang="en-US"/>
            </a:p>
          </p:txBody>
        </p:sp>
        <p:pic>
          <p:nvPicPr>
            <p:cNvPr id="7" name="Image 0" descr="preencoded.png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82589" y="4241395"/>
              <a:ext cx="238125" cy="238125"/>
            </a:xfrm>
            <a:prstGeom prst="rect">
              <a:avLst/>
            </a:prstGeom>
          </p:spPr>
        </p:pic>
      </p:grpSp>
      <p:sp>
        <p:nvSpPr>
          <p:cNvPr id="8" name="Text 5"/>
          <p:cNvSpPr/>
          <p:nvPr/>
        </p:nvSpPr>
        <p:spPr>
          <a:xfrm>
            <a:off x="1015008" y="503521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lasio" pitchFamily="34" charset="-120"/>
              </a:rPr>
              <a:t>Goal of Post-Harvest</a:t>
            </a:r>
            <a:endParaRPr lang="en-US" sz="20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38027" y="5502614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Evaluate outturn, seed characteristics, and green bean quality.</a:t>
            </a: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414379" y="4360598"/>
            <a:ext cx="6422231" cy="1781651"/>
          </a:xfrm>
          <a:prstGeom prst="roundRect">
            <a:avLst>
              <a:gd name="adj" fmla="val 6159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530687-6D4E-1604-B95F-BA120D31B3B1}"/>
              </a:ext>
            </a:extLst>
          </p:cNvPr>
          <p:cNvGrpSpPr/>
          <p:nvPr/>
        </p:nvGrpSpPr>
        <p:grpSpPr>
          <a:xfrm>
            <a:off x="7391361" y="4342979"/>
            <a:ext cx="6422231" cy="595313"/>
            <a:chOff x="7414379" y="4082997"/>
            <a:chExt cx="6422231" cy="595313"/>
          </a:xfrm>
        </p:grpSpPr>
        <p:sp>
          <p:nvSpPr>
            <p:cNvPr id="11" name="Shape 8"/>
            <p:cNvSpPr/>
            <p:nvPr/>
          </p:nvSpPr>
          <p:spPr>
            <a:xfrm>
              <a:off x="7414379" y="4344730"/>
              <a:ext cx="6422231" cy="91440"/>
            </a:xfrm>
            <a:prstGeom prst="roundRect">
              <a:avLst>
                <a:gd name="adj" fmla="val 91163"/>
              </a:avLst>
            </a:prstGeom>
            <a:solidFill>
              <a:srgbClr val="E5E5E0"/>
            </a:solidFill>
            <a:ln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Shape 9"/>
            <p:cNvSpPr/>
            <p:nvPr/>
          </p:nvSpPr>
          <p:spPr>
            <a:xfrm>
              <a:off x="10327838" y="4082997"/>
              <a:ext cx="595313" cy="595313"/>
            </a:xfrm>
            <a:prstGeom prst="roundRect">
              <a:avLst>
                <a:gd name="adj" fmla="val 153600"/>
              </a:avLst>
            </a:prstGeom>
            <a:solidFill>
              <a:srgbClr val="E5E5E0"/>
            </a:solidFill>
            <a:ln/>
          </p:spPr>
          <p:txBody>
            <a:bodyPr/>
            <a:lstStyle/>
            <a:p>
              <a:endParaRPr lang="en-US"/>
            </a:p>
          </p:txBody>
        </p:sp>
        <p:pic>
          <p:nvPicPr>
            <p:cNvPr id="13" name="Image 1" descr="preencoded.png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506432" y="4254816"/>
              <a:ext cx="238125" cy="238125"/>
            </a:xfrm>
            <a:prstGeom prst="rect">
              <a:avLst/>
            </a:prstGeom>
          </p:spPr>
        </p:pic>
      </p:grpSp>
      <p:sp>
        <p:nvSpPr>
          <p:cNvPr id="14" name="Text 10"/>
          <p:cNvSpPr/>
          <p:nvPr/>
        </p:nvSpPr>
        <p:spPr>
          <a:xfrm>
            <a:off x="7624088" y="501820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lasio" pitchFamily="34" charset="-120"/>
              </a:rPr>
              <a:t>Timing is Critical</a:t>
            </a:r>
            <a:endParaRPr lang="en-US" sz="20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7565280" y="5455689"/>
            <a:ext cx="6422231" cy="6025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pitchFamily="34" charset="-120"/>
              </a:rPr>
              <a:t>If cherries are processed immediately, pulping should begin within 4 hours of harvesting to prevent quality degradation.</a:t>
            </a: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1174</Words>
  <Application>Microsoft Macintosh PowerPoint</Application>
  <PresentationFormat>Custom</PresentationFormat>
  <Paragraphs>173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Source Sans Pro Light</vt:lpstr>
      <vt:lpstr>Arial</vt:lpstr>
      <vt:lpstr>Lato</vt:lpstr>
      <vt:lpstr>Source Serif Pro SemiBold</vt:lpstr>
      <vt:lpstr>Source Serif Pro</vt:lpstr>
      <vt:lpstr>Gelasio</vt:lpstr>
      <vt:lpstr>Source Sans Pro</vt:lpstr>
      <vt:lpstr>Office Theme</vt:lpstr>
      <vt:lpstr>Innovea - Arabica Yield Data Collection</vt:lpstr>
      <vt:lpstr>Presenter</vt:lpstr>
      <vt:lpstr>Glossary</vt:lpstr>
      <vt:lpstr>PowerPoint Presentation</vt:lpstr>
      <vt:lpstr>Variables to Measure for Yield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Hanna Neuschwander</cp:lastModifiedBy>
  <cp:revision>13</cp:revision>
  <dcterms:created xsi:type="dcterms:W3CDTF">2025-11-05T14:56:38Z</dcterms:created>
  <dcterms:modified xsi:type="dcterms:W3CDTF">2025-11-19T13:33:56Z</dcterms:modified>
</cp:coreProperties>
</file>