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147329404" r:id="rId3"/>
    <p:sldId id="2147329783" r:id="rId4"/>
    <p:sldId id="2147329758" r:id="rId5"/>
    <p:sldId id="2147329130" r:id="rId6"/>
    <p:sldId id="2147329765" r:id="rId7"/>
    <p:sldId id="2147329818" r:id="rId8"/>
    <p:sldId id="2147329713" r:id="rId9"/>
    <p:sldId id="2147329817" r:id="rId10"/>
    <p:sldId id="2147329724" r:id="rId11"/>
    <p:sldId id="2147329732" r:id="rId12"/>
    <p:sldId id="2147329752" r:id="rId13"/>
    <p:sldId id="2147329751" r:id="rId14"/>
    <p:sldId id="2147329754" r:id="rId15"/>
    <p:sldId id="2147329814" r:id="rId16"/>
    <p:sldId id="2147329790" r:id="rId17"/>
    <p:sldId id="271" r:id="rId18"/>
    <p:sldId id="2147329728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EDD3063-15AD-4128-B993-C9AF77D8BDDC}">
          <p14:sldIdLst>
            <p14:sldId id="257"/>
            <p14:sldId id="2147329404"/>
            <p14:sldId id="2147329783"/>
            <p14:sldId id="2147329758"/>
            <p14:sldId id="2147329130"/>
            <p14:sldId id="2147329765"/>
            <p14:sldId id="2147329818"/>
            <p14:sldId id="2147329713"/>
            <p14:sldId id="2147329817"/>
            <p14:sldId id="2147329724"/>
            <p14:sldId id="2147329732"/>
            <p14:sldId id="2147329752"/>
            <p14:sldId id="2147329751"/>
            <p14:sldId id="2147329754"/>
            <p14:sldId id="2147329814"/>
            <p14:sldId id="2147329790"/>
            <p14:sldId id="271"/>
          </p14:sldIdLst>
        </p14:section>
        <p14:section name="Speed Breeding" id="{42A5D5D1-729A-B94B-AF45-FBA728AFC41A}">
          <p14:sldIdLst/>
        </p14:section>
        <p14:section name="Breeding Tools" id="{6C7E3C2A-FD6B-8940-8AB7-D46A1DD848A1}">
          <p14:sldIdLst/>
        </p14:section>
        <p14:section name="extra content if needed" id="{854E17F0-C3D8-457A-AC94-E1BFAFBCC3BA}">
          <p14:sldIdLst>
            <p14:sldId id="21473297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4" userDrawn="1">
          <p15:clr>
            <a:srgbClr val="A4A3A4"/>
          </p15:clr>
        </p15:guide>
        <p15:guide id="2" pos="192" userDrawn="1">
          <p15:clr>
            <a:srgbClr val="A4A3A4"/>
          </p15:clr>
        </p15:guide>
        <p15:guide id="3" pos="5496" userDrawn="1">
          <p15:clr>
            <a:srgbClr val="A4A3A4"/>
          </p15:clr>
        </p15:guide>
        <p15:guide id="4" orient="horz" pos="2988" userDrawn="1">
          <p15:clr>
            <a:srgbClr val="A4A3A4"/>
          </p15:clr>
        </p15:guide>
        <p15:guide id="6" pos="2040" userDrawn="1">
          <p15:clr>
            <a:srgbClr val="A4A3A4"/>
          </p15:clr>
        </p15:guide>
        <p15:guide id="7" orient="horz" pos="1020" userDrawn="1">
          <p15:clr>
            <a:srgbClr val="A4A3A4"/>
          </p15:clr>
        </p15:guide>
        <p15:guide id="9" pos="37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36B779"/>
    <a:srgbClr val="225145"/>
    <a:srgbClr val="ECE9EF"/>
    <a:srgbClr val="46AA73"/>
    <a:srgbClr val="ECE9E5"/>
    <a:srgbClr val="EFECE1"/>
    <a:srgbClr val="A39483"/>
    <a:srgbClr val="000000"/>
    <a:srgbClr val="266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4795" autoAdjust="0"/>
  </p:normalViewPr>
  <p:slideViewPr>
    <p:cSldViewPr snapToGrid="0" snapToObjects="1">
      <p:cViewPr varScale="1">
        <p:scale>
          <a:sx n="106" d="100"/>
          <a:sy n="106" d="100"/>
        </p:scale>
        <p:origin x="176" y="1056"/>
      </p:cViewPr>
      <p:guideLst>
        <p:guide orient="horz" pos="204"/>
        <p:guide pos="192"/>
        <p:guide pos="5496"/>
        <p:guide orient="horz" pos="2988"/>
        <p:guide pos="2040"/>
        <p:guide orient="horz" pos="1020"/>
        <p:guide pos="37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" d="100"/>
        <a:sy n="3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81C6C-F214-3140-9284-4A25778FDEF0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EECC3-4269-FE4E-8D80-CE40ADA83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99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7224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025E-9AD6-3946-B747-1EE89C54170B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01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EFB93-AACD-844E-81F8-9B1FFD27E800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4614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EFB93-AACD-844E-81F8-9B1FFD27E800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0906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E15AE-A154-1B37-3860-B0EEA0A7C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B2F062F-F9DD-F3B9-E565-E3D4CB7F9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901B4BA-844D-BCBB-6BAF-E2C5F43BD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3829780-C3E9-10A8-7B33-D1D3F225F1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EFB93-AACD-844E-81F8-9B1FFD27E800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5755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27279-CD03-3380-8247-73E8BE466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6889FE0-BB07-27A4-A8DC-CA215E06C1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F586936-836C-9075-E7D6-A780D6454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5E37969-2C8E-3B4A-55D9-1C0564A69A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EFB93-AACD-844E-81F8-9B1FFD27E800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5600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C2524-64D3-AA5E-970A-B56888508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4FD25EC-3F70-B38E-4D57-F343B04AD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222EBE9-5E08-FFEF-DBED-E909D8499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7D1D3B-026C-D0F7-5741-E121CB9E3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EFB93-AACD-844E-81F8-9B1FFD27E800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6086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EFB93-AACD-844E-81F8-9B1FFD27E800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1036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0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07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E49A97F-2D56-6ED3-6055-8F38EAA9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14325"/>
            <a:ext cx="8543925" cy="1314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502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C58D1-5519-0FC5-4C6B-DEC405C5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6" y="322993"/>
            <a:ext cx="5555456" cy="10486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8E356E-A0E4-979D-C811-D462A06814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29325" y="0"/>
            <a:ext cx="3114675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9F97DF-59AE-5E87-86DC-E64312FC2E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326" y="1628775"/>
            <a:ext cx="5555456" cy="311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099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378" lvl="1" indent="-3174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566" lvl="2" indent="-3174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754" lvl="3" indent="-3174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5943" lvl="4" indent="-3174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132" lvl="5" indent="-3174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202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2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65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4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72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5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73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1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3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BC1EB-FC85-614A-BDDC-8F28AB708AA1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0F40A-2374-2B4C-AF33-25A3E87C6A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7D2C98D3-9BD1-7E2D-07EC-D8B83B652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  <p:sldLayoutId id="2147483688" r:id="rId13"/>
    <p:sldLayoutId id="214748369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sca.coffee/value-assessment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0EA3FD9-4DA0-9588-8DB4-F6996155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1" t="-986" r="39790" b="358"/>
          <a:stretch>
            <a:fillRect/>
          </a:stretch>
        </p:blipFill>
        <p:spPr>
          <a:xfrm>
            <a:off x="2860100" y="-57296"/>
            <a:ext cx="6283900" cy="520079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54A4B-19A9-5464-14B0-B60177A9C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22660" y="-27178"/>
            <a:ext cx="6015044" cy="520890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DD31B53-FA4C-7C3A-2E80-F3B52FF9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86" y="1626781"/>
            <a:ext cx="5243992" cy="1378319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050" b="1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Times New Roman" panose="02020603050405020304" pitchFamily="18" charset="0"/>
              </a:rPr>
              <a:t>Optimizing our Approach to Cupping</a:t>
            </a:r>
            <a:endParaRPr lang="en-US" sz="405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6738C8-7428-0A3C-8228-CF8101A4EC4C}"/>
              </a:ext>
            </a:extLst>
          </p:cNvPr>
          <p:cNvSpPr txBox="1"/>
          <p:nvPr/>
        </p:nvSpPr>
        <p:spPr>
          <a:xfrm>
            <a:off x="322841" y="4141050"/>
            <a:ext cx="4257675" cy="761747"/>
          </a:xfrm>
          <a:prstGeom prst="rect">
            <a:avLst/>
          </a:prstGeom>
          <a:noFill/>
        </p:spPr>
        <p:txBody>
          <a:bodyPr wrap="square" lIns="68580" tIns="102870" rIns="68580" bIns="102870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Cenicafe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Manizales, Colombia</a:t>
            </a:r>
          </a:p>
          <a:p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November 17-21,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31B56-461B-EB0F-C3D8-5EFE3418D135}"/>
              </a:ext>
            </a:extLst>
          </p:cNvPr>
          <p:cNvSpPr txBox="1"/>
          <p:nvPr/>
        </p:nvSpPr>
        <p:spPr>
          <a:xfrm>
            <a:off x="322841" y="3684941"/>
            <a:ext cx="5330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Innovea</a:t>
            </a:r>
            <a:r>
              <a:rPr lang="en-US" sz="2400" b="1" dirty="0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 Network Breeders Meeting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2C4CA5-CCFE-CBBD-60B4-7DE38CA24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86" y="251183"/>
            <a:ext cx="2419340" cy="69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58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7EC40D6D-3723-F063-500F-38BB13D1F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89" y="3001219"/>
            <a:ext cx="3840948" cy="188003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D6D73DE-8752-AF9E-FA2C-FCBF3343B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54106"/>
            <a:ext cx="2865120" cy="619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E3C3B3-19EC-F77F-B324-B00A8623163B}"/>
              </a:ext>
            </a:extLst>
          </p:cNvPr>
          <p:cNvSpPr txBox="1"/>
          <p:nvPr/>
        </p:nvSpPr>
        <p:spPr>
          <a:xfrm>
            <a:off x="260496" y="26224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Results - Total Score</a:t>
            </a:r>
          </a:p>
        </p:txBody>
      </p:sp>
      <p:pic>
        <p:nvPicPr>
          <p:cNvPr id="13" name="Picture 12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6EBA6187-2FD2-B53A-1358-710A8D71F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89" y="927929"/>
            <a:ext cx="3840948" cy="203894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54D888-FF0B-6D8D-A38A-29C49B776708}"/>
              </a:ext>
            </a:extLst>
          </p:cNvPr>
          <p:cNvCxnSpPr>
            <a:cxnSpLocks/>
          </p:cNvCxnSpPr>
          <p:nvPr/>
        </p:nvCxnSpPr>
        <p:spPr>
          <a:xfrm>
            <a:off x="740664" y="927929"/>
            <a:ext cx="0" cy="172373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A0EC22-0F1B-27C7-4E41-BAD889AD4717}"/>
              </a:ext>
            </a:extLst>
          </p:cNvPr>
          <p:cNvCxnSpPr>
            <a:cxnSpLocks/>
          </p:cNvCxnSpPr>
          <p:nvPr/>
        </p:nvCxnSpPr>
        <p:spPr>
          <a:xfrm>
            <a:off x="740663" y="3001219"/>
            <a:ext cx="0" cy="138799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D223BF7-DA61-DE81-7456-BD44B9A2BBCF}"/>
              </a:ext>
            </a:extLst>
          </p:cNvPr>
          <p:cNvSpPr txBox="1"/>
          <p:nvPr/>
        </p:nvSpPr>
        <p:spPr>
          <a:xfrm rot="16200000">
            <a:off x="-683836" y="1575752"/>
            <a:ext cx="2350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Source Sans Pro Light" panose="020B0403030403020204" pitchFamily="34" charset="77"/>
              </a:rPr>
              <a:t>Centralized - CVA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  <a:latin typeface="Source Sans Pro Light" panose="020B0403030403020204" pitchFamily="34" charset="77"/>
              </a:rPr>
              <a:t>Scores: 71 to 89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0EB51-7469-2D8A-06FE-C57B2287939B}"/>
              </a:ext>
            </a:extLst>
          </p:cNvPr>
          <p:cNvSpPr txBox="1"/>
          <p:nvPr/>
        </p:nvSpPr>
        <p:spPr>
          <a:xfrm rot="16200000">
            <a:off x="-660058" y="3475416"/>
            <a:ext cx="2350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Source Sans Pro Light" panose="020B0403030403020204" pitchFamily="34" charset="77"/>
              </a:rPr>
              <a:t>Local – Former SCA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  <a:latin typeface="Source Sans Pro Light" panose="020B0403030403020204" pitchFamily="34" charset="77"/>
              </a:rPr>
              <a:t>Scores: 80 to 86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BAE86B-CEB0-A0DB-9813-3CB6245D4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315" y="805978"/>
            <a:ext cx="3221120" cy="2576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7110DF-BED0-80A0-8E3D-50FCBD1DC3E3}"/>
              </a:ext>
            </a:extLst>
          </p:cNvPr>
          <p:cNvSpPr txBox="1"/>
          <p:nvPr/>
        </p:nvSpPr>
        <p:spPr>
          <a:xfrm>
            <a:off x="5311314" y="3543388"/>
            <a:ext cx="3221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ource Sans Pro ExtraLight" panose="020B0303030403020204" pitchFamily="34" charset="77"/>
              </a:rPr>
              <a:t>- The scatter plot indicates that most samples were </a:t>
            </a:r>
            <a:r>
              <a:rPr lang="en-US" sz="1200" b="1" dirty="0">
                <a:latin typeface="Source Sans Pro ExtraLight" panose="020B0303030403020204" pitchFamily="34" charset="77"/>
              </a:rPr>
              <a:t>scored higher </a:t>
            </a:r>
            <a:r>
              <a:rPr lang="en-US" sz="1200" dirty="0">
                <a:latin typeface="Source Sans Pro ExtraLight" panose="020B0303030403020204" pitchFamily="34" charset="77"/>
              </a:rPr>
              <a:t>in </a:t>
            </a:r>
            <a:r>
              <a:rPr lang="en-US" sz="1200" b="1" dirty="0">
                <a:latin typeface="Source Sans Pro ExtraLight" panose="020B0303030403020204" pitchFamily="34" charset="77"/>
              </a:rPr>
              <a:t>centralized</a:t>
            </a:r>
            <a:r>
              <a:rPr lang="en-US" sz="1200" dirty="0">
                <a:latin typeface="Source Sans Pro ExtraLight" panose="020B0303030403020204" pitchFamily="34" charset="77"/>
              </a:rPr>
              <a:t> cupping than in </a:t>
            </a:r>
            <a:r>
              <a:rPr lang="en-US" sz="1200" b="1" dirty="0">
                <a:latin typeface="Source Sans Pro ExtraLight" panose="020B0303030403020204" pitchFamily="34" charset="77"/>
              </a:rPr>
              <a:t>local</a:t>
            </a:r>
            <a:r>
              <a:rPr lang="en-US" sz="1200" dirty="0">
                <a:latin typeface="Source Sans Pro ExtraLight" panose="020B0303030403020204" pitchFamily="34" charset="77"/>
              </a:rPr>
              <a:t> cupping. </a:t>
            </a:r>
          </a:p>
          <a:p>
            <a:r>
              <a:rPr lang="en-US" sz="1200" b="1" dirty="0">
                <a:latin typeface="Source Sans Pro ExtraLight" panose="020B0303030403020204" pitchFamily="34" charset="77"/>
              </a:rPr>
              <a:t>- CVA impact. </a:t>
            </a:r>
          </a:p>
          <a:p>
            <a:r>
              <a:rPr lang="en-US" sz="1200" b="1" dirty="0">
                <a:latin typeface="Source Sans Pro ExtraLight" panose="020B0303030403020204" pitchFamily="34" charset="77"/>
              </a:rPr>
              <a:t>- CVA is more effective in differentiating samples than the former SCA form.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ABA6C-1227-4519-C387-5568AB47F95E}"/>
              </a:ext>
            </a:extLst>
          </p:cNvPr>
          <p:cNvSpPr/>
          <p:nvPr/>
        </p:nvSpPr>
        <p:spPr>
          <a:xfrm>
            <a:off x="8294914" y="1987420"/>
            <a:ext cx="218859" cy="270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13E1A-B860-58FA-7700-4225D14570F3}"/>
              </a:ext>
            </a:extLst>
          </p:cNvPr>
          <p:cNvSpPr txBox="1"/>
          <p:nvPr/>
        </p:nvSpPr>
        <p:spPr>
          <a:xfrm>
            <a:off x="8192273" y="1950103"/>
            <a:ext cx="2188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1</a:t>
            </a:r>
          </a:p>
          <a:p>
            <a:r>
              <a:rPr lang="en-US" sz="500" dirty="0"/>
              <a:t>2</a:t>
            </a:r>
          </a:p>
          <a:p>
            <a:r>
              <a:rPr lang="en-US" sz="5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1351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44BBF7-D430-D062-94CA-46B53218B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591" y="982225"/>
            <a:ext cx="6358101" cy="3179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70377A-B473-DDB2-16B8-1B44B3866A5E}"/>
              </a:ext>
            </a:extLst>
          </p:cNvPr>
          <p:cNvSpPr txBox="1"/>
          <p:nvPr/>
        </p:nvSpPr>
        <p:spPr>
          <a:xfrm>
            <a:off x="270558" y="1091680"/>
            <a:ext cx="19036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 Light" panose="020B0403030403020204" pitchFamily="34" charset="77"/>
              </a:rPr>
              <a:t>The Descriptive Assessment gives us an </a:t>
            </a:r>
            <a:r>
              <a:rPr lang="en-US" sz="1400" b="1" dirty="0">
                <a:latin typeface="Source Sans Pro Semibold" panose="020B0503030403020204" pitchFamily="34" charset="77"/>
              </a:rPr>
              <a:t>objective</a:t>
            </a:r>
            <a:r>
              <a:rPr lang="en-US" sz="1400" dirty="0">
                <a:latin typeface="Source Sans Pro Light" panose="020B0403030403020204" pitchFamily="34" charset="77"/>
              </a:rPr>
              <a:t> </a:t>
            </a:r>
            <a:r>
              <a:rPr lang="en-US" sz="1400" b="1" dirty="0">
                <a:latin typeface="Source Sans Pro Semibold" panose="020B0503030403020204" pitchFamily="34" charset="77"/>
              </a:rPr>
              <a:t>characterization</a:t>
            </a:r>
            <a:r>
              <a:rPr lang="en-US" sz="1400" dirty="0">
                <a:latin typeface="Source Sans Pro Light" panose="020B0403030403020204" pitchFamily="34" charset="77"/>
              </a:rPr>
              <a:t> of the coffee sensory profile. </a:t>
            </a:r>
          </a:p>
          <a:p>
            <a:endParaRPr lang="en-US" sz="1400" b="1" dirty="0">
              <a:latin typeface="Source Sans Pro Semibold" panose="020B0503030403020204" pitchFamily="34" charset="77"/>
            </a:endParaRPr>
          </a:p>
          <a:p>
            <a:r>
              <a:rPr lang="en-US" sz="1400" b="1" dirty="0">
                <a:latin typeface="Source Sans Pro Semibold" panose="020B0503030403020204" pitchFamily="34" charset="77"/>
              </a:rPr>
              <a:t>Dendrogram and heatmap - Two groups</a:t>
            </a:r>
          </a:p>
          <a:p>
            <a:endParaRPr lang="en-US" sz="1400" dirty="0"/>
          </a:p>
          <a:p>
            <a:r>
              <a:rPr lang="en-US" sz="1400" dirty="0">
                <a:latin typeface="Source Sans Pro ExtraLight" panose="020B0303030403020204" pitchFamily="34" charset="77"/>
              </a:rPr>
              <a:t>There are two main groups of samples clustered according to the main attributes used to define samples.</a:t>
            </a:r>
          </a:p>
          <a:p>
            <a:endParaRPr lang="en-US" sz="1400" dirty="0">
              <a:latin typeface="Source Sans Pro ExtraLight" panose="020B0303030403020204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C62A1C-D108-4EA9-CA5E-C13F64F5DA4D}"/>
              </a:ext>
            </a:extLst>
          </p:cNvPr>
          <p:cNvSpPr/>
          <p:nvPr/>
        </p:nvSpPr>
        <p:spPr>
          <a:xfrm>
            <a:off x="2419926" y="1434662"/>
            <a:ext cx="5541659" cy="113708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D058E9-4046-47D3-358F-AD69478C1E45}"/>
              </a:ext>
            </a:extLst>
          </p:cNvPr>
          <p:cNvSpPr/>
          <p:nvPr/>
        </p:nvSpPr>
        <p:spPr>
          <a:xfrm>
            <a:off x="2419925" y="2588705"/>
            <a:ext cx="5541659" cy="97501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D2EF1E7-912A-82A3-D071-02C6EA81B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54106"/>
            <a:ext cx="2865120" cy="6199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5CC285-FF46-9936-8CE0-EAF55CF77D35}"/>
              </a:ext>
            </a:extLst>
          </p:cNvPr>
          <p:cNvSpPr txBox="1"/>
          <p:nvPr/>
        </p:nvSpPr>
        <p:spPr>
          <a:xfrm>
            <a:off x="88581" y="27340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Descriptive Assessment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61ABBE0-427D-0B90-2C71-0D6C62ADE9CE}"/>
              </a:ext>
            </a:extLst>
          </p:cNvPr>
          <p:cNvSpPr/>
          <p:nvPr/>
        </p:nvSpPr>
        <p:spPr>
          <a:xfrm rot="5400000">
            <a:off x="4101227" y="3084846"/>
            <a:ext cx="208160" cy="236101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015DE5-828D-2CEA-ADCF-252E6BB429F3}"/>
              </a:ext>
            </a:extLst>
          </p:cNvPr>
          <p:cNvSpPr txBox="1"/>
          <p:nvPr/>
        </p:nvSpPr>
        <p:spPr>
          <a:xfrm>
            <a:off x="5823686" y="4392574"/>
            <a:ext cx="178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 Light" panose="020B0403030403020204" pitchFamily="34" charset="77"/>
              </a:rPr>
              <a:t>Positive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52CAE2-7F65-9A20-772B-97FEC9E26DCD}"/>
              </a:ext>
            </a:extLst>
          </p:cNvPr>
          <p:cNvSpPr txBox="1"/>
          <p:nvPr/>
        </p:nvSpPr>
        <p:spPr>
          <a:xfrm>
            <a:off x="3313767" y="4386388"/>
            <a:ext cx="178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 Light" panose="020B0403030403020204" pitchFamily="34" charset="77"/>
              </a:rPr>
              <a:t>Negative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D30B189D-4A6A-321D-7579-3FCD4E156D01}"/>
              </a:ext>
            </a:extLst>
          </p:cNvPr>
          <p:cNvSpPr/>
          <p:nvPr/>
        </p:nvSpPr>
        <p:spPr>
          <a:xfrm rot="5400000">
            <a:off x="6611146" y="3018996"/>
            <a:ext cx="208160" cy="249271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E16FA-0E2C-217F-2148-B86B77E71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DE469B-6295-C036-6F64-B69058F7BEDB}"/>
              </a:ext>
            </a:extLst>
          </p:cNvPr>
          <p:cNvSpPr txBox="1"/>
          <p:nvPr/>
        </p:nvSpPr>
        <p:spPr>
          <a:xfrm>
            <a:off x="389368" y="2793492"/>
            <a:ext cx="67285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Source Sans Pro Semibold" panose="020B0503030403020204" pitchFamily="34" charset="77"/>
              </a:rPr>
              <a:t>Catigua</a:t>
            </a:r>
            <a:r>
              <a:rPr lang="en-US" sz="1400" b="1" dirty="0">
                <a:latin typeface="Source Sans Pro Semibold" panose="020B0503030403020204" pitchFamily="34" charset="77"/>
              </a:rPr>
              <a:t> MG2 (Mean score 85 in local cupping and 88 in centralized cupping)</a:t>
            </a:r>
          </a:p>
          <a:p>
            <a:endParaRPr lang="en-US" sz="1400" dirty="0"/>
          </a:p>
          <a:p>
            <a:r>
              <a:rPr lang="en-US" sz="1400" b="1" dirty="0">
                <a:latin typeface="Source Sans Pro ExtraLight" panose="020B0303030403020204" pitchFamily="34" charset="77"/>
              </a:rPr>
              <a:t>Medium (0 to 1): </a:t>
            </a:r>
            <a:r>
              <a:rPr lang="en-US" sz="1400" dirty="0">
                <a:latin typeface="Source Sans Pro ExtraLight" panose="020B0303030403020204" pitchFamily="34" charset="77"/>
              </a:rPr>
              <a:t>flavor, aftertaste, floral, smooth.</a:t>
            </a:r>
          </a:p>
          <a:p>
            <a:endParaRPr lang="en-US" sz="1400" dirty="0">
              <a:latin typeface="Source Sans Pro ExtraLight" panose="020B0303030403020204" pitchFamily="34" charset="77"/>
            </a:endParaRPr>
          </a:p>
          <a:p>
            <a:r>
              <a:rPr lang="en-US" sz="1400" b="1" dirty="0">
                <a:latin typeface="Source Sans Pro ExtraLight" panose="020B0303030403020204" pitchFamily="34" charset="77"/>
              </a:rPr>
              <a:t>Medium to high (1 to 2): </a:t>
            </a:r>
            <a:r>
              <a:rPr lang="en-US" sz="1400" dirty="0">
                <a:latin typeface="Source Sans Pro ExtraLight" panose="020B0303030403020204" pitchFamily="34" charset="77"/>
              </a:rPr>
              <a:t>acidity, sweet, sweetness, fragrance, aroma, berry, mouthfeel.</a:t>
            </a:r>
          </a:p>
          <a:p>
            <a:endParaRPr lang="en-US" sz="1400" dirty="0">
              <a:latin typeface="Source Sans Pro ExtraLight" panose="020B0303030403020204" pitchFamily="34" charset="77"/>
            </a:endParaRPr>
          </a:p>
          <a:p>
            <a:r>
              <a:rPr lang="en-US" sz="1400" b="1" dirty="0">
                <a:latin typeface="Source Sans Pro ExtraLight" panose="020B0303030403020204" pitchFamily="34" charset="77"/>
              </a:rPr>
              <a:t>High (2 to 3): </a:t>
            </a:r>
            <a:r>
              <a:rPr lang="en-US" sz="1400" dirty="0">
                <a:latin typeface="Source Sans Pro ExtraLight" panose="020B0303030403020204" pitchFamily="34" charset="77"/>
              </a:rPr>
              <a:t>dried fruit, vanilla/vanillin, citrus fruit, fruity, brown sugar, sour/fermented, sour.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611324E-3BE4-0B63-E9BC-5E1E4FDEF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54106"/>
            <a:ext cx="2865120" cy="6199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E1CB72-EE6D-8872-8ED1-8787EB4092B5}"/>
              </a:ext>
            </a:extLst>
          </p:cNvPr>
          <p:cNvSpPr txBox="1"/>
          <p:nvPr/>
        </p:nvSpPr>
        <p:spPr>
          <a:xfrm>
            <a:off x="88581" y="27340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Descriptive Assessment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EB0494-7721-F011-4A62-1D1E673C6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2" y="1181049"/>
            <a:ext cx="8445228" cy="913746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C027EC-CA4F-61CD-9489-7689C04E1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68" y="999607"/>
            <a:ext cx="7932166" cy="232871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6D8DFA8E-A320-FBE7-611F-6BC7C10C7743}"/>
              </a:ext>
            </a:extLst>
          </p:cNvPr>
          <p:cNvSpPr/>
          <p:nvPr/>
        </p:nvSpPr>
        <p:spPr>
          <a:xfrm rot="5400000">
            <a:off x="6155774" y="294471"/>
            <a:ext cx="255213" cy="385586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94027AED-24DE-0B7E-4AEE-7A7C9008D0DC}"/>
              </a:ext>
            </a:extLst>
          </p:cNvPr>
          <p:cNvSpPr/>
          <p:nvPr/>
        </p:nvSpPr>
        <p:spPr>
          <a:xfrm rot="5400000">
            <a:off x="2178629" y="294471"/>
            <a:ext cx="255213" cy="385586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B4BAB-B2B6-EBA8-592C-E2484AB7E0B4}"/>
              </a:ext>
            </a:extLst>
          </p:cNvPr>
          <p:cNvSpPr txBox="1"/>
          <p:nvPr/>
        </p:nvSpPr>
        <p:spPr>
          <a:xfrm>
            <a:off x="5391840" y="2350008"/>
            <a:ext cx="178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 Light" panose="020B0403030403020204" pitchFamily="34" charset="77"/>
              </a:rPr>
              <a:t>Positive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CBF2D4-5C6E-6CCA-C64F-8FE9E229B48B}"/>
              </a:ext>
            </a:extLst>
          </p:cNvPr>
          <p:cNvSpPr txBox="1"/>
          <p:nvPr/>
        </p:nvSpPr>
        <p:spPr>
          <a:xfrm>
            <a:off x="1414695" y="2350008"/>
            <a:ext cx="178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 Light" panose="020B0403030403020204" pitchFamily="34" charset="77"/>
              </a:rPr>
              <a:t>Negative</a:t>
            </a:r>
          </a:p>
        </p:txBody>
      </p:sp>
      <p:pic>
        <p:nvPicPr>
          <p:cNvPr id="16" name="Picture 15" descr="A close up of a number&#10;&#10;AI-generated content may be incorrect.">
            <a:extLst>
              <a:ext uri="{FF2B5EF4-FFF2-40B4-BE49-F238E27FC236}">
                <a16:creationId xmlns:a16="http://schemas.microsoft.com/office/drawing/2014/main" id="{B85E6A41-9791-E1C1-AED9-AC83F7E09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5361" y="458068"/>
            <a:ext cx="381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17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C9F4C-AA9B-E69F-213E-AAA6E6FA2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4DC01F-2EB0-E2AE-29B8-5B2CBCD10167}"/>
              </a:ext>
            </a:extLst>
          </p:cNvPr>
          <p:cNvSpPr txBox="1"/>
          <p:nvPr/>
        </p:nvSpPr>
        <p:spPr>
          <a:xfrm>
            <a:off x="455334" y="2793258"/>
            <a:ext cx="77502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Source Sans Pro Semibold" panose="020B0503030403020204" pitchFamily="34" charset="77"/>
              </a:rPr>
              <a:t>IPR103 (Mean score 82 in local cupping and 84 in centralized cupping)</a:t>
            </a:r>
          </a:p>
          <a:p>
            <a:endParaRPr lang="en-US" sz="1400" dirty="0"/>
          </a:p>
          <a:p>
            <a:r>
              <a:rPr lang="en-US" sz="1400" b="1" dirty="0">
                <a:latin typeface="Source Sans Pro ExtraLight" panose="020B0303030403020204" pitchFamily="34" charset="77"/>
              </a:rPr>
              <a:t>Medium (0 to 1): </a:t>
            </a:r>
            <a:r>
              <a:rPr lang="en-US" sz="1400" dirty="0">
                <a:latin typeface="Source Sans Pro ExtraLight" panose="020B0303030403020204" pitchFamily="34" charset="77"/>
              </a:rPr>
              <a:t>sweetness, fragrance, aroma, flavor, aftertaste, woody.</a:t>
            </a:r>
          </a:p>
          <a:p>
            <a:endParaRPr lang="en-US" sz="1400" dirty="0">
              <a:latin typeface="Source Sans Pro ExtraLight" panose="020B0303030403020204" pitchFamily="34" charset="77"/>
            </a:endParaRPr>
          </a:p>
          <a:p>
            <a:r>
              <a:rPr lang="en-US" sz="1400" b="1" dirty="0">
                <a:latin typeface="Source Sans Pro ExtraLight" panose="020B0303030403020204" pitchFamily="34" charset="77"/>
              </a:rPr>
              <a:t>Medium to high (1 to 2): </a:t>
            </a:r>
            <a:r>
              <a:rPr lang="en-US" sz="1400" dirty="0">
                <a:latin typeface="Source Sans Pro ExtraLight" panose="020B0303030403020204" pitchFamily="34" charset="77"/>
              </a:rPr>
              <a:t>berry, floral, sweet, tobacco, cocoa.</a:t>
            </a:r>
          </a:p>
          <a:p>
            <a:endParaRPr lang="en-US" sz="1400" dirty="0">
              <a:latin typeface="Source Sans Pro ExtraLight" panose="020B0303030403020204" pitchFamily="34" charset="77"/>
            </a:endParaRPr>
          </a:p>
          <a:p>
            <a:r>
              <a:rPr lang="en-US" sz="1400" b="1" dirty="0">
                <a:latin typeface="Source Sans Pro ExtraLight" panose="020B0303030403020204" pitchFamily="34" charset="77"/>
              </a:rPr>
              <a:t>High (2 to 3): </a:t>
            </a:r>
            <a:r>
              <a:rPr lang="en-US" sz="1400" dirty="0">
                <a:latin typeface="Source Sans Pro ExtraLight" panose="020B0303030403020204" pitchFamily="34" charset="77"/>
              </a:rPr>
              <a:t>spice, burnt, mouthfeel, mouth-drying.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7F143B2-F82F-9A2C-DB2D-65E912051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54106"/>
            <a:ext cx="2524125" cy="619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32FF2E-EA2A-CC84-DAF0-40DEDCB1B8CE}"/>
              </a:ext>
            </a:extLst>
          </p:cNvPr>
          <p:cNvSpPr txBox="1"/>
          <p:nvPr/>
        </p:nvSpPr>
        <p:spPr>
          <a:xfrm>
            <a:off x="177362" y="325586"/>
            <a:ext cx="3505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Descriptive Assessment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53538D-9C7C-79FF-A86C-96ECA9566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54106"/>
            <a:ext cx="2865120" cy="6199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F2BA34-738F-8358-D7FA-92A8425C9D3D}"/>
              </a:ext>
            </a:extLst>
          </p:cNvPr>
          <p:cNvSpPr txBox="1"/>
          <p:nvPr/>
        </p:nvSpPr>
        <p:spPr>
          <a:xfrm>
            <a:off x="88581" y="27340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Descriptive Assessment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B8BFDB-76A3-0B95-D354-A90E2D522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1" y="1181283"/>
            <a:ext cx="8445228" cy="913746"/>
          </a:xfrm>
          <a:prstGeom prst="rect">
            <a:avLst/>
          </a:prstGeom>
          <a:ln>
            <a:noFill/>
          </a:ln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C73FFD88-E3F8-F46C-0001-B340156B21BC}"/>
              </a:ext>
            </a:extLst>
          </p:cNvPr>
          <p:cNvSpPr/>
          <p:nvPr/>
        </p:nvSpPr>
        <p:spPr>
          <a:xfrm rot="5400000">
            <a:off x="6232803" y="294705"/>
            <a:ext cx="255213" cy="385586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4337273C-4CFA-467A-E526-D051172020E7}"/>
              </a:ext>
            </a:extLst>
          </p:cNvPr>
          <p:cNvSpPr/>
          <p:nvPr/>
        </p:nvSpPr>
        <p:spPr>
          <a:xfrm rot="5400000">
            <a:off x="2255658" y="294705"/>
            <a:ext cx="255213" cy="385586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F21B-9DFF-D56A-7511-2880AC69FBCB}"/>
              </a:ext>
            </a:extLst>
          </p:cNvPr>
          <p:cNvSpPr txBox="1"/>
          <p:nvPr/>
        </p:nvSpPr>
        <p:spPr>
          <a:xfrm>
            <a:off x="5468869" y="2350242"/>
            <a:ext cx="178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 Light" panose="020B0403030403020204" pitchFamily="34" charset="77"/>
              </a:rPr>
              <a:t>Positive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0BB80E-BFCF-D43F-DC08-3944E71B03CE}"/>
              </a:ext>
            </a:extLst>
          </p:cNvPr>
          <p:cNvSpPr txBox="1"/>
          <p:nvPr/>
        </p:nvSpPr>
        <p:spPr>
          <a:xfrm>
            <a:off x="1491724" y="2350242"/>
            <a:ext cx="178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 Light" panose="020B0403030403020204" pitchFamily="34" charset="77"/>
              </a:rPr>
              <a:t>Negative</a:t>
            </a:r>
          </a:p>
        </p:txBody>
      </p:sp>
      <p:pic>
        <p:nvPicPr>
          <p:cNvPr id="14" name="Picture 13" descr="A close up of a number&#10;&#10;AI-generated content may be incorrect.">
            <a:extLst>
              <a:ext uri="{FF2B5EF4-FFF2-40B4-BE49-F238E27FC236}">
                <a16:creationId xmlns:a16="http://schemas.microsoft.com/office/drawing/2014/main" id="{305E6D87-B313-BA7C-FA17-8B979C714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2390" y="458302"/>
            <a:ext cx="381000" cy="1968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503FB3-8F06-EBA6-160E-FE8D249D31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34" y="1010547"/>
            <a:ext cx="7938858" cy="20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64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C8C72-4C7C-244B-2C21-64C2641B2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0A15A1-2280-6701-893D-823C870C9F41}"/>
              </a:ext>
            </a:extLst>
          </p:cNvPr>
          <p:cNvSpPr txBox="1"/>
          <p:nvPr/>
        </p:nvSpPr>
        <p:spPr>
          <a:xfrm>
            <a:off x="402845" y="2793258"/>
            <a:ext cx="7816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Source Sans Pro Semibold" panose="020B0503030403020204" pitchFamily="34" charset="77"/>
              </a:rPr>
              <a:t>SL28 (Mean score 86 in local cupping and 75 in centralized cupping)</a:t>
            </a:r>
            <a:endParaRPr lang="en-US" sz="1400" dirty="0"/>
          </a:p>
          <a:p>
            <a:endParaRPr lang="en-US" sz="1400" b="1" dirty="0">
              <a:latin typeface="Source Sans Pro ExtraLight" panose="020B0303030403020204" pitchFamily="34" charset="77"/>
            </a:endParaRPr>
          </a:p>
          <a:p>
            <a:r>
              <a:rPr lang="en-US" sz="1400" b="1" dirty="0">
                <a:latin typeface="Source Sans Pro ExtraLight" panose="020B0303030403020204" pitchFamily="34" charset="77"/>
              </a:rPr>
              <a:t>Low (-2 to -1): </a:t>
            </a:r>
            <a:r>
              <a:rPr lang="en-US" sz="1400" dirty="0">
                <a:latin typeface="Source Sans Pro ExtraLight" panose="020B0303030403020204" pitchFamily="34" charset="77"/>
              </a:rPr>
              <a:t>total, aftertaste, overall, sweetness, flavor, mouthfeel.</a:t>
            </a:r>
          </a:p>
          <a:p>
            <a:endParaRPr lang="en-US" sz="1400" b="1" dirty="0">
              <a:latin typeface="Source Sans Pro ExtraLight" panose="020B0303030403020204" pitchFamily="34" charset="77"/>
            </a:endParaRPr>
          </a:p>
          <a:p>
            <a:r>
              <a:rPr lang="en-US" sz="1400" b="1" dirty="0">
                <a:latin typeface="Source Sans Pro ExtraLight" panose="020B0303030403020204" pitchFamily="34" charset="77"/>
              </a:rPr>
              <a:t>Medium (0 to 1): </a:t>
            </a:r>
            <a:r>
              <a:rPr lang="en-US" sz="1400" dirty="0">
                <a:latin typeface="Source Sans Pro ExtraLight" panose="020B0303030403020204" pitchFamily="34" charset="77"/>
              </a:rPr>
              <a:t>fruity, berry, fragrance, aroma.</a:t>
            </a:r>
          </a:p>
          <a:p>
            <a:endParaRPr lang="en-US" sz="1400" dirty="0">
              <a:latin typeface="Source Sans Pro ExtraLight" panose="020B0303030403020204" pitchFamily="34" charset="77"/>
            </a:endParaRPr>
          </a:p>
          <a:p>
            <a:r>
              <a:rPr lang="en-US" sz="1400" b="1" dirty="0">
                <a:latin typeface="Source Sans Pro ExtraLight" panose="020B0303030403020204" pitchFamily="34" charset="77"/>
              </a:rPr>
              <a:t>Medium to high (1 to 2): </a:t>
            </a:r>
            <a:r>
              <a:rPr lang="en-US" sz="1400" dirty="0">
                <a:latin typeface="Source Sans Pro ExtraLight" panose="020B0303030403020204" pitchFamily="34" charset="77"/>
              </a:rPr>
              <a:t>mouth-drying, rough, brown sugar, green/vegetal.</a:t>
            </a:r>
          </a:p>
          <a:p>
            <a:endParaRPr lang="en-US" sz="1400" dirty="0">
              <a:latin typeface="Source Sans Pro ExtraLight" panose="020B0303030403020204" pitchFamily="34" charset="77"/>
            </a:endParaRPr>
          </a:p>
          <a:p>
            <a:r>
              <a:rPr lang="en-US" sz="1400" b="1" dirty="0">
                <a:latin typeface="Source Sans Pro ExtraLight" panose="020B0303030403020204" pitchFamily="34" charset="77"/>
              </a:rPr>
              <a:t>High (2 to 3): </a:t>
            </a:r>
            <a:r>
              <a:rPr lang="en-US" sz="1400" dirty="0">
                <a:solidFill>
                  <a:srgbClr val="FF0000"/>
                </a:solidFill>
                <a:latin typeface="Source Sans Pro ExtraLight" panose="020B0303030403020204" pitchFamily="34" charset="77"/>
              </a:rPr>
              <a:t>musty-earthy, defects, non-uniform, other.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DA7C185-2D3B-51CD-DABD-35DA3903F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54106"/>
            <a:ext cx="2865120" cy="619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5977A6-C078-A6A1-7A98-927B103979C0}"/>
              </a:ext>
            </a:extLst>
          </p:cNvPr>
          <p:cNvSpPr txBox="1"/>
          <p:nvPr/>
        </p:nvSpPr>
        <p:spPr>
          <a:xfrm>
            <a:off x="88581" y="27340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Descriptive Assessment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4CC57-2737-55DD-1B24-76DBC1DA1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1" y="1181283"/>
            <a:ext cx="8445228" cy="913746"/>
          </a:xfrm>
          <a:prstGeom prst="rect">
            <a:avLst/>
          </a:prstGeom>
          <a:ln>
            <a:noFill/>
          </a:ln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DA9ACB6B-27B6-DA3F-62C2-0FA29D978A6A}"/>
              </a:ext>
            </a:extLst>
          </p:cNvPr>
          <p:cNvSpPr/>
          <p:nvPr/>
        </p:nvSpPr>
        <p:spPr>
          <a:xfrm rot="5400000">
            <a:off x="6232803" y="294705"/>
            <a:ext cx="255213" cy="385586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2D58E67F-DB29-2A31-BF1B-0E62D611BFF1}"/>
              </a:ext>
            </a:extLst>
          </p:cNvPr>
          <p:cNvSpPr/>
          <p:nvPr/>
        </p:nvSpPr>
        <p:spPr>
          <a:xfrm rot="5400000">
            <a:off x="2255658" y="294705"/>
            <a:ext cx="255213" cy="385586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4F117A-55EA-4A65-DC1D-47D8F762471C}"/>
              </a:ext>
            </a:extLst>
          </p:cNvPr>
          <p:cNvSpPr txBox="1"/>
          <p:nvPr/>
        </p:nvSpPr>
        <p:spPr>
          <a:xfrm>
            <a:off x="5468869" y="2350242"/>
            <a:ext cx="178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 Light" panose="020B0403030403020204" pitchFamily="34" charset="77"/>
              </a:rPr>
              <a:t>Positive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12E4B8-62CB-D628-74A3-45AC8FDB4A6D}"/>
              </a:ext>
            </a:extLst>
          </p:cNvPr>
          <p:cNvSpPr txBox="1"/>
          <p:nvPr/>
        </p:nvSpPr>
        <p:spPr>
          <a:xfrm>
            <a:off x="1491724" y="2350242"/>
            <a:ext cx="178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 Light" panose="020B0403030403020204" pitchFamily="34" charset="77"/>
              </a:rPr>
              <a:t>Negative</a:t>
            </a:r>
          </a:p>
        </p:txBody>
      </p:sp>
      <p:pic>
        <p:nvPicPr>
          <p:cNvPr id="12" name="Picture 11" descr="A close up of a number&#10;&#10;AI-generated content may be incorrect.">
            <a:extLst>
              <a:ext uri="{FF2B5EF4-FFF2-40B4-BE49-F238E27FC236}">
                <a16:creationId xmlns:a16="http://schemas.microsoft.com/office/drawing/2014/main" id="{BC09582A-AD07-FDD4-8DEB-2249F6B55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2390" y="458302"/>
            <a:ext cx="381000" cy="1968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6BC576-BBAA-8AF7-DF8B-BDCB016BA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34" y="989928"/>
            <a:ext cx="7929714" cy="24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99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0D5898-4D00-2D0F-3C55-5B891A9958E8}"/>
              </a:ext>
            </a:extLst>
          </p:cNvPr>
          <p:cNvSpPr txBox="1"/>
          <p:nvPr/>
        </p:nvSpPr>
        <p:spPr>
          <a:xfrm>
            <a:off x="465300" y="1272480"/>
            <a:ext cx="48105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ource Sans Pro Light" panose="020B0403030403020204" pitchFamily="34" charset="77"/>
              </a:rPr>
              <a:t>Musty/earthy: </a:t>
            </a:r>
            <a:r>
              <a:rPr lang="en-US" sz="1600" dirty="0">
                <a:latin typeface="Source Sans Pro Light" panose="020B0403030403020204" pitchFamily="34" charset="77"/>
              </a:rPr>
              <a:t>fungal growth </a:t>
            </a:r>
            <a:r>
              <a:rPr lang="en-US" sz="1600" dirty="0">
                <a:latin typeface="Source Sans Pro Light" panose="020B0403030403020204" pitchFamily="34" charset="77"/>
                <a:sym typeface="Wingdings" pitchFamily="2" charset="2"/>
              </a:rPr>
              <a:t> </a:t>
            </a:r>
            <a:r>
              <a:rPr lang="en-US" sz="1600" dirty="0">
                <a:solidFill>
                  <a:srgbClr val="FF0000"/>
                </a:solidFill>
                <a:latin typeface="Source Sans Pro Light" panose="020B0403030403020204" pitchFamily="34" charset="77"/>
                <a:sym typeface="Wingdings" pitchFamily="2" charset="2"/>
              </a:rPr>
              <a:t>processing</a:t>
            </a:r>
            <a:endParaRPr lang="en-US" sz="1600" dirty="0">
              <a:solidFill>
                <a:srgbClr val="FF0000"/>
              </a:solidFill>
              <a:latin typeface="Source Sans Pro Light" panose="020B0403030403020204" pitchFamily="34" charset="77"/>
            </a:endParaRPr>
          </a:p>
          <a:p>
            <a:endParaRPr lang="en-US" sz="1600" dirty="0">
              <a:latin typeface="Source Sans Pro Light" panose="020B0403030403020204" pitchFamily="34" charset="77"/>
            </a:endParaRPr>
          </a:p>
          <a:p>
            <a:r>
              <a:rPr lang="en-US" sz="1600" b="1" dirty="0">
                <a:latin typeface="Source Sans Pro Light" panose="020B0403030403020204" pitchFamily="34" charset="77"/>
              </a:rPr>
              <a:t>Potato: </a:t>
            </a:r>
            <a:r>
              <a:rPr lang="en-US" sz="1600" dirty="0">
                <a:latin typeface="Source Sans Pro Light" panose="020B0403030403020204" pitchFamily="34" charset="77"/>
              </a:rPr>
              <a:t>bacteria after </a:t>
            </a:r>
            <a:r>
              <a:rPr lang="en-US" sz="1600" dirty="0" err="1">
                <a:latin typeface="Source Sans Pro Light" panose="020B0403030403020204" pitchFamily="34" charset="77"/>
              </a:rPr>
              <a:t>Antestia</a:t>
            </a:r>
            <a:r>
              <a:rPr lang="en-US" sz="1600" dirty="0">
                <a:latin typeface="Source Sans Pro Light" panose="020B0403030403020204" pitchFamily="34" charset="77"/>
              </a:rPr>
              <a:t> bug damage </a:t>
            </a:r>
            <a:r>
              <a:rPr lang="en-US" sz="1600" dirty="0">
                <a:latin typeface="Source Sans Pro Light" panose="020B0403030403020204" pitchFamily="34" charset="77"/>
                <a:sym typeface="Wingdings" pitchFamily="2" charset="2"/>
              </a:rPr>
              <a:t> </a:t>
            </a:r>
            <a:r>
              <a:rPr lang="en-US" sz="1600" dirty="0">
                <a:solidFill>
                  <a:srgbClr val="FF0000"/>
                </a:solidFill>
                <a:latin typeface="Source Sans Pro Light" panose="020B0403030403020204" pitchFamily="34" charset="77"/>
                <a:sym typeface="Wingdings" pitchFamily="2" charset="2"/>
              </a:rPr>
              <a:t>crop management</a:t>
            </a:r>
            <a:endParaRPr lang="en-US" sz="1600" dirty="0">
              <a:solidFill>
                <a:srgbClr val="FF0000"/>
              </a:solidFill>
              <a:latin typeface="Source Sans Pro Light" panose="020B0403030403020204" pitchFamily="34" charset="77"/>
            </a:endParaRPr>
          </a:p>
          <a:p>
            <a:endParaRPr lang="en-US" sz="1600" dirty="0">
              <a:latin typeface="Source Sans Pro Light" panose="020B0403030403020204" pitchFamily="34" charset="77"/>
            </a:endParaRPr>
          </a:p>
          <a:p>
            <a:r>
              <a:rPr lang="en-US" sz="1600" b="1" dirty="0">
                <a:latin typeface="Source Sans Pro Light" panose="020B0403030403020204" pitchFamily="34" charset="77"/>
              </a:rPr>
              <a:t>Green/Vegetal: </a:t>
            </a:r>
            <a:r>
              <a:rPr lang="en-US" sz="1600" dirty="0">
                <a:latin typeface="Source Sans Pro Light" panose="020B0403030403020204" pitchFamily="34" charset="77"/>
              </a:rPr>
              <a:t>immature beans </a:t>
            </a:r>
            <a:r>
              <a:rPr lang="en-US" sz="1600" dirty="0">
                <a:latin typeface="Source Sans Pro Light" panose="020B0403030403020204" pitchFamily="34" charset="77"/>
                <a:sym typeface="Wingdings" pitchFamily="2" charset="2"/>
              </a:rPr>
              <a:t> </a:t>
            </a:r>
            <a:r>
              <a:rPr lang="en-US" sz="1600" dirty="0">
                <a:solidFill>
                  <a:srgbClr val="FF0000"/>
                </a:solidFill>
                <a:latin typeface="Source Sans Pro Light" panose="020B0403030403020204" pitchFamily="34" charset="77"/>
                <a:sym typeface="Wingdings" pitchFamily="2" charset="2"/>
              </a:rPr>
              <a:t>processing and roasting</a:t>
            </a:r>
            <a:endParaRPr lang="en-US" sz="1600" dirty="0">
              <a:solidFill>
                <a:srgbClr val="FF0000"/>
              </a:solidFill>
              <a:latin typeface="Source Sans Pro Light" panose="020B0403030403020204" pitchFamily="34" charset="77"/>
            </a:endParaRPr>
          </a:p>
          <a:p>
            <a:endParaRPr lang="en-US" sz="1600" dirty="0">
              <a:latin typeface="Source Sans Pro Light" panose="020B0403030403020204" pitchFamily="34" charset="77"/>
            </a:endParaRPr>
          </a:p>
          <a:p>
            <a:r>
              <a:rPr lang="en-US" sz="1600" b="1" dirty="0">
                <a:latin typeface="Source Sans Pro Light" panose="020B0403030403020204" pitchFamily="34" charset="77"/>
              </a:rPr>
              <a:t>Rough: </a:t>
            </a:r>
            <a:r>
              <a:rPr lang="en-US" sz="1600" dirty="0">
                <a:latin typeface="Source Sans Pro Light" panose="020B0403030403020204" pitchFamily="34" charset="77"/>
              </a:rPr>
              <a:t>immature beans </a:t>
            </a:r>
            <a:r>
              <a:rPr lang="en-US" sz="1600" dirty="0">
                <a:latin typeface="Source Sans Pro Light" panose="020B0403030403020204" pitchFamily="34" charset="77"/>
                <a:sym typeface="Wingdings" pitchFamily="2" charset="2"/>
              </a:rPr>
              <a:t> </a:t>
            </a:r>
            <a:r>
              <a:rPr lang="en-US" sz="1600" dirty="0">
                <a:solidFill>
                  <a:srgbClr val="FF0000"/>
                </a:solidFill>
                <a:latin typeface="Source Sans Pro Light" panose="020B0403030403020204" pitchFamily="34" charset="77"/>
                <a:sym typeface="Wingdings" pitchFamily="2" charset="2"/>
              </a:rPr>
              <a:t>processing and roasting</a:t>
            </a:r>
            <a:endParaRPr lang="en-US" sz="1600" dirty="0">
              <a:solidFill>
                <a:srgbClr val="FF0000"/>
              </a:solidFill>
              <a:latin typeface="Source Sans Pro Light" panose="020B0403030403020204" pitchFamily="34" charset="77"/>
            </a:endParaRPr>
          </a:p>
          <a:p>
            <a:endParaRPr lang="en-US" sz="1600" dirty="0">
              <a:latin typeface="Source Sans Pro Light" panose="020B0403030403020204" pitchFamily="34" charset="77"/>
            </a:endParaRPr>
          </a:p>
          <a:p>
            <a:r>
              <a:rPr lang="en-US" sz="1600" b="1" dirty="0">
                <a:latin typeface="Source Sans Pro Light" panose="020B0403030403020204" pitchFamily="34" charset="77"/>
              </a:rPr>
              <a:t>Chemical: </a:t>
            </a:r>
            <a:r>
              <a:rPr lang="en-US" sz="1600" dirty="0">
                <a:latin typeface="Source Sans Pro Light" panose="020B0403030403020204" pitchFamily="34" charset="77"/>
              </a:rPr>
              <a:t>chemical composition imbalance (damaged beans) </a:t>
            </a:r>
            <a:r>
              <a:rPr lang="en-US" sz="1600" dirty="0">
                <a:latin typeface="Source Sans Pro Light" panose="020B0403030403020204" pitchFamily="34" charset="77"/>
                <a:sym typeface="Wingdings" pitchFamily="2" charset="2"/>
              </a:rPr>
              <a:t> </a:t>
            </a:r>
            <a:r>
              <a:rPr lang="en-US" sz="1600" dirty="0">
                <a:solidFill>
                  <a:srgbClr val="FF0000"/>
                </a:solidFill>
                <a:latin typeface="Source Sans Pro Light" panose="020B0403030403020204" pitchFamily="34" charset="77"/>
                <a:sym typeface="Wingdings" pitchFamily="2" charset="2"/>
              </a:rPr>
              <a:t>processing and roasting</a:t>
            </a:r>
            <a:endParaRPr lang="en-US" sz="1600" dirty="0">
              <a:solidFill>
                <a:srgbClr val="FF0000"/>
              </a:solidFill>
              <a:latin typeface="Source Sans Pro Light" panose="020B0403030403020204" pitchFamily="34" charset="77"/>
            </a:endParaRPr>
          </a:p>
          <a:p>
            <a:endParaRPr lang="en-US" sz="1600" dirty="0">
              <a:latin typeface="Source Sans Pro Light" panose="020B0403030403020204" pitchFamily="34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205CDB8-C161-E86B-3BF8-9FBE41BBA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4106"/>
            <a:ext cx="2865120" cy="619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2F9FF-C0BD-B209-70B7-B71134BA89ED}"/>
              </a:ext>
            </a:extLst>
          </p:cNvPr>
          <p:cNvSpPr txBox="1"/>
          <p:nvPr/>
        </p:nvSpPr>
        <p:spPr>
          <a:xfrm>
            <a:off x="161928" y="27942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Beverage Defects </a:t>
            </a:r>
          </a:p>
        </p:txBody>
      </p:sp>
      <p:pic>
        <p:nvPicPr>
          <p:cNvPr id="1026" name="Picture 2" descr="What is potato taste defect &amp; how can coffee producers stop it? - Perfect  Daily Grind">
            <a:extLst>
              <a:ext uri="{FF2B5EF4-FFF2-40B4-BE49-F238E27FC236}">
                <a16:creationId xmlns:a16="http://schemas.microsoft.com/office/drawing/2014/main" id="{AD6127A8-B233-C5FB-AFEE-F7E87D77E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3" y="387163"/>
            <a:ext cx="3136581" cy="19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ffee Berry Borer | Greenlife | 2025 Update">
            <a:extLst>
              <a:ext uri="{FF2B5EF4-FFF2-40B4-BE49-F238E27FC236}">
                <a16:creationId xmlns:a16="http://schemas.microsoft.com/office/drawing/2014/main" id="{CEA9BC47-65F9-A274-AEAF-081580D9E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3" y="2795974"/>
            <a:ext cx="3136581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D476B9-0E6C-DC5D-7789-ED373675A965}"/>
              </a:ext>
            </a:extLst>
          </p:cNvPr>
          <p:cNvSpPr txBox="1"/>
          <p:nvPr/>
        </p:nvSpPr>
        <p:spPr>
          <a:xfrm>
            <a:off x="5411625" y="2347526"/>
            <a:ext cx="3267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Source Sans Pro Semibold" panose="020B0503030403020204" pitchFamily="34" charset="77"/>
              </a:rPr>
              <a:t>Antestia</a:t>
            </a:r>
            <a:r>
              <a:rPr lang="en-US" sz="1200" b="1" dirty="0">
                <a:latin typeface="Source Sans Pro Semibold" panose="020B0503030403020204" pitchFamily="34" charset="77"/>
              </a:rPr>
              <a:t> bug in coffee cherry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A60A1-360F-B641-CA93-C966D695780E}"/>
              </a:ext>
            </a:extLst>
          </p:cNvPr>
          <p:cNvSpPr txBox="1"/>
          <p:nvPr/>
        </p:nvSpPr>
        <p:spPr>
          <a:xfrm>
            <a:off x="5476873" y="4387036"/>
            <a:ext cx="3267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Source Sans Pro Semibold" panose="020B0503030403020204" pitchFamily="34" charset="77"/>
              </a:rPr>
              <a:t>Coffee Berry Borer</a:t>
            </a:r>
          </a:p>
        </p:txBody>
      </p:sp>
    </p:spTree>
    <p:extLst>
      <p:ext uri="{BB962C8B-B14F-4D97-AF65-F5344CB8AC3E}">
        <p14:creationId xmlns:p14="http://schemas.microsoft.com/office/powerpoint/2010/main" val="279059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1FBA5-B21C-8CB5-4C44-D5231C9BE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828D319-AA9B-0BE3-CE61-3A08A6D6FD5D}"/>
              </a:ext>
            </a:extLst>
          </p:cNvPr>
          <p:cNvSpPr txBox="1"/>
          <p:nvPr/>
        </p:nvSpPr>
        <p:spPr>
          <a:xfrm>
            <a:off x="3984586" y="504643"/>
            <a:ext cx="479829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b="1" dirty="0">
                <a:latin typeface="Source Sans Pro ExtraLight" panose="020B0303030403020204" pitchFamily="34" charset="77"/>
              </a:rPr>
              <a:t>Cuppers are not different from each other p&gt;0,05</a:t>
            </a:r>
          </a:p>
          <a:p>
            <a:pPr algn="r"/>
            <a:endParaRPr lang="en-US" sz="1050" dirty="0">
              <a:latin typeface="Source Sans Pro ExtraLight" panose="020B0303030403020204" pitchFamily="34" charset="77"/>
            </a:endParaRPr>
          </a:p>
          <a:p>
            <a:pPr algn="r"/>
            <a:endParaRPr lang="en-US" sz="1050" dirty="0">
              <a:latin typeface="Source Sans Pro ExtraLight" panose="020B03030304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A26CBF-2539-95EB-E5D5-5C5806F82026}"/>
              </a:ext>
            </a:extLst>
          </p:cNvPr>
          <p:cNvSpPr txBox="1"/>
          <p:nvPr/>
        </p:nvSpPr>
        <p:spPr>
          <a:xfrm>
            <a:off x="116929" y="227644"/>
            <a:ext cx="29323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Centralized Cupping – </a:t>
            </a:r>
          </a:p>
          <a:p>
            <a:r>
              <a:rPr lang="en-US" sz="1350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Total  Score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8152B-ADE9-DC77-0FE3-E769C7F44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87" y="1042141"/>
            <a:ext cx="3902488" cy="19050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D867EA-8F97-62D8-3991-E91341254ED0}"/>
              </a:ext>
            </a:extLst>
          </p:cNvPr>
          <p:cNvSpPr/>
          <p:nvPr/>
        </p:nvSpPr>
        <p:spPr>
          <a:xfrm>
            <a:off x="0" y="0"/>
            <a:ext cx="9144000" cy="716445"/>
          </a:xfrm>
          <a:prstGeom prst="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01A69-1EED-D45B-DE40-7C8C96D585CC}"/>
              </a:ext>
            </a:extLst>
          </p:cNvPr>
          <p:cNvSpPr txBox="1"/>
          <p:nvPr/>
        </p:nvSpPr>
        <p:spPr>
          <a:xfrm>
            <a:off x="1187743" y="162447"/>
            <a:ext cx="6969668" cy="4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CA" sz="2400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Professional cuppers are highly consistent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5A8621-25FA-73EC-7FD8-66A3D224D9C7}"/>
              </a:ext>
            </a:extLst>
          </p:cNvPr>
          <p:cNvGrpSpPr/>
          <p:nvPr/>
        </p:nvGrpSpPr>
        <p:grpSpPr>
          <a:xfrm>
            <a:off x="5652435" y="1247825"/>
            <a:ext cx="2504976" cy="716445"/>
            <a:chOff x="6543712" y="1852217"/>
            <a:chExt cx="3071925" cy="9552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41B0066-7823-6B21-5F0D-27ADEBAE996E}"/>
                </a:ext>
              </a:extLst>
            </p:cNvPr>
            <p:cNvSpPr/>
            <p:nvPr/>
          </p:nvSpPr>
          <p:spPr>
            <a:xfrm>
              <a:off x="6543712" y="1852217"/>
              <a:ext cx="3071925" cy="955260"/>
            </a:xfrm>
            <a:prstGeom prst="roundRect">
              <a:avLst>
                <a:gd name="adj" fmla="val 50000"/>
              </a:avLst>
            </a:prstGeom>
            <a:solidFill>
              <a:srgbClr val="2251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31FDC3-B04C-CD54-516D-AC81C4CD98C6}"/>
                </a:ext>
              </a:extLst>
            </p:cNvPr>
            <p:cNvSpPr txBox="1"/>
            <p:nvPr/>
          </p:nvSpPr>
          <p:spPr>
            <a:xfrm>
              <a:off x="6922986" y="2030920"/>
              <a:ext cx="2568641" cy="628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R"/>
              </a:defPPr>
              <a:lvl1pPr>
                <a:lnSpc>
                  <a:spcPct val="90000"/>
                </a:lnSpc>
                <a:spcBef>
                  <a:spcPct val="0"/>
                </a:spcBef>
                <a:defRPr sz="3600" b="1">
                  <a:solidFill>
                    <a:schemeClr val="bg1"/>
                  </a:solidFill>
                  <a:latin typeface="Source Serif Pro SemiBold" panose="02040603050405020204" pitchFamily="18" charset="0"/>
                  <a:ea typeface="Source Serif Pro SemiBold" panose="02040603050405020204" pitchFamily="18" charset="0"/>
                </a:defRPr>
              </a:lvl1pPr>
            </a:lstStyle>
            <a:p>
              <a:r>
                <a:rPr lang="en-CA" sz="1350" dirty="0"/>
                <a:t>Scoring the intensity of sweetness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75BA40-6306-CDF1-A6F7-673855AC0B91}"/>
              </a:ext>
            </a:extLst>
          </p:cNvPr>
          <p:cNvGrpSpPr/>
          <p:nvPr/>
        </p:nvGrpSpPr>
        <p:grpSpPr>
          <a:xfrm>
            <a:off x="5652435" y="3743641"/>
            <a:ext cx="2504976" cy="716445"/>
            <a:chOff x="6543713" y="4592392"/>
            <a:chExt cx="3071925" cy="95526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5D118B9-45AD-FF65-498B-FC44CE5CE165}"/>
                </a:ext>
              </a:extLst>
            </p:cNvPr>
            <p:cNvSpPr/>
            <p:nvPr/>
          </p:nvSpPr>
          <p:spPr>
            <a:xfrm>
              <a:off x="6543713" y="4592392"/>
              <a:ext cx="3071925" cy="955260"/>
            </a:xfrm>
            <a:prstGeom prst="roundRect">
              <a:avLst>
                <a:gd name="adj" fmla="val 50000"/>
              </a:avLst>
            </a:prstGeom>
            <a:solidFill>
              <a:srgbClr val="2251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92C89C-20DD-60B5-05EC-C7DA87605ADD}"/>
                </a:ext>
              </a:extLst>
            </p:cNvPr>
            <p:cNvSpPr txBox="1"/>
            <p:nvPr/>
          </p:nvSpPr>
          <p:spPr>
            <a:xfrm>
              <a:off x="6935503" y="4754173"/>
              <a:ext cx="2680135" cy="628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BR"/>
              </a:defPPr>
              <a:lvl1pPr>
                <a:lnSpc>
                  <a:spcPct val="90000"/>
                </a:lnSpc>
                <a:spcBef>
                  <a:spcPct val="0"/>
                </a:spcBef>
                <a:defRPr b="1">
                  <a:solidFill>
                    <a:schemeClr val="bg1"/>
                  </a:solidFill>
                  <a:latin typeface="Source Serif Pro SemiBold" panose="02040603050405020204" pitchFamily="18" charset="0"/>
                  <a:ea typeface="Source Serif Pro SemiBold" panose="02040603050405020204" pitchFamily="18" charset="0"/>
                </a:defRPr>
              </a:lvl1pPr>
            </a:lstStyle>
            <a:p>
              <a:r>
                <a:rPr lang="en-CA" sz="1350"/>
                <a:t>Pairwise comparison of cuppers’ overall score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1DBE46-B5DF-BA4C-6DF7-599AFAC6F4BF}"/>
              </a:ext>
            </a:extLst>
          </p:cNvPr>
          <p:cNvSpPr txBox="1"/>
          <p:nvPr/>
        </p:nvSpPr>
        <p:spPr>
          <a:xfrm>
            <a:off x="5885021" y="2478017"/>
            <a:ext cx="250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sz="1350" dirty="0">
                <a:latin typeface="Source Sans Pro Light" panose="020B0403030403020204" pitchFamily="34" charset="77"/>
              </a:rPr>
              <a:t>Professional cuppers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sz="1350" dirty="0">
                <a:latin typeface="Source Sans Pro Light" panose="020B0403030403020204" pitchFamily="34" charset="77"/>
              </a:rPr>
              <a:t>Freshly trained to use the CVA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sz="1350" dirty="0">
                <a:latin typeface="Source Sans Pro Light" panose="020B0403030403020204" pitchFamily="34" charset="77"/>
              </a:rPr>
              <a:t>Cupping together at a single location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10F7B74A-FEB0-706A-516B-DB9465305288}"/>
              </a:ext>
            </a:extLst>
          </p:cNvPr>
          <p:cNvSpPr/>
          <p:nvPr/>
        </p:nvSpPr>
        <p:spPr>
          <a:xfrm rot="16200000">
            <a:off x="4980873" y="1614923"/>
            <a:ext cx="210230" cy="2081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C864642-DFB9-418E-2A40-B21F540D3E20}"/>
              </a:ext>
            </a:extLst>
          </p:cNvPr>
          <p:cNvSpPr/>
          <p:nvPr/>
        </p:nvSpPr>
        <p:spPr>
          <a:xfrm rot="16200000">
            <a:off x="5779906" y="3983421"/>
            <a:ext cx="210230" cy="2081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pic>
        <p:nvPicPr>
          <p:cNvPr id="18" name="Picture 17" descr="A graph with lines and text&#10;&#10;AI-generated content may be incorrect.">
            <a:extLst>
              <a:ext uri="{FF2B5EF4-FFF2-40B4-BE49-F238E27FC236}">
                <a16:creationId xmlns:a16="http://schemas.microsoft.com/office/drawing/2014/main" id="{BF3DDAC5-1C48-6D54-A33F-7BAFB9B78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74" y="3010807"/>
            <a:ext cx="3810101" cy="19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28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66760D2-4A65-587D-F5EA-229F6C58DD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735" r="3735"/>
          <a:stretch/>
        </p:blipFill>
        <p:spPr>
          <a:xfrm>
            <a:off x="0" y="-58994"/>
            <a:ext cx="3114675" cy="5202494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E61742D-816A-451B-BA75-60576231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017" y="322792"/>
            <a:ext cx="5546990" cy="726079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Conclusions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56D0A92-243B-843A-3042-EFB1CC249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2698" y="1276515"/>
            <a:ext cx="5464549" cy="3379459"/>
          </a:xfrm>
        </p:spPr>
        <p:txBody>
          <a:bodyPr>
            <a:normAutofit fontScale="85000" lnSpcReduction="20000"/>
          </a:bodyPr>
          <a:lstStyle/>
          <a:p>
            <a:r>
              <a:rPr lang="en-US" sz="1700" b="1" dirty="0">
                <a:latin typeface="Source Sans Pro ExtraLight" panose="020B0303030403020204" pitchFamily="34" charset="77"/>
              </a:rPr>
              <a:t>Sample Differences</a:t>
            </a:r>
          </a:p>
          <a:p>
            <a:pPr lvl="1"/>
            <a:r>
              <a:rPr lang="en-US" sz="1500" dirty="0">
                <a:latin typeface="Source Sans Pro ExtraLight" panose="020B0303030403020204" pitchFamily="34" charset="77"/>
              </a:rPr>
              <a:t>Samples are significantly different overall (p &lt; 0.001).</a:t>
            </a:r>
          </a:p>
          <a:p>
            <a:pPr lvl="1"/>
            <a:r>
              <a:rPr lang="en-US" sz="1500" dirty="0">
                <a:latin typeface="Source Sans Pro ExtraLight" panose="020B0303030403020204" pitchFamily="34" charset="77"/>
              </a:rPr>
              <a:t>The Descriptive Assessment described the differences through different attributes.</a:t>
            </a:r>
          </a:p>
          <a:p>
            <a:endParaRPr lang="en-US" sz="1200" dirty="0">
              <a:latin typeface="Source Sans Pro ExtraLight" panose="020B0303030403020204" pitchFamily="34" charset="77"/>
            </a:endParaRPr>
          </a:p>
          <a:p>
            <a:r>
              <a:rPr lang="en-US" sz="1700" b="1" dirty="0">
                <a:latin typeface="Source Sans Pro ExtraLight" panose="020B0303030403020204" pitchFamily="34" charset="77"/>
              </a:rPr>
              <a:t>Cuppers Consistency</a:t>
            </a:r>
          </a:p>
          <a:p>
            <a:pPr lvl="1"/>
            <a:r>
              <a:rPr lang="en-US" sz="1500" dirty="0">
                <a:latin typeface="Source Sans Pro ExtraLight" panose="020B0303030403020204" pitchFamily="34" charset="77"/>
              </a:rPr>
              <a:t>Two-way ANOVA and Pairwise Comparison show </a:t>
            </a:r>
            <a:r>
              <a:rPr lang="en-US" sz="1500" b="1" dirty="0">
                <a:latin typeface="Source Sans Pro ExtraLight" panose="020B0303030403020204" pitchFamily="34" charset="77"/>
              </a:rPr>
              <a:t>no significant differences </a:t>
            </a:r>
            <a:r>
              <a:rPr lang="en-US" sz="1500" dirty="0">
                <a:latin typeface="Source Sans Pro ExtraLight" panose="020B0303030403020204" pitchFamily="34" charset="77"/>
              </a:rPr>
              <a:t>among cuppers across sites or samples (p &gt; 0.05).</a:t>
            </a:r>
          </a:p>
          <a:p>
            <a:endParaRPr lang="en-US" sz="1200" dirty="0">
              <a:latin typeface="Source Sans Pro ExtraLight" panose="020B0303030403020204" pitchFamily="34" charset="77"/>
            </a:endParaRPr>
          </a:p>
          <a:p>
            <a:r>
              <a:rPr lang="en-US" sz="1700" b="1" dirty="0">
                <a:latin typeface="Source Sans Pro ExtraLight" panose="020B0303030403020204" pitchFamily="34" charset="77"/>
              </a:rPr>
              <a:t>Sample Performance</a:t>
            </a:r>
          </a:p>
          <a:p>
            <a:pPr lvl="1"/>
            <a:r>
              <a:rPr lang="en-US" sz="1500" dirty="0">
                <a:latin typeface="Source Sans Pro ExtraLight" panose="020B0303030403020204" pitchFamily="34" charset="77"/>
              </a:rPr>
              <a:t>The variety SL28 had moldy and potato defects in one site</a:t>
            </a:r>
          </a:p>
          <a:p>
            <a:pPr lvl="1"/>
            <a:r>
              <a:rPr lang="en-US" sz="1500" dirty="0">
                <a:latin typeface="Source Sans Pro ExtraLight" panose="020B0303030403020204" pitchFamily="34" charset="77"/>
              </a:rPr>
              <a:t>Impact of </a:t>
            </a:r>
            <a:r>
              <a:rPr lang="en-US" sz="1500" b="1" dirty="0">
                <a:latin typeface="Source Sans Pro Semibold" panose="020B0503030403020204" pitchFamily="34" charset="77"/>
              </a:rPr>
              <a:t>Processing</a:t>
            </a:r>
          </a:p>
          <a:p>
            <a:pPr marL="0" indent="0">
              <a:buNone/>
            </a:pPr>
            <a:r>
              <a:rPr lang="en-US" sz="1500" dirty="0">
                <a:latin typeface="Source Sans Pro ExtraLight" panose="020B0303030403020204" pitchFamily="34" charset="77"/>
              </a:rPr>
              <a:t>	</a:t>
            </a:r>
            <a:endParaRPr lang="en-US" sz="15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>
              <a:buClr>
                <a:schemeClr val="tx2"/>
              </a:buClr>
              <a:buSzPct val="100000"/>
            </a:pPr>
            <a:r>
              <a:rPr 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CVA – descriptive and affective evaluation (reliable tool to discriminate and differentiate samples)</a:t>
            </a:r>
          </a:p>
          <a:p>
            <a:pPr>
              <a:buClr>
                <a:schemeClr val="tx2"/>
              </a:buClr>
              <a:buSzPct val="100000"/>
              <a:buFontTx/>
              <a:buChar char="-"/>
            </a:pPr>
            <a:endParaRPr lang="en-US" sz="16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>
              <a:buClr>
                <a:schemeClr val="tx2"/>
              </a:buClr>
              <a:buSzPct val="100000"/>
            </a:pPr>
            <a:r>
              <a:rPr lang="en-US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We are developing a high-throughput tool to help access quality</a:t>
            </a:r>
          </a:p>
        </p:txBody>
      </p:sp>
    </p:spTree>
    <p:extLst>
      <p:ext uri="{BB962C8B-B14F-4D97-AF65-F5344CB8AC3E}">
        <p14:creationId xmlns:p14="http://schemas.microsoft.com/office/powerpoint/2010/main" val="187890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39960F2-538F-2C9C-C566-E644DCC2F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54106"/>
            <a:ext cx="2524125" cy="6199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425335-15E2-A78A-7388-F66C892D7A68}"/>
              </a:ext>
            </a:extLst>
          </p:cNvPr>
          <p:cNvSpPr txBox="1"/>
          <p:nvPr/>
        </p:nvSpPr>
        <p:spPr>
          <a:xfrm>
            <a:off x="157378" y="14092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Descriptive </a:t>
            </a:r>
          </a:p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Assessment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50B2ED-92BC-D0DC-9E46-C6B73F138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3" y="1136041"/>
            <a:ext cx="3720758" cy="2461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47675C-8242-1A2B-586D-F2C507DF8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8511" y="602586"/>
            <a:ext cx="4555331" cy="36442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1163DF-76C1-F27E-1B0A-A34F5B5374DC}"/>
              </a:ext>
            </a:extLst>
          </p:cNvPr>
          <p:cNvSpPr txBox="1"/>
          <p:nvPr/>
        </p:nvSpPr>
        <p:spPr>
          <a:xfrm>
            <a:off x="600494" y="4246850"/>
            <a:ext cx="28293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Source Sans Pro ExtraLight" panose="020B0303030403020204" pitchFamily="34" charset="77"/>
              </a:rPr>
              <a:t>Main problem: </a:t>
            </a:r>
            <a:r>
              <a:rPr lang="en-US" sz="1050" dirty="0">
                <a:latin typeface="Source Sans Pro ExtraLight" panose="020B0303030403020204" pitchFamily="34" charset="77"/>
              </a:rPr>
              <a:t>SL28 – tasted moldy and potato.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8C878B-7865-664A-9D45-58FBFC9600E0}"/>
              </a:ext>
            </a:extLst>
          </p:cNvPr>
          <p:cNvSpPr txBox="1"/>
          <p:nvPr/>
        </p:nvSpPr>
        <p:spPr>
          <a:xfrm>
            <a:off x="6988948" y="3510312"/>
            <a:ext cx="1932021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ource Sans Pro ExtraLight" panose="020B0303030403020204" pitchFamily="34" charset="77"/>
              </a:rPr>
              <a:t>PC1 splits </a:t>
            </a:r>
            <a:r>
              <a:rPr lang="en-US" sz="1600" b="1" dirty="0">
                <a:latin typeface="Source Sans Pro ExtraLight" panose="020B0303030403020204" pitchFamily="34" charset="77"/>
              </a:rPr>
              <a:t>two groups of samples </a:t>
            </a:r>
            <a:r>
              <a:rPr lang="en-US" sz="1600" dirty="0">
                <a:latin typeface="Source Sans Pro ExtraLight" panose="020B0303030403020204" pitchFamily="34" charset="77"/>
              </a:rPr>
              <a:t>according to main attributes and total scores.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B30EA5-1EC5-9176-EB64-61929B2D9B98}"/>
              </a:ext>
            </a:extLst>
          </p:cNvPr>
          <p:cNvSpPr txBox="1"/>
          <p:nvPr/>
        </p:nvSpPr>
        <p:spPr>
          <a:xfrm>
            <a:off x="4254604" y="3110203"/>
            <a:ext cx="781291" cy="10618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Source Sans Pro ExtraLight" panose="020B0303030403020204" pitchFamily="34" charset="77"/>
              </a:rPr>
              <a:t>Batian</a:t>
            </a:r>
          </a:p>
          <a:p>
            <a:r>
              <a:rPr lang="en-US" sz="900" b="1" dirty="0" err="1">
                <a:latin typeface="Source Sans Pro ExtraLight" panose="020B0303030403020204" pitchFamily="34" charset="77"/>
              </a:rPr>
              <a:t>Catuai</a:t>
            </a:r>
            <a:endParaRPr lang="en-US" sz="900" b="1" dirty="0">
              <a:latin typeface="Source Sans Pro ExtraLight" panose="020B0303030403020204" pitchFamily="34" charset="77"/>
            </a:endParaRPr>
          </a:p>
          <a:p>
            <a:r>
              <a:rPr lang="en-US" sz="900" b="1" dirty="0" err="1">
                <a:latin typeface="Source Sans Pro ExtraLight" panose="020B0303030403020204" pitchFamily="34" charset="77"/>
              </a:rPr>
              <a:t>Pacamara</a:t>
            </a:r>
            <a:endParaRPr lang="en-US" sz="900" b="1" dirty="0">
              <a:latin typeface="Source Sans Pro ExtraLight" panose="020B0303030403020204" pitchFamily="34" charset="77"/>
            </a:endParaRPr>
          </a:p>
          <a:p>
            <a:r>
              <a:rPr lang="en-US" sz="900" b="1" dirty="0" err="1">
                <a:latin typeface="Source Sans Pro ExtraLight" panose="020B0303030403020204" pitchFamily="34" charset="77"/>
              </a:rPr>
              <a:t>Marsellesa</a:t>
            </a:r>
            <a:endParaRPr lang="en-US" sz="900" b="1" dirty="0">
              <a:latin typeface="Source Sans Pro ExtraLight" panose="020B0303030403020204" pitchFamily="34" charset="77"/>
            </a:endParaRPr>
          </a:p>
          <a:p>
            <a:r>
              <a:rPr lang="en-US" sz="900" b="1" dirty="0">
                <a:latin typeface="Source Sans Pro ExtraLight" panose="020B0303030403020204" pitchFamily="34" charset="77"/>
              </a:rPr>
              <a:t>IPR107</a:t>
            </a:r>
          </a:p>
          <a:p>
            <a:r>
              <a:rPr lang="en-US" sz="900" b="1" dirty="0">
                <a:latin typeface="Source Sans Pro ExtraLight" panose="020B0303030403020204" pitchFamily="34" charset="77"/>
              </a:rPr>
              <a:t>SL28</a:t>
            </a:r>
          </a:p>
          <a:p>
            <a:r>
              <a:rPr lang="en-US" sz="900" b="1" dirty="0">
                <a:latin typeface="Source Sans Pro ExtraLight" panose="020B0303030403020204" pitchFamily="34" charset="77"/>
              </a:rPr>
              <a:t>S795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4B117-E358-F1AF-8DBF-EE6FD4915211}"/>
              </a:ext>
            </a:extLst>
          </p:cNvPr>
          <p:cNvSpPr txBox="1"/>
          <p:nvPr/>
        </p:nvSpPr>
        <p:spPr>
          <a:xfrm>
            <a:off x="7187216" y="114691"/>
            <a:ext cx="1251389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 err="1">
                <a:latin typeface="Source Sans Pro ExtraLight" panose="020B0303030403020204" pitchFamily="34" charset="77"/>
              </a:rPr>
              <a:t>Catigua</a:t>
            </a:r>
            <a:r>
              <a:rPr lang="en-US" sz="900" b="1" dirty="0">
                <a:latin typeface="Source Sans Pro ExtraLight" panose="020B0303030403020204" pitchFamily="34" charset="77"/>
              </a:rPr>
              <a:t> MG2</a:t>
            </a:r>
          </a:p>
          <a:p>
            <a:r>
              <a:rPr lang="en-US" sz="900" b="1" dirty="0">
                <a:latin typeface="Source Sans Pro ExtraLight" panose="020B0303030403020204" pitchFamily="34" charset="77"/>
              </a:rPr>
              <a:t>EC16</a:t>
            </a:r>
          </a:p>
          <a:p>
            <a:r>
              <a:rPr lang="en-US" sz="900" b="1" dirty="0">
                <a:latin typeface="Source Sans Pro ExtraLight" panose="020B0303030403020204" pitchFamily="34" charset="77"/>
              </a:rPr>
              <a:t>Geisha</a:t>
            </a:r>
          </a:p>
          <a:p>
            <a:r>
              <a:rPr lang="en-US" sz="900" b="1" dirty="0">
                <a:latin typeface="Source Sans Pro ExtraLight" panose="020B0303030403020204" pitchFamily="34" charset="77"/>
              </a:rPr>
              <a:t>H1 </a:t>
            </a:r>
            <a:r>
              <a:rPr lang="en-US" sz="900" b="1" dirty="0" err="1">
                <a:latin typeface="Source Sans Pro ExtraLight" panose="020B0303030403020204" pitchFamily="34" charset="77"/>
              </a:rPr>
              <a:t>Centroamericano</a:t>
            </a:r>
            <a:endParaRPr lang="en-US" sz="900" b="1" dirty="0">
              <a:latin typeface="Source Sans Pro ExtraLight" panose="020B0303030403020204" pitchFamily="34" charset="77"/>
            </a:endParaRPr>
          </a:p>
          <a:p>
            <a:r>
              <a:rPr lang="en-US" sz="900" b="1" dirty="0">
                <a:latin typeface="Source Sans Pro ExtraLight" panose="020B0303030403020204" pitchFamily="34" charset="77"/>
              </a:rPr>
              <a:t>IPR103</a:t>
            </a:r>
          </a:p>
          <a:p>
            <a:r>
              <a:rPr lang="en-US" sz="900" b="1" dirty="0">
                <a:latin typeface="Source Sans Pro ExtraLight" panose="020B0303030403020204" pitchFamily="34" charset="77"/>
              </a:rPr>
              <a:t>Mundo Novo</a:t>
            </a:r>
          </a:p>
          <a:p>
            <a:r>
              <a:rPr lang="en-US" sz="900" b="1" dirty="0">
                <a:latin typeface="Source Sans Pro ExtraLight" panose="020B0303030403020204" pitchFamily="34" charset="77"/>
              </a:rPr>
              <a:t>Paraiso</a:t>
            </a:r>
          </a:p>
          <a:p>
            <a:r>
              <a:rPr lang="en-US" sz="900" b="1" dirty="0">
                <a:latin typeface="Source Sans Pro ExtraLight" panose="020B0303030403020204" pitchFamily="34" charset="77"/>
              </a:rPr>
              <a:t>SLN6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DD2FE9-5B6C-E03B-7EB6-304A75F89694}"/>
              </a:ext>
            </a:extLst>
          </p:cNvPr>
          <p:cNvSpPr/>
          <p:nvPr/>
        </p:nvSpPr>
        <p:spPr>
          <a:xfrm rot="20683431">
            <a:off x="519423" y="1126309"/>
            <a:ext cx="1359286" cy="233775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5680FC-C88E-C625-0487-AE9DDC8DC719}"/>
              </a:ext>
            </a:extLst>
          </p:cNvPr>
          <p:cNvSpPr/>
          <p:nvPr/>
        </p:nvSpPr>
        <p:spPr>
          <a:xfrm rot="18629384">
            <a:off x="1806409" y="1959506"/>
            <a:ext cx="1713544" cy="1189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6698FA-8C67-2B5C-7BF1-4012D6E3F8E0}"/>
              </a:ext>
            </a:extLst>
          </p:cNvPr>
          <p:cNvSpPr txBox="1"/>
          <p:nvPr/>
        </p:nvSpPr>
        <p:spPr>
          <a:xfrm>
            <a:off x="3683038" y="1262063"/>
            <a:ext cx="3258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/>
              <a:t>1</a:t>
            </a:r>
          </a:p>
          <a:p>
            <a:r>
              <a:rPr lang="en-US" sz="600" dirty="0"/>
              <a:t>2</a:t>
            </a:r>
          </a:p>
          <a:p>
            <a:r>
              <a:rPr lang="en-US" sz="6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384199-D8E9-3EE2-A355-9A7FB1D1F671}"/>
              </a:ext>
            </a:extLst>
          </p:cNvPr>
          <p:cNvSpPr txBox="1"/>
          <p:nvPr/>
        </p:nvSpPr>
        <p:spPr>
          <a:xfrm>
            <a:off x="670469" y="3756302"/>
            <a:ext cx="1231196" cy="300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Source Sans Pro Semibold" panose="020B0503030403020204" pitchFamily="34" charset="77"/>
              </a:rPr>
              <a:t>Lower scores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41688B-EE93-1A1F-0276-99073DBD93CD}"/>
              </a:ext>
            </a:extLst>
          </p:cNvPr>
          <p:cNvSpPr txBox="1"/>
          <p:nvPr/>
        </p:nvSpPr>
        <p:spPr>
          <a:xfrm>
            <a:off x="2015172" y="3756302"/>
            <a:ext cx="1222576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Source Sans Pro Semibold" panose="020B0503030403020204" pitchFamily="34" charset="77"/>
              </a:rPr>
              <a:t>Higher scores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6F901A8-BF16-5649-D5E3-7BE4D7523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54106"/>
            <a:ext cx="2865120" cy="619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D7AD59-4CD5-F464-71A6-5FC079308E70}"/>
              </a:ext>
            </a:extLst>
          </p:cNvPr>
          <p:cNvSpPr txBox="1"/>
          <p:nvPr/>
        </p:nvSpPr>
        <p:spPr>
          <a:xfrm>
            <a:off x="88581" y="27340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77"/>
              </a:rPr>
              <a:t>Descriptive Assessment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B7CA1A-42BC-D6B6-4CF4-9FCCBC352E13}"/>
              </a:ext>
            </a:extLst>
          </p:cNvPr>
          <p:cNvSpPr txBox="1"/>
          <p:nvPr/>
        </p:nvSpPr>
        <p:spPr>
          <a:xfrm>
            <a:off x="600494" y="4428017"/>
            <a:ext cx="621594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Source Sans Pro ExtraLight" panose="020B0303030403020204" pitchFamily="34" charset="77"/>
              </a:rPr>
              <a:t>Most of the samples from </a:t>
            </a:r>
            <a:r>
              <a:rPr lang="en-US" sz="1050" b="1" dirty="0">
                <a:latin typeface="Source Sans Pro ExtraLight" panose="020B0303030403020204" pitchFamily="34" charset="77"/>
              </a:rPr>
              <a:t>one of the sites</a:t>
            </a:r>
            <a:r>
              <a:rPr lang="en-US" sz="1050" dirty="0">
                <a:latin typeface="Source Sans Pro ExtraLight" panose="020B0303030403020204" pitchFamily="34" charset="77"/>
              </a:rPr>
              <a:t> didn’t perform well in centralized cupping, which raised the question regarding </a:t>
            </a:r>
            <a:r>
              <a:rPr lang="en-US" sz="1050" b="1" dirty="0">
                <a:latin typeface="Source Sans Pro ExtraLight" panose="020B0303030403020204" pitchFamily="34" charset="77"/>
              </a:rPr>
              <a:t>crop management </a:t>
            </a:r>
            <a:r>
              <a:rPr lang="en-US" sz="1050" dirty="0">
                <a:latin typeface="Source Sans Pro ExtraLight" panose="020B0303030403020204" pitchFamily="34" charset="77"/>
              </a:rPr>
              <a:t>or </a:t>
            </a:r>
            <a:r>
              <a:rPr lang="en-US" sz="1050" b="1" dirty="0">
                <a:latin typeface="Source Sans Pro ExtraLight" panose="020B0303030403020204" pitchFamily="34" charset="77"/>
              </a:rPr>
              <a:t>harvesting, and post-harvesting process.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325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 animBg="1"/>
      <p:bldP spid="11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82169-14BE-0E45-11B7-147FCB899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0552B8-C797-9581-8C58-E9B5DD42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06" y="1845671"/>
            <a:ext cx="7994860" cy="726079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Presenter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3483E77-858F-E79A-0E85-5101D1A36D14}"/>
              </a:ext>
            </a:extLst>
          </p:cNvPr>
          <p:cNvSpPr/>
          <p:nvPr/>
        </p:nvSpPr>
        <p:spPr>
          <a:xfrm>
            <a:off x="4572000" y="3313556"/>
            <a:ext cx="3415792" cy="1017044"/>
          </a:xfrm>
          <a:prstGeom prst="round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Veronica Belchior, Ph.D.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Research Scientist – Coffee Quality Evaluation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Light" panose="020B0403030403020204" pitchFamily="34" charset="77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World Coffee Research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B8AF3F6-AB91-9C28-9AB9-1A8AEF671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3417" b="13417"/>
          <a:stretch/>
        </p:blipFill>
        <p:spPr bwMode="auto">
          <a:xfrm>
            <a:off x="5119541" y="602481"/>
            <a:ext cx="2085903" cy="22885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43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3" descr="A person holding a bowl of nuts&#10;&#10;Description automatically generated with medium confidence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74558" y="1231946"/>
            <a:ext cx="5143474" cy="26799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3"/>
          <p:cNvGrpSpPr/>
          <p:nvPr/>
        </p:nvGrpSpPr>
        <p:grpSpPr>
          <a:xfrm>
            <a:off x="1270163" y="4335908"/>
            <a:ext cx="1142737" cy="534162"/>
            <a:chOff x="9229959" y="1508132"/>
            <a:chExt cx="2962017" cy="1325564"/>
          </a:xfrm>
        </p:grpSpPr>
        <p:sp>
          <p:nvSpPr>
            <p:cNvPr id="118" name="Google Shape;118;p3"/>
            <p:cNvSpPr/>
            <p:nvPr/>
          </p:nvSpPr>
          <p:spPr>
            <a:xfrm>
              <a:off x="11695672" y="2258555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10596814" y="2094148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11690908" y="2034723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10961301" y="2317686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0961301" y="2034723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3" name="Google Shape;123;p3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48407" y="1721139"/>
              <a:ext cx="996969" cy="923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3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89162" y="1713368"/>
              <a:ext cx="996969" cy="923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3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84610" y="1737299"/>
              <a:ext cx="603252" cy="9239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3"/>
            <p:cNvSpPr/>
            <p:nvPr/>
          </p:nvSpPr>
          <p:spPr>
            <a:xfrm>
              <a:off x="9229959" y="1508132"/>
              <a:ext cx="2962017" cy="1325564"/>
            </a:xfrm>
            <a:prstGeom prst="frame">
              <a:avLst>
                <a:gd name="adj1" fmla="val 12500"/>
              </a:avLst>
            </a:prstGeom>
            <a:solidFill>
              <a:srgbClr val="C4E0B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9737959" y="1764848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9925284" y="1926773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9737959" y="2382896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10470775" y="2486277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11201025" y="2433696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11571534" y="2432302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9616039" y="2097552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11874429" y="2486277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0905749" y="2543427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9802411" y="2552263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9437029" y="2553222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9922109" y="2102336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0596814" y="1810802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285329" y="1875311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11201025" y="1866496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12001741" y="1869974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0041649" y="2265421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0658092" y="1871208"/>
              <a:ext cx="57150" cy="50800"/>
            </a:xfrm>
            <a:prstGeom prst="frame">
              <a:avLst>
                <a:gd name="adj1" fmla="val 125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35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" name="Google Shape;145;p3"/>
          <p:cNvSpPr txBox="1"/>
          <p:nvPr/>
        </p:nvSpPr>
        <p:spPr>
          <a:xfrm>
            <a:off x="3500841" y="5424855"/>
            <a:ext cx="1205411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685800">
              <a:defRPr/>
            </a:pPr>
            <a:r>
              <a:rPr lang="es-MX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GEBV = Genomic estimated breeding values</a:t>
            </a: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ABEE6B-2854-18AE-779A-2BEBAE12D7D3}"/>
              </a:ext>
            </a:extLst>
          </p:cNvPr>
          <p:cNvGrpSpPr/>
          <p:nvPr/>
        </p:nvGrpSpPr>
        <p:grpSpPr>
          <a:xfrm>
            <a:off x="314118" y="1180831"/>
            <a:ext cx="3518732" cy="675031"/>
            <a:chOff x="195618" y="366268"/>
            <a:chExt cx="4691642" cy="900041"/>
          </a:xfrm>
        </p:grpSpPr>
        <p:grpSp>
          <p:nvGrpSpPr>
            <p:cNvPr id="146" name="Google Shape;146;p3"/>
            <p:cNvGrpSpPr/>
            <p:nvPr/>
          </p:nvGrpSpPr>
          <p:grpSpPr>
            <a:xfrm>
              <a:off x="1748494" y="366268"/>
              <a:ext cx="1417053" cy="382191"/>
              <a:chOff x="1404726" y="891301"/>
              <a:chExt cx="1062790" cy="286643"/>
            </a:xfrm>
          </p:grpSpPr>
          <p:grpSp>
            <p:nvGrpSpPr>
              <p:cNvPr id="147" name="Google Shape;147;p3"/>
              <p:cNvGrpSpPr/>
              <p:nvPr/>
            </p:nvGrpSpPr>
            <p:grpSpPr>
              <a:xfrm>
                <a:off x="1404726" y="891301"/>
                <a:ext cx="291580" cy="286643"/>
                <a:chOff x="426036" y="1426504"/>
                <a:chExt cx="1365250" cy="1284941"/>
              </a:xfrm>
            </p:grpSpPr>
            <p:pic>
              <p:nvPicPr>
                <p:cNvPr id="148" name="Google Shape;148;p3"/>
                <p:cNvPicPr preferRelativeResize="0"/>
                <p:nvPr/>
              </p:nvPicPr>
              <p:blipFill rotWithShape="1"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6036" y="1426504"/>
                  <a:ext cx="1365250" cy="12849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49" name="Google Shape;149;p3"/>
                <p:cNvSpPr/>
                <p:nvPr/>
              </p:nvSpPr>
              <p:spPr>
                <a:xfrm>
                  <a:off x="1138608" y="210238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1313949" y="2208904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1260076" y="23236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777004" y="1989315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1379081" y="1881122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596195" y="2484207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832948" y="22728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493471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1138608" y="182427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896254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9" name="Google Shape;159;p3"/>
              <p:cNvGrpSpPr/>
              <p:nvPr/>
            </p:nvGrpSpPr>
            <p:grpSpPr>
              <a:xfrm>
                <a:off x="1790331" y="891301"/>
                <a:ext cx="291580" cy="286643"/>
                <a:chOff x="426036" y="1426504"/>
                <a:chExt cx="1365250" cy="1284941"/>
              </a:xfrm>
            </p:grpSpPr>
            <p:pic>
              <p:nvPicPr>
                <p:cNvPr id="160" name="Google Shape;160;p3"/>
                <p:cNvPicPr preferRelativeResize="0"/>
                <p:nvPr/>
              </p:nvPicPr>
              <p:blipFill rotWithShape="1"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6036" y="1426504"/>
                  <a:ext cx="1365250" cy="12849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1" name="Google Shape;161;p3"/>
                <p:cNvSpPr/>
                <p:nvPr/>
              </p:nvSpPr>
              <p:spPr>
                <a:xfrm>
                  <a:off x="1138608" y="210238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1313949" y="2208904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1260076" y="23236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777004" y="1989315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1379081" y="1881122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3"/>
                <p:cNvSpPr/>
                <p:nvPr/>
              </p:nvSpPr>
              <p:spPr>
                <a:xfrm>
                  <a:off x="596195" y="2484207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3"/>
                <p:cNvSpPr/>
                <p:nvPr/>
              </p:nvSpPr>
              <p:spPr>
                <a:xfrm>
                  <a:off x="832948" y="22728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68;p3"/>
                <p:cNvSpPr/>
                <p:nvPr/>
              </p:nvSpPr>
              <p:spPr>
                <a:xfrm>
                  <a:off x="1493471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3"/>
                <p:cNvSpPr/>
                <p:nvPr/>
              </p:nvSpPr>
              <p:spPr>
                <a:xfrm>
                  <a:off x="1138608" y="182427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896254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1" name="Google Shape;171;p3"/>
              <p:cNvGrpSpPr/>
              <p:nvPr/>
            </p:nvGrpSpPr>
            <p:grpSpPr>
              <a:xfrm>
                <a:off x="2175936" y="891301"/>
                <a:ext cx="291580" cy="286643"/>
                <a:chOff x="426036" y="1426504"/>
                <a:chExt cx="1365250" cy="1284941"/>
              </a:xfrm>
            </p:grpSpPr>
            <p:pic>
              <p:nvPicPr>
                <p:cNvPr id="172" name="Google Shape;172;p3"/>
                <p:cNvPicPr preferRelativeResize="0"/>
                <p:nvPr/>
              </p:nvPicPr>
              <p:blipFill rotWithShape="1"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6036" y="1426504"/>
                  <a:ext cx="1365250" cy="12849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3" name="Google Shape;173;p3"/>
                <p:cNvSpPr/>
                <p:nvPr/>
              </p:nvSpPr>
              <p:spPr>
                <a:xfrm>
                  <a:off x="1138608" y="210238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1313949" y="2208904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1260076" y="23236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777004" y="1989315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3"/>
                <p:cNvSpPr/>
                <p:nvPr/>
              </p:nvSpPr>
              <p:spPr>
                <a:xfrm>
                  <a:off x="1379081" y="1881122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3"/>
                <p:cNvSpPr/>
                <p:nvPr/>
              </p:nvSpPr>
              <p:spPr>
                <a:xfrm>
                  <a:off x="596195" y="2484207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3"/>
                <p:cNvSpPr/>
                <p:nvPr/>
              </p:nvSpPr>
              <p:spPr>
                <a:xfrm>
                  <a:off x="832948" y="22728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3"/>
                <p:cNvSpPr/>
                <p:nvPr/>
              </p:nvSpPr>
              <p:spPr>
                <a:xfrm>
                  <a:off x="1493471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3"/>
                <p:cNvSpPr/>
                <p:nvPr/>
              </p:nvSpPr>
              <p:spPr>
                <a:xfrm>
                  <a:off x="1138608" y="182427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3"/>
                <p:cNvSpPr/>
                <p:nvPr/>
              </p:nvSpPr>
              <p:spPr>
                <a:xfrm>
                  <a:off x="896254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4" name="Google Shape;184;p3"/>
            <p:cNvGrpSpPr/>
            <p:nvPr/>
          </p:nvGrpSpPr>
          <p:grpSpPr>
            <a:xfrm>
              <a:off x="195618" y="870915"/>
              <a:ext cx="1417053" cy="382191"/>
              <a:chOff x="1404726" y="891301"/>
              <a:chExt cx="1062790" cy="286643"/>
            </a:xfrm>
          </p:grpSpPr>
          <p:grpSp>
            <p:nvGrpSpPr>
              <p:cNvPr id="185" name="Google Shape;185;p3"/>
              <p:cNvGrpSpPr/>
              <p:nvPr/>
            </p:nvGrpSpPr>
            <p:grpSpPr>
              <a:xfrm>
                <a:off x="1404726" y="891301"/>
                <a:ext cx="291580" cy="286643"/>
                <a:chOff x="426036" y="1426504"/>
                <a:chExt cx="1365250" cy="1284941"/>
              </a:xfrm>
            </p:grpSpPr>
            <p:pic>
              <p:nvPicPr>
                <p:cNvPr id="186" name="Google Shape;186;p3"/>
                <p:cNvPicPr preferRelativeResize="0"/>
                <p:nvPr/>
              </p:nvPicPr>
              <p:blipFill rotWithShape="1"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6036" y="1426504"/>
                  <a:ext cx="1365250" cy="12849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" name="Google Shape;187;p3"/>
                <p:cNvSpPr/>
                <p:nvPr/>
              </p:nvSpPr>
              <p:spPr>
                <a:xfrm>
                  <a:off x="1138608" y="210238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3"/>
                <p:cNvSpPr/>
                <p:nvPr/>
              </p:nvSpPr>
              <p:spPr>
                <a:xfrm>
                  <a:off x="1313949" y="2208904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3"/>
                <p:cNvSpPr/>
                <p:nvPr/>
              </p:nvSpPr>
              <p:spPr>
                <a:xfrm>
                  <a:off x="1260076" y="23236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3"/>
                <p:cNvSpPr/>
                <p:nvPr/>
              </p:nvSpPr>
              <p:spPr>
                <a:xfrm>
                  <a:off x="777004" y="1989315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3"/>
                <p:cNvSpPr/>
                <p:nvPr/>
              </p:nvSpPr>
              <p:spPr>
                <a:xfrm>
                  <a:off x="1379081" y="1881122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3"/>
                <p:cNvSpPr/>
                <p:nvPr/>
              </p:nvSpPr>
              <p:spPr>
                <a:xfrm>
                  <a:off x="596195" y="2484207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3"/>
                <p:cNvSpPr/>
                <p:nvPr/>
              </p:nvSpPr>
              <p:spPr>
                <a:xfrm>
                  <a:off x="832948" y="22728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3"/>
                <p:cNvSpPr/>
                <p:nvPr/>
              </p:nvSpPr>
              <p:spPr>
                <a:xfrm>
                  <a:off x="1493471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3"/>
                <p:cNvSpPr/>
                <p:nvPr/>
              </p:nvSpPr>
              <p:spPr>
                <a:xfrm>
                  <a:off x="1138608" y="182427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196;p3"/>
                <p:cNvSpPr/>
                <p:nvPr/>
              </p:nvSpPr>
              <p:spPr>
                <a:xfrm>
                  <a:off x="896254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" name="Google Shape;197;p3"/>
              <p:cNvGrpSpPr/>
              <p:nvPr/>
            </p:nvGrpSpPr>
            <p:grpSpPr>
              <a:xfrm>
                <a:off x="1790331" y="891301"/>
                <a:ext cx="291580" cy="286643"/>
                <a:chOff x="426036" y="1426504"/>
                <a:chExt cx="1365250" cy="1284941"/>
              </a:xfrm>
            </p:grpSpPr>
            <p:pic>
              <p:nvPicPr>
                <p:cNvPr id="198" name="Google Shape;198;p3"/>
                <p:cNvPicPr preferRelativeResize="0"/>
                <p:nvPr/>
              </p:nvPicPr>
              <p:blipFill rotWithShape="1"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6036" y="1426504"/>
                  <a:ext cx="1365250" cy="12849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99" name="Google Shape;199;p3"/>
                <p:cNvSpPr/>
                <p:nvPr/>
              </p:nvSpPr>
              <p:spPr>
                <a:xfrm>
                  <a:off x="1138608" y="210238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Google Shape;200;p3"/>
                <p:cNvSpPr/>
                <p:nvPr/>
              </p:nvSpPr>
              <p:spPr>
                <a:xfrm>
                  <a:off x="1313949" y="2208904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" name="Google Shape;201;p3"/>
                <p:cNvSpPr/>
                <p:nvPr/>
              </p:nvSpPr>
              <p:spPr>
                <a:xfrm>
                  <a:off x="1260076" y="23236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" name="Google Shape;202;p3"/>
                <p:cNvSpPr/>
                <p:nvPr/>
              </p:nvSpPr>
              <p:spPr>
                <a:xfrm>
                  <a:off x="777004" y="1989315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203;p3"/>
                <p:cNvSpPr/>
                <p:nvPr/>
              </p:nvSpPr>
              <p:spPr>
                <a:xfrm>
                  <a:off x="1379081" y="1881122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3"/>
                <p:cNvSpPr/>
                <p:nvPr/>
              </p:nvSpPr>
              <p:spPr>
                <a:xfrm>
                  <a:off x="596195" y="2484207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3"/>
                <p:cNvSpPr/>
                <p:nvPr/>
              </p:nvSpPr>
              <p:spPr>
                <a:xfrm>
                  <a:off x="832948" y="22728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206;p3"/>
                <p:cNvSpPr/>
                <p:nvPr/>
              </p:nvSpPr>
              <p:spPr>
                <a:xfrm>
                  <a:off x="1493471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207;p3"/>
                <p:cNvSpPr/>
                <p:nvPr/>
              </p:nvSpPr>
              <p:spPr>
                <a:xfrm>
                  <a:off x="1138608" y="182427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08;p3"/>
                <p:cNvSpPr/>
                <p:nvPr/>
              </p:nvSpPr>
              <p:spPr>
                <a:xfrm>
                  <a:off x="896254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9" name="Google Shape;209;p3"/>
              <p:cNvGrpSpPr/>
              <p:nvPr/>
            </p:nvGrpSpPr>
            <p:grpSpPr>
              <a:xfrm>
                <a:off x="2175936" y="891301"/>
                <a:ext cx="291580" cy="286643"/>
                <a:chOff x="426036" y="1426504"/>
                <a:chExt cx="1365250" cy="1284941"/>
              </a:xfrm>
            </p:grpSpPr>
            <p:pic>
              <p:nvPicPr>
                <p:cNvPr id="210" name="Google Shape;210;p3"/>
                <p:cNvPicPr preferRelativeResize="0"/>
                <p:nvPr/>
              </p:nvPicPr>
              <p:blipFill rotWithShape="1"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6036" y="1426504"/>
                  <a:ext cx="1365250" cy="12849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11" name="Google Shape;211;p3"/>
                <p:cNvSpPr/>
                <p:nvPr/>
              </p:nvSpPr>
              <p:spPr>
                <a:xfrm>
                  <a:off x="1138608" y="210238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212;p3"/>
                <p:cNvSpPr/>
                <p:nvPr/>
              </p:nvSpPr>
              <p:spPr>
                <a:xfrm>
                  <a:off x="1313949" y="2208904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13;p3"/>
                <p:cNvSpPr/>
                <p:nvPr/>
              </p:nvSpPr>
              <p:spPr>
                <a:xfrm>
                  <a:off x="1260076" y="23236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p3"/>
                <p:cNvSpPr/>
                <p:nvPr/>
              </p:nvSpPr>
              <p:spPr>
                <a:xfrm>
                  <a:off x="777004" y="1989315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15;p3"/>
                <p:cNvSpPr/>
                <p:nvPr/>
              </p:nvSpPr>
              <p:spPr>
                <a:xfrm>
                  <a:off x="1379081" y="1881122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16;p3"/>
                <p:cNvSpPr/>
                <p:nvPr/>
              </p:nvSpPr>
              <p:spPr>
                <a:xfrm>
                  <a:off x="596195" y="2484207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3"/>
                <p:cNvSpPr/>
                <p:nvPr/>
              </p:nvSpPr>
              <p:spPr>
                <a:xfrm>
                  <a:off x="832948" y="22728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3"/>
                <p:cNvSpPr/>
                <p:nvPr/>
              </p:nvSpPr>
              <p:spPr>
                <a:xfrm>
                  <a:off x="1493471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3"/>
                <p:cNvSpPr/>
                <p:nvPr/>
              </p:nvSpPr>
              <p:spPr>
                <a:xfrm>
                  <a:off x="1138608" y="182427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3"/>
                <p:cNvSpPr/>
                <p:nvPr/>
              </p:nvSpPr>
              <p:spPr>
                <a:xfrm>
                  <a:off x="896254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1" name="Google Shape;221;p3"/>
            <p:cNvGrpSpPr/>
            <p:nvPr/>
          </p:nvGrpSpPr>
          <p:grpSpPr>
            <a:xfrm>
              <a:off x="3470207" y="884118"/>
              <a:ext cx="1417053" cy="382191"/>
              <a:chOff x="1404726" y="891301"/>
              <a:chExt cx="1062790" cy="286643"/>
            </a:xfrm>
          </p:grpSpPr>
          <p:grpSp>
            <p:nvGrpSpPr>
              <p:cNvPr id="222" name="Google Shape;222;p3"/>
              <p:cNvGrpSpPr/>
              <p:nvPr/>
            </p:nvGrpSpPr>
            <p:grpSpPr>
              <a:xfrm>
                <a:off x="1404726" y="891301"/>
                <a:ext cx="291580" cy="286643"/>
                <a:chOff x="426036" y="1426504"/>
                <a:chExt cx="1365250" cy="1284941"/>
              </a:xfrm>
            </p:grpSpPr>
            <p:pic>
              <p:nvPicPr>
                <p:cNvPr id="223" name="Google Shape;223;p3"/>
                <p:cNvPicPr preferRelativeResize="0"/>
                <p:nvPr/>
              </p:nvPicPr>
              <p:blipFill rotWithShape="1"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6036" y="1426504"/>
                  <a:ext cx="1365250" cy="12849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24" name="Google Shape;224;p3"/>
                <p:cNvSpPr/>
                <p:nvPr/>
              </p:nvSpPr>
              <p:spPr>
                <a:xfrm>
                  <a:off x="1138608" y="210238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3"/>
                <p:cNvSpPr/>
                <p:nvPr/>
              </p:nvSpPr>
              <p:spPr>
                <a:xfrm>
                  <a:off x="1313949" y="2208904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3"/>
                <p:cNvSpPr/>
                <p:nvPr/>
              </p:nvSpPr>
              <p:spPr>
                <a:xfrm>
                  <a:off x="1260076" y="23236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3"/>
                <p:cNvSpPr/>
                <p:nvPr/>
              </p:nvSpPr>
              <p:spPr>
                <a:xfrm>
                  <a:off x="777004" y="1989315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3"/>
                <p:cNvSpPr/>
                <p:nvPr/>
              </p:nvSpPr>
              <p:spPr>
                <a:xfrm>
                  <a:off x="1379081" y="1881122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3"/>
                <p:cNvSpPr/>
                <p:nvPr/>
              </p:nvSpPr>
              <p:spPr>
                <a:xfrm>
                  <a:off x="596195" y="2484207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3"/>
                <p:cNvSpPr/>
                <p:nvPr/>
              </p:nvSpPr>
              <p:spPr>
                <a:xfrm>
                  <a:off x="832948" y="22728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3"/>
                <p:cNvSpPr/>
                <p:nvPr/>
              </p:nvSpPr>
              <p:spPr>
                <a:xfrm>
                  <a:off x="1493471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3"/>
                <p:cNvSpPr/>
                <p:nvPr/>
              </p:nvSpPr>
              <p:spPr>
                <a:xfrm>
                  <a:off x="1138608" y="182427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233;p3"/>
                <p:cNvSpPr/>
                <p:nvPr/>
              </p:nvSpPr>
              <p:spPr>
                <a:xfrm>
                  <a:off x="896254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4" name="Google Shape;234;p3"/>
              <p:cNvGrpSpPr/>
              <p:nvPr/>
            </p:nvGrpSpPr>
            <p:grpSpPr>
              <a:xfrm>
                <a:off x="1790331" y="891301"/>
                <a:ext cx="291580" cy="286643"/>
                <a:chOff x="426036" y="1426504"/>
                <a:chExt cx="1365250" cy="1284941"/>
              </a:xfrm>
            </p:grpSpPr>
            <p:pic>
              <p:nvPicPr>
                <p:cNvPr id="235" name="Google Shape;235;p3"/>
                <p:cNvPicPr preferRelativeResize="0"/>
                <p:nvPr/>
              </p:nvPicPr>
              <p:blipFill rotWithShape="1"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6036" y="1426504"/>
                  <a:ext cx="1365250" cy="12849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36" name="Google Shape;236;p3"/>
                <p:cNvSpPr/>
                <p:nvPr/>
              </p:nvSpPr>
              <p:spPr>
                <a:xfrm>
                  <a:off x="1138608" y="210238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237;p3"/>
                <p:cNvSpPr/>
                <p:nvPr/>
              </p:nvSpPr>
              <p:spPr>
                <a:xfrm>
                  <a:off x="1313949" y="2208904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238;p3"/>
                <p:cNvSpPr/>
                <p:nvPr/>
              </p:nvSpPr>
              <p:spPr>
                <a:xfrm>
                  <a:off x="1260076" y="23236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239;p3"/>
                <p:cNvSpPr/>
                <p:nvPr/>
              </p:nvSpPr>
              <p:spPr>
                <a:xfrm>
                  <a:off x="777004" y="1989315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40;p3"/>
                <p:cNvSpPr/>
                <p:nvPr/>
              </p:nvSpPr>
              <p:spPr>
                <a:xfrm>
                  <a:off x="1379081" y="1881122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41;p3"/>
                <p:cNvSpPr/>
                <p:nvPr/>
              </p:nvSpPr>
              <p:spPr>
                <a:xfrm>
                  <a:off x="596195" y="2484207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p3"/>
                <p:cNvSpPr/>
                <p:nvPr/>
              </p:nvSpPr>
              <p:spPr>
                <a:xfrm>
                  <a:off x="832948" y="22728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3"/>
                <p:cNvSpPr/>
                <p:nvPr/>
              </p:nvSpPr>
              <p:spPr>
                <a:xfrm>
                  <a:off x="1493471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44;p3"/>
                <p:cNvSpPr/>
                <p:nvPr/>
              </p:nvSpPr>
              <p:spPr>
                <a:xfrm>
                  <a:off x="1138608" y="182427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Google Shape;245;p3"/>
                <p:cNvSpPr/>
                <p:nvPr/>
              </p:nvSpPr>
              <p:spPr>
                <a:xfrm>
                  <a:off x="896254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6" name="Google Shape;246;p3"/>
              <p:cNvGrpSpPr/>
              <p:nvPr/>
            </p:nvGrpSpPr>
            <p:grpSpPr>
              <a:xfrm>
                <a:off x="2175936" y="891301"/>
                <a:ext cx="291580" cy="286643"/>
                <a:chOff x="426036" y="1426504"/>
                <a:chExt cx="1365250" cy="1284941"/>
              </a:xfrm>
            </p:grpSpPr>
            <p:pic>
              <p:nvPicPr>
                <p:cNvPr id="247" name="Google Shape;247;p3"/>
                <p:cNvPicPr preferRelativeResize="0"/>
                <p:nvPr/>
              </p:nvPicPr>
              <p:blipFill rotWithShape="1"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6036" y="1426504"/>
                  <a:ext cx="1365250" cy="12849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48" name="Google Shape;248;p3"/>
                <p:cNvSpPr/>
                <p:nvPr/>
              </p:nvSpPr>
              <p:spPr>
                <a:xfrm>
                  <a:off x="1138608" y="210238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3"/>
                <p:cNvSpPr/>
                <p:nvPr/>
              </p:nvSpPr>
              <p:spPr>
                <a:xfrm>
                  <a:off x="1313949" y="2208904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3"/>
                <p:cNvSpPr/>
                <p:nvPr/>
              </p:nvSpPr>
              <p:spPr>
                <a:xfrm>
                  <a:off x="1260076" y="23236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3"/>
                <p:cNvSpPr/>
                <p:nvPr/>
              </p:nvSpPr>
              <p:spPr>
                <a:xfrm>
                  <a:off x="777004" y="1989315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3"/>
                <p:cNvSpPr/>
                <p:nvPr/>
              </p:nvSpPr>
              <p:spPr>
                <a:xfrm>
                  <a:off x="1379081" y="1881122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3"/>
                <p:cNvSpPr/>
                <p:nvPr/>
              </p:nvSpPr>
              <p:spPr>
                <a:xfrm>
                  <a:off x="596195" y="2484207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3"/>
                <p:cNvSpPr/>
                <p:nvPr/>
              </p:nvSpPr>
              <p:spPr>
                <a:xfrm>
                  <a:off x="832948" y="2272813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3"/>
                <p:cNvSpPr/>
                <p:nvPr/>
              </p:nvSpPr>
              <p:spPr>
                <a:xfrm>
                  <a:off x="1493471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3"/>
                <p:cNvSpPr/>
                <p:nvPr/>
              </p:nvSpPr>
              <p:spPr>
                <a:xfrm>
                  <a:off x="1138608" y="1824278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3"/>
                <p:cNvSpPr/>
                <p:nvPr/>
              </p:nvSpPr>
              <p:spPr>
                <a:xfrm>
                  <a:off x="896254" y="1714279"/>
                  <a:ext cx="57150" cy="50800"/>
                </a:xfrm>
                <a:prstGeom prst="frame">
                  <a:avLst>
                    <a:gd name="adj1" fmla="val 12500"/>
                  </a:avLst>
                </a:prstGeom>
                <a:solidFill>
                  <a:schemeClr val="lt1"/>
                </a:solidFill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685800">
                    <a:defRPr/>
                  </a:pPr>
                  <a:endParaRPr sz="135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8" name="Google Shape;258;p3"/>
          <p:cNvGrpSpPr/>
          <p:nvPr/>
        </p:nvGrpSpPr>
        <p:grpSpPr>
          <a:xfrm>
            <a:off x="412054" y="1302341"/>
            <a:ext cx="4001693" cy="3336168"/>
            <a:chOff x="95390" y="1141953"/>
            <a:chExt cx="4001693" cy="3336168"/>
          </a:xfrm>
        </p:grpSpPr>
        <p:pic>
          <p:nvPicPr>
            <p:cNvPr id="259" name="Google Shape;259;p3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390" y="1141953"/>
              <a:ext cx="4001693" cy="33361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3"/>
            <p:cNvSpPr/>
            <p:nvPr/>
          </p:nvSpPr>
          <p:spPr>
            <a:xfrm>
              <a:off x="2281793" y="2448000"/>
              <a:ext cx="367422" cy="70809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defRPr/>
              </a:pPr>
              <a:endParaRPr sz="140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702E2C0-6A2C-6FDB-D57D-4622C2283086}"/>
              </a:ext>
            </a:extLst>
          </p:cNvPr>
          <p:cNvSpPr/>
          <p:nvPr/>
        </p:nvSpPr>
        <p:spPr>
          <a:xfrm>
            <a:off x="2965878" y="2518260"/>
            <a:ext cx="1396031" cy="820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261" name="Google Shape;261;p3"/>
          <p:cNvSpPr txBox="1">
            <a:spLocks noGrp="1"/>
          </p:cNvSpPr>
          <p:nvPr>
            <p:ph type="title"/>
          </p:nvPr>
        </p:nvSpPr>
        <p:spPr>
          <a:xfrm>
            <a:off x="182873" y="259326"/>
            <a:ext cx="6177105" cy="136350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>
              <a:buClr>
                <a:srgbClr val="215145"/>
              </a:buClr>
            </a:pPr>
            <a:r>
              <a:rPr lang="es-MX" sz="2400" b="1" dirty="0">
                <a:latin typeface="Source Serif Pro SemiBold" panose="02040603050405020204" pitchFamily="18" charset="0"/>
                <a:ea typeface="Source Serif Pro SemiBold" panose="02040603050405020204" pitchFamily="18" charset="0"/>
                <a:cs typeface="Arial"/>
                <a:sym typeface="Arial"/>
              </a:rPr>
              <a:t>Challenge: evaluating cup quality </a:t>
            </a:r>
            <a:r>
              <a:rPr lang="es-MX" sz="2400" b="1">
                <a:latin typeface="Source Serif Pro SemiBold" panose="02040603050405020204" pitchFamily="18" charset="0"/>
                <a:ea typeface="Source Serif Pro SemiBold" panose="02040603050405020204" pitchFamily="18" charset="0"/>
                <a:cs typeface="Arial"/>
                <a:sym typeface="Arial"/>
              </a:rPr>
              <a:t>in a global breeding network</a:t>
            </a:r>
            <a:endParaRPr sz="2400" b="1" dirty="0">
              <a:latin typeface="Source Serif Pro SemiBold" panose="02040603050405020204" pitchFamily="18" charset="0"/>
              <a:ea typeface="Source Serif Pro SemiBold" panose="02040603050405020204" pitchFamily="18" charset="0"/>
              <a:cs typeface="Arial"/>
              <a:sym typeface="Arial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2635027" y="2759318"/>
            <a:ext cx="3649157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189" indent="-342892" defTabSz="685800">
              <a:lnSpc>
                <a:spcPct val="120000"/>
              </a:lnSpc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es-MX" sz="1350" dirty="0">
                <a:solidFill>
                  <a:prstClr val="black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~5,000 single trees w/ unique genetics </a:t>
            </a:r>
            <a:r>
              <a:rPr lang="es-MX" sz="1350" dirty="0">
                <a:solidFill>
                  <a:prstClr val="black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s-MX" sz="1350" dirty="0">
                <a:solidFill>
                  <a:prstClr val="black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 small quantities of coffee</a:t>
            </a:r>
            <a:endParaRPr sz="1350" dirty="0">
              <a:solidFill>
                <a:prstClr val="black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457189" indent="-342892" defTabSz="685800">
              <a:lnSpc>
                <a:spcPct val="120000"/>
              </a:lnSpc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es-MX" sz="1350" dirty="0">
                <a:solidFill>
                  <a:prstClr val="black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Global </a:t>
            </a:r>
            <a:r>
              <a:rPr lang="es-MX" sz="1350" dirty="0" err="1">
                <a:solidFill>
                  <a:prstClr val="black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logistics</a:t>
            </a:r>
            <a:endParaRPr sz="1350" dirty="0">
              <a:solidFill>
                <a:prstClr val="black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/>
              <a:sym typeface="Arial"/>
            </a:endParaRPr>
          </a:p>
          <a:p>
            <a:pPr marL="457189" indent="-342892" defTabSz="685800">
              <a:lnSpc>
                <a:spcPct val="120000"/>
              </a:lnSpc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es-MX" sz="1350" dirty="0" err="1">
                <a:solidFill>
                  <a:prstClr val="black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Confounding</a:t>
            </a:r>
            <a:r>
              <a:rPr lang="es-MX" sz="1350" dirty="0">
                <a:solidFill>
                  <a:prstClr val="black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 </a:t>
            </a:r>
            <a:r>
              <a:rPr lang="es-MX" sz="1350" dirty="0" err="1">
                <a:solidFill>
                  <a:prstClr val="black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factors</a:t>
            </a:r>
            <a:r>
              <a:rPr lang="es-MX" sz="1350" dirty="0">
                <a:solidFill>
                  <a:prstClr val="black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: </a:t>
            </a:r>
            <a:r>
              <a:rPr lang="es-MX" sz="1350" dirty="0" err="1">
                <a:solidFill>
                  <a:prstClr val="black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processing</a:t>
            </a:r>
            <a:r>
              <a:rPr lang="es-MX" sz="1350" dirty="0">
                <a:solidFill>
                  <a:prstClr val="black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, </a:t>
            </a:r>
            <a:r>
              <a:rPr lang="es-MX" sz="1350" dirty="0" err="1">
                <a:solidFill>
                  <a:prstClr val="black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roasting</a:t>
            </a:r>
            <a:endParaRPr sz="1350" dirty="0">
              <a:solidFill>
                <a:prstClr val="black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/>
              <a:sym typeface="Arial"/>
            </a:endParaRPr>
          </a:p>
          <a:p>
            <a:pPr marL="457189" indent="-342892" defTabSz="685800">
              <a:lnSpc>
                <a:spcPct val="120000"/>
              </a:lnSpc>
              <a:buClr>
                <a:srgbClr val="000000"/>
              </a:buClr>
              <a:buSzPts val="1800"/>
              <a:buFont typeface="Arial"/>
              <a:buChar char="•"/>
              <a:defRPr/>
            </a:pPr>
            <a:r>
              <a:rPr lang="es-MX" sz="1350" dirty="0">
                <a:solidFill>
                  <a:prstClr val="black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  <a:sym typeface="Arial"/>
              </a:rPr>
              <a:t>Subjectivity in cupping protocol</a:t>
            </a:r>
            <a:endParaRPr sz="1350" dirty="0">
              <a:solidFill>
                <a:prstClr val="black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393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EABD3-1705-0C7E-6AF1-5575D3CF8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439558C-EFCC-8E15-53AB-8CD29ED1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1600" y="502522"/>
            <a:ext cx="5338915" cy="726079"/>
          </a:xfrm>
        </p:spPr>
        <p:txBody>
          <a:bodyPr>
            <a:noAutofit/>
          </a:bodyPr>
          <a:lstStyle/>
          <a:p>
            <a:pPr algn="l"/>
            <a:r>
              <a:rPr lang="en-US" sz="2400" b="1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Refining our approach to evaluating coffee quality</a:t>
            </a:r>
            <a:br>
              <a:rPr lang="en-US" sz="2400" b="1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</a:br>
            <a:endParaRPr lang="en-US" sz="2400" b="1" dirty="0">
              <a:solidFill>
                <a:srgbClr val="225145"/>
              </a:solidFill>
              <a:latin typeface="Source Serif Pro SemiBold" panose="02040603050405020204" pitchFamily="18" charset="0"/>
              <a:ea typeface="Source Serif Pro SemiBold" panose="02040603050405020204" pitchFamily="18" charset="0"/>
              <a:cs typeface="Source Sans Pro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B23925C-A4F1-FC49-ACE9-F777368954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68784" y="1332908"/>
            <a:ext cx="5338915" cy="2945030"/>
          </a:xfrm>
        </p:spPr>
        <p:txBody>
          <a:bodyPr>
            <a:normAutofit fontScale="85000" lnSpcReduction="10000"/>
          </a:bodyPr>
          <a:lstStyle/>
          <a:p>
            <a:pPr marL="214313" lvl="1" indent="-214313">
              <a:buClr>
                <a:schemeClr val="tx2"/>
              </a:buClr>
              <a:buSzPct val="100000"/>
              <a:buFont typeface="Arial"/>
              <a:buChar char="•"/>
            </a:pPr>
            <a:r>
              <a:rPr lang="en-US" sz="18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Can we use cupping to effectively differentiate quality in samples of different genetic backgrounds?</a:t>
            </a:r>
          </a:p>
          <a:p>
            <a:pPr marL="214313" lvl="1" indent="-214313">
              <a:buClr>
                <a:schemeClr val="tx2"/>
              </a:buClr>
              <a:buSzPct val="100000"/>
              <a:buFont typeface="Arial"/>
              <a:buChar char="•"/>
            </a:pPr>
            <a:endParaRPr lang="en-US" sz="18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214313" lvl="1" indent="-214313">
              <a:buClr>
                <a:schemeClr val="tx2"/>
              </a:buClr>
              <a:buSzPct val="100000"/>
              <a:buFont typeface="Arial"/>
              <a:buChar char="•"/>
            </a:pPr>
            <a:r>
              <a:rPr lang="en-US" sz="18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Use IMLVT material as a trial run of global quality evaluation</a:t>
            </a:r>
          </a:p>
          <a:p>
            <a:pPr marL="214313" lvl="1" indent="-214313">
              <a:buClr>
                <a:schemeClr val="tx2"/>
              </a:buClr>
              <a:buSzPct val="100000"/>
              <a:buFont typeface="Arial"/>
              <a:buChar char="•"/>
            </a:pPr>
            <a:endParaRPr lang="en-US" sz="18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214313" indent="-214313">
              <a:buClr>
                <a:schemeClr val="tx2"/>
              </a:buClr>
              <a:buSzPct val="100000"/>
            </a:pPr>
            <a:r>
              <a:rPr lang="en-US" sz="18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Comparing the SCA protocol and new “Coffee Value Assessment”</a:t>
            </a:r>
          </a:p>
          <a:p>
            <a:pPr marL="214313" indent="-214313">
              <a:buClr>
                <a:schemeClr val="tx2"/>
              </a:buClr>
              <a:buSzPct val="100000"/>
            </a:pPr>
            <a:endParaRPr lang="en-US" sz="18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214313" lvl="1" indent="-214313">
              <a:buClr>
                <a:schemeClr val="tx2"/>
              </a:buClr>
              <a:buSzPct val="100000"/>
              <a:buFont typeface="Arial"/>
              <a:buChar char="•"/>
            </a:pPr>
            <a:r>
              <a:rPr lang="en-US" sz="18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Comparing local and centralized cupping</a:t>
            </a:r>
          </a:p>
          <a:p>
            <a:pPr marL="214313" lvl="1" indent="-214313">
              <a:buClr>
                <a:schemeClr val="tx2"/>
              </a:buClr>
              <a:buSzPct val="100000"/>
              <a:buFont typeface="Arial"/>
              <a:buChar char="•"/>
            </a:pPr>
            <a:endParaRPr lang="en-US" sz="18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214313" indent="-214313">
              <a:buClr>
                <a:schemeClr val="tx2"/>
              </a:buClr>
              <a:buSzPct val="100000"/>
            </a:pPr>
            <a:r>
              <a:rPr lang="en-US" sz="18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Can we control the “noise” from processing and other impacts on quality?</a:t>
            </a:r>
          </a:p>
          <a:p>
            <a:pPr marL="0" indent="0">
              <a:buClr>
                <a:schemeClr val="tx2"/>
              </a:buClr>
              <a:buSzPct val="100000"/>
              <a:buNone/>
            </a:pP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E2365-E13B-A93D-1652-FC2472B7B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2" r="22212"/>
          <a:stretch/>
        </p:blipFill>
        <p:spPr>
          <a:xfrm>
            <a:off x="10667" y="0"/>
            <a:ext cx="3498903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80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243AE48-B040-3A47-9138-3F61CC4B5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57975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s-MX" sz="1350" dirty="0">
              <a:solidFill>
                <a:prstClr val="black"/>
              </a:solidFill>
              <a:latin typeface="Source Sans Pro" panose="020B0503030403020204" pitchFamily="34" charset="77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D8913032-9BFA-EE06-89B0-DEDA351D01D8}"/>
              </a:ext>
            </a:extLst>
          </p:cNvPr>
          <p:cNvSpPr txBox="1">
            <a:spLocks/>
          </p:cNvSpPr>
          <p:nvPr/>
        </p:nvSpPr>
        <p:spPr>
          <a:xfrm>
            <a:off x="210741" y="579231"/>
            <a:ext cx="4787900" cy="726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42900">
              <a:defRPr/>
            </a:pPr>
            <a:r>
              <a:rPr lang="en-US" sz="2700" b="1" dirty="0">
                <a:solidFill>
                  <a:prstClr val="white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Multi-environment testing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84D57BB-70AD-77C5-6F52-4CD50EF65D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997" y="3080375"/>
            <a:ext cx="3800003" cy="2065506"/>
          </a:xfrm>
          <a:prstGeom prst="rect">
            <a:avLst/>
          </a:prstGeom>
        </p:spPr>
      </p:pic>
      <p:pic>
        <p:nvPicPr>
          <p:cNvPr id="3" name="Image 9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43585E47-0986-BEF3-5754-00A40D9641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80375"/>
            <a:ext cx="2856335" cy="2060125"/>
          </a:xfrm>
          <a:prstGeom prst="rect">
            <a:avLst/>
          </a:prstGeom>
        </p:spPr>
      </p:pic>
      <p:pic>
        <p:nvPicPr>
          <p:cNvPr id="6" name="Image 18" descr="Une image contenant herbe, plante&#10;&#10;Description générée automatiquement">
            <a:extLst>
              <a:ext uri="{FF2B5EF4-FFF2-40B4-BE49-F238E27FC236}">
                <a16:creationId xmlns:a16="http://schemas.microsoft.com/office/drawing/2014/main" id="{41E72333-B1A5-69D5-A7CB-EE2276FCD3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353" y="3080375"/>
            <a:ext cx="2421628" cy="2060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AA2ABE-ED21-9C5A-792B-5A844746CF1F}"/>
              </a:ext>
            </a:extLst>
          </p:cNvPr>
          <p:cNvSpPr txBox="1"/>
          <p:nvPr/>
        </p:nvSpPr>
        <p:spPr>
          <a:xfrm>
            <a:off x="208764" y="642449"/>
            <a:ext cx="2541993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3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International Multilocation Variety Trial</a:t>
            </a:r>
          </a:p>
          <a:p>
            <a:r>
              <a:rPr lang="en-US" sz="2000">
                <a:latin typeface="Source Sans Pro Light" panose="020B0403030403020204" pitchFamily="34" charset="0"/>
                <a:ea typeface="Source Serif Pro Semibold" panose="02040603050405020204" pitchFamily="18" charset="0"/>
              </a:rPr>
              <a:t>31 varieties, 28 sites, 16 countries </a:t>
            </a:r>
            <a:endParaRPr lang="en-US" sz="2000" dirty="0">
              <a:latin typeface="Source Sans Pro Light" panose="020B0403030403020204" pitchFamily="34" charset="0"/>
            </a:endParaRPr>
          </a:p>
        </p:txBody>
      </p:sp>
      <p:pic>
        <p:nvPicPr>
          <p:cNvPr id="12" name="Picture 2" descr="IMLVT MAP_2023 UPDATE">
            <a:extLst>
              <a:ext uri="{FF2B5EF4-FFF2-40B4-BE49-F238E27FC236}">
                <a16:creationId xmlns:a16="http://schemas.microsoft.com/office/drawing/2014/main" id="{9902DEEB-E5DC-47E8-076D-6BEDA8058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63" y="-37785"/>
            <a:ext cx="6510667" cy="317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954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00E7D-EA16-EE51-746A-B3F5106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1868A36-794A-51FA-984A-25B5299A8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211" y="413018"/>
            <a:ext cx="5546990" cy="726079"/>
          </a:xfrm>
        </p:spPr>
        <p:txBody>
          <a:bodyPr>
            <a:noAutofit/>
          </a:bodyPr>
          <a:lstStyle/>
          <a:p>
            <a:pPr algn="l"/>
            <a:r>
              <a:rPr lang="en-US" sz="2400" b="1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A centralized cupping of global samples</a:t>
            </a:r>
            <a:endParaRPr lang="en-US" sz="2400" b="1" dirty="0">
              <a:solidFill>
                <a:srgbClr val="225145"/>
              </a:solidFill>
              <a:latin typeface="Source Serif Pro SemiBold" panose="02040603050405020204" pitchFamily="18" charset="0"/>
              <a:ea typeface="Source Serif Pro SemiBold" panose="02040603050405020204" pitchFamily="18" charset="0"/>
              <a:cs typeface="Source Sans Pro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A603617-03E0-0C5E-9962-739815598D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9452" y="1327684"/>
            <a:ext cx="5309690" cy="3519137"/>
          </a:xfrm>
        </p:spPr>
        <p:txBody>
          <a:bodyPr>
            <a:normAutofit lnSpcReduction="10000"/>
          </a:bodyPr>
          <a:lstStyle/>
          <a:p>
            <a:pPr>
              <a:buClr>
                <a:schemeClr val="tx2"/>
              </a:buClr>
              <a:buSzPct val="100000"/>
            </a:pPr>
            <a:r>
              <a:rPr lang="en-US" sz="1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Same variety specific samples growing in three different sites</a:t>
            </a:r>
          </a:p>
          <a:p>
            <a:pPr marL="0" indent="0">
              <a:buClr>
                <a:schemeClr val="tx2"/>
              </a:buClr>
              <a:buSzPct val="100000"/>
              <a:buNone/>
            </a:pPr>
            <a:endParaRPr lang="en-US" sz="1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>
              <a:buClr>
                <a:schemeClr val="tx2"/>
              </a:buClr>
              <a:buSzPct val="100000"/>
            </a:pPr>
            <a:r>
              <a:rPr lang="en-US" sz="1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Using the Coffee Value Assessment (CVA) protocol by SCA</a:t>
            </a:r>
          </a:p>
          <a:p>
            <a:pPr marL="214313" indent="-214313">
              <a:buClr>
                <a:schemeClr val="tx2"/>
              </a:buClr>
              <a:buSzPct val="100000"/>
            </a:pPr>
            <a:endParaRPr lang="en-US" sz="1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>
              <a:buClr>
                <a:schemeClr val="tx2"/>
              </a:buClr>
              <a:buSzPct val="100000"/>
            </a:pPr>
            <a:r>
              <a:rPr lang="en-US" sz="1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Hosted by a commercial cupping lab in USA</a:t>
            </a:r>
          </a:p>
          <a:p>
            <a:pPr marL="214313" indent="-214313">
              <a:buClr>
                <a:schemeClr val="tx2"/>
              </a:buClr>
              <a:buSzPct val="100000"/>
            </a:pPr>
            <a:endParaRPr lang="en-US" sz="1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>
              <a:buClr>
                <a:schemeClr val="tx2"/>
              </a:buClr>
              <a:buSzPct val="100000"/>
            </a:pPr>
            <a:r>
              <a:rPr lang="en-US" sz="1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10 cuppers: Veronica + 9 professional cuppers from the company</a:t>
            </a:r>
          </a:p>
          <a:p>
            <a:pPr marL="614363" lvl="1" indent="-214313">
              <a:buClr>
                <a:schemeClr val="tx2"/>
              </a:buClr>
              <a:buSzPct val="100000"/>
            </a:pPr>
            <a:r>
              <a:rPr lang="en-US" sz="105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CVA </a:t>
            </a:r>
            <a:r>
              <a:rPr lang="en-US" sz="105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training</a:t>
            </a:r>
          </a:p>
          <a:p>
            <a:pPr marL="0" indent="0">
              <a:buClr>
                <a:schemeClr val="tx2"/>
              </a:buClr>
              <a:buSzPct val="100000"/>
              <a:buNone/>
            </a:pPr>
            <a:endParaRPr lang="en-US" sz="1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>
              <a:buClr>
                <a:schemeClr val="tx2"/>
              </a:buClr>
              <a:buSzPct val="100000"/>
            </a:pPr>
            <a:r>
              <a:rPr lang="en-US" sz="14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Same cupping preparation:</a:t>
            </a:r>
          </a:p>
          <a:p>
            <a:pPr marL="614363" lvl="1" indent="-214313">
              <a:buClr>
                <a:schemeClr val="tx2"/>
              </a:buClr>
              <a:buSzPct val="100000"/>
            </a:pPr>
            <a:r>
              <a:rPr lang="en-US" sz="1050" dirty="0">
                <a:latin typeface="Source Sans Pro Light" panose="020B0403030403020204" pitchFamily="34" charset="0"/>
              </a:rPr>
              <a:t>Table set</a:t>
            </a:r>
          </a:p>
          <a:p>
            <a:pPr marL="614363" lvl="1" indent="-214313">
              <a:buClr>
                <a:schemeClr val="tx2"/>
              </a:buClr>
              <a:buSzPct val="100000"/>
            </a:pPr>
            <a:r>
              <a:rPr lang="en-US" sz="1050" dirty="0">
                <a:latin typeface="Source Sans Pro Light" panose="020B0403030403020204" pitchFamily="34" charset="0"/>
              </a:rPr>
              <a:t>Roasting profile</a:t>
            </a:r>
          </a:p>
          <a:p>
            <a:pPr marL="400050" lvl="1" indent="0">
              <a:buClr>
                <a:schemeClr val="tx2"/>
              </a:buClr>
              <a:buSzPct val="100000"/>
              <a:buNone/>
            </a:pPr>
            <a:endParaRPr lang="en-US" sz="1050" dirty="0"/>
          </a:p>
          <a:p>
            <a:pPr>
              <a:buClr>
                <a:schemeClr val="tx2"/>
              </a:buClr>
              <a:buSzPct val="100000"/>
            </a:pPr>
            <a:r>
              <a:rPr lang="en-US" sz="1400">
                <a:latin typeface="Source Sans Pro Light" panose="020B0403030403020204" pitchFamily="34" charset="77"/>
              </a:rPr>
              <a:t>Comparison </a:t>
            </a:r>
            <a:r>
              <a:rPr lang="en-US" sz="1400" dirty="0">
                <a:latin typeface="Source Sans Pro Light" panose="020B0403030403020204" pitchFamily="34" charset="77"/>
              </a:rPr>
              <a:t>to local cupping data collected </a:t>
            </a:r>
            <a:r>
              <a:rPr lang="en-US" sz="1400">
                <a:latin typeface="Source Sans Pro Light" panose="020B0403030403020204" pitchFamily="34" charset="77"/>
              </a:rPr>
              <a:t>at origin </a:t>
            </a:r>
            <a:r>
              <a:rPr lang="en-US" sz="140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using the former SCA protocol </a:t>
            </a:r>
            <a:endParaRPr lang="en-US" sz="1400" dirty="0">
              <a:latin typeface="Source Sans Pro Light" panose="020B0403030403020204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71D67E-E287-8113-0DFE-02F17190C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22" r="18979"/>
          <a:stretch/>
        </p:blipFill>
        <p:spPr>
          <a:xfrm>
            <a:off x="11401" y="0"/>
            <a:ext cx="35103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76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ay of cups filled with different colored cups&#10;&#10;AI-generated content may be incorrect.">
            <a:extLst>
              <a:ext uri="{FF2B5EF4-FFF2-40B4-BE49-F238E27FC236}">
                <a16:creationId xmlns:a16="http://schemas.microsoft.com/office/drawing/2014/main" id="{A6352D53-EC06-128A-4A06-3E4ACFA65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4127" y="2519948"/>
            <a:ext cx="2458700" cy="1844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DC19A6-4C8E-8242-4A48-C7CE7A01469C}"/>
              </a:ext>
            </a:extLst>
          </p:cNvPr>
          <p:cNvSpPr/>
          <p:nvPr/>
        </p:nvSpPr>
        <p:spPr>
          <a:xfrm>
            <a:off x="0" y="0"/>
            <a:ext cx="9144000" cy="716445"/>
          </a:xfrm>
          <a:prstGeom prst="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FDFA81-8845-2A98-6E8E-B3846B70507B}"/>
              </a:ext>
            </a:extLst>
          </p:cNvPr>
          <p:cNvSpPr txBox="1"/>
          <p:nvPr/>
        </p:nvSpPr>
        <p:spPr>
          <a:xfrm>
            <a:off x="451465" y="203374"/>
            <a:ext cx="7874000" cy="4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CA" sz="2400" b="1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Standardization: Improving the reliability of cupping</a:t>
            </a:r>
            <a:endParaRPr lang="en-CA" sz="2400" b="1" dirty="0">
              <a:solidFill>
                <a:schemeClr val="bg1"/>
              </a:solidFill>
              <a:latin typeface="Source Serif Pro SemiBold" panose="02040603050405020204" pitchFamily="18" charset="0"/>
              <a:ea typeface="Source Serif Pro SemiBold" panose="02040603050405020204" pitchFamily="18" charset="0"/>
            </a:endParaRPr>
          </a:p>
        </p:txBody>
      </p:sp>
      <p:pic>
        <p:nvPicPr>
          <p:cNvPr id="10" name="Picture 9" descr="A group of people sitting at long tables&#10;&#10;AI-generated content may be incorrect.">
            <a:extLst>
              <a:ext uri="{FF2B5EF4-FFF2-40B4-BE49-F238E27FC236}">
                <a16:creationId xmlns:a16="http://schemas.microsoft.com/office/drawing/2014/main" id="{B244BA74-94EE-B82A-C560-065AC4680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974" y="2212611"/>
            <a:ext cx="3344562" cy="2508422"/>
          </a:xfrm>
          <a:prstGeom prst="rect">
            <a:avLst/>
          </a:prstGeom>
        </p:spPr>
      </p:pic>
      <p:pic>
        <p:nvPicPr>
          <p:cNvPr id="12" name="Picture 11" descr="A tray of food items&#10;&#10;AI-generated content may be incorrect.">
            <a:extLst>
              <a:ext uri="{FF2B5EF4-FFF2-40B4-BE49-F238E27FC236}">
                <a16:creationId xmlns:a16="http://schemas.microsoft.com/office/drawing/2014/main" id="{D4DD40FE-6AC6-44ED-AA6E-67D1BED33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33408" y="2466466"/>
            <a:ext cx="2576648" cy="19324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2798C7-8AAC-314C-5AD9-0197DA0CD3FD}"/>
              </a:ext>
            </a:extLst>
          </p:cNvPr>
          <p:cNvSpPr txBox="1"/>
          <p:nvPr/>
        </p:nvSpPr>
        <p:spPr>
          <a:xfrm>
            <a:off x="451464" y="919819"/>
            <a:ext cx="8241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200" dirty="0">
                <a:latin typeface="Source Sans Pro Light" panose="020B0403030403020204" pitchFamily="34" charset="77"/>
              </a:rPr>
              <a:t>The cuppers must be submitted to a training with references of aromas, flavor, acidity, mouthfeel</a:t>
            </a:r>
          </a:p>
          <a:p>
            <a:pPr marL="214313" indent="-214313">
              <a:buFontTx/>
              <a:buChar char="-"/>
            </a:pPr>
            <a:endParaRPr lang="en-US" sz="1200" dirty="0">
              <a:latin typeface="Source Sans Pro Light" panose="020B0403030403020204" pitchFamily="34" charset="77"/>
            </a:endParaRPr>
          </a:p>
          <a:p>
            <a:pPr marL="214313" indent="-214313">
              <a:buFontTx/>
              <a:buChar char="-"/>
            </a:pPr>
            <a:r>
              <a:rPr lang="en-US" sz="1200" dirty="0">
                <a:latin typeface="Source Sans Pro Light" panose="020B0403030403020204" pitchFamily="34" charset="77"/>
              </a:rPr>
              <a:t>The cuppers should be calibrated regarding the goals of the sensory assessment. For calibration, references must be used</a:t>
            </a:r>
          </a:p>
          <a:p>
            <a:pPr marL="214313" indent="-214313">
              <a:buFontTx/>
              <a:buChar char="-"/>
            </a:pPr>
            <a:endParaRPr lang="en-US" sz="1200" dirty="0">
              <a:latin typeface="Source Sans Pro Light" panose="020B0403030403020204" pitchFamily="34" charset="77"/>
            </a:endParaRPr>
          </a:p>
          <a:p>
            <a:pPr marL="214313" indent="-214313">
              <a:buFontTx/>
              <a:buChar char="-"/>
            </a:pPr>
            <a:r>
              <a:rPr lang="en-US" sz="1200" dirty="0">
                <a:latin typeface="Source Sans Pro Light" panose="020B0403030403020204" pitchFamily="34" charset="77"/>
              </a:rPr>
              <a:t>The roasting profile must follow the SCA Standards</a:t>
            </a:r>
          </a:p>
        </p:txBody>
      </p:sp>
    </p:spTree>
    <p:extLst>
      <p:ext uri="{BB962C8B-B14F-4D97-AF65-F5344CB8AC3E}">
        <p14:creationId xmlns:p14="http://schemas.microsoft.com/office/powerpoint/2010/main" val="1367967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761BF3-56B6-2324-4D12-1D5D88FC929B}"/>
              </a:ext>
            </a:extLst>
          </p:cNvPr>
          <p:cNvSpPr txBox="1"/>
          <p:nvPr/>
        </p:nvSpPr>
        <p:spPr>
          <a:xfrm>
            <a:off x="254522" y="1259509"/>
            <a:ext cx="5715549" cy="359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500" dirty="0">
                <a:latin typeface="Source Sans Pro Light" panose="020B0403030403020204" pitchFamily="34" charset="77"/>
                <a:ea typeface="Calibri" panose="020F0502020204030204" pitchFamily="34" charset="0"/>
              </a:rPr>
              <a:t>Our breeding program needs standardized methodology that can be applied consistently year after year by different people operating in different locations.  </a:t>
            </a:r>
          </a:p>
          <a:p>
            <a:pPr marL="214313" indent="-214313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500" dirty="0">
                <a:latin typeface="Source Sans Pro Light" panose="020B0403030403020204" pitchFamily="34" charset="77"/>
                <a:ea typeface="Calibri" panose="020F0502020204030204" pitchFamily="34" charset="0"/>
              </a:rPr>
              <a:t>The protocols developed by the Specialty Coffee Association (SCA) represent the most widely accepted tool available.  </a:t>
            </a:r>
          </a:p>
          <a:p>
            <a:pPr marL="214313" indent="-214313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500" dirty="0">
                <a:latin typeface="Source Sans Pro Light" panose="020B0403030403020204" pitchFamily="34" charset="77"/>
                <a:ea typeface="Calibri" panose="020F0502020204030204" pitchFamily="34" charset="0"/>
              </a:rPr>
              <a:t>The SCA’s recently launched </a:t>
            </a:r>
            <a:r>
              <a:rPr lang="en-CA" sz="1500" u="sng" dirty="0">
                <a:solidFill>
                  <a:srgbClr val="0563C1"/>
                </a:solidFill>
                <a:latin typeface="Source Sans Pro Light" panose="020B0403030403020204" pitchFamily="34" charset="77"/>
                <a:ea typeface="Calibri" panose="020F0502020204030204" pitchFamily="34" charset="0"/>
                <a:hlinkClick r:id="rId2"/>
              </a:rPr>
              <a:t>Coffee Value Assessment</a:t>
            </a:r>
            <a:r>
              <a:rPr lang="en-CA" sz="1500" dirty="0">
                <a:latin typeface="Source Sans Pro Light" panose="020B0403030403020204" pitchFamily="34" charset="77"/>
                <a:ea typeface="Calibri" panose="020F0502020204030204" pitchFamily="34" charset="0"/>
              </a:rPr>
              <a:t> (CVA) is a more scientifically sound upgrade to the previous “SCA protocol” that more effectively controls for bias and personal preference.  </a:t>
            </a:r>
          </a:p>
          <a:p>
            <a:pPr marL="214313" indent="-214313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500" dirty="0">
                <a:latin typeface="Source Sans Pro Light" panose="020B0403030403020204" pitchFamily="34" charset="77"/>
                <a:ea typeface="Calibri" panose="020F0502020204030204" pitchFamily="34" charset="0"/>
              </a:rPr>
              <a:t>Using the CVA enables us to standardize measurement and definitions to generate useful data.  It does not mean we are targeting our Arabica selections for the specialty coffee market.  </a:t>
            </a:r>
          </a:p>
          <a:p>
            <a:pPr marL="214313" indent="-214313">
              <a:lnSpc>
                <a:spcPct val="150000"/>
              </a:lnSpc>
              <a:buFontTx/>
              <a:buChar char="-"/>
            </a:pPr>
            <a:endParaRPr lang="en-BR" sz="1500" dirty="0">
              <a:latin typeface="Source Sans Pro Light" panose="020B0403030403020204" pitchFamily="34" charset="77"/>
            </a:endParaRPr>
          </a:p>
          <a:p>
            <a:pPr marL="214313" indent="-214313">
              <a:buFontTx/>
              <a:buChar char="-"/>
            </a:pPr>
            <a:endParaRPr lang="en-BR" sz="1500" dirty="0">
              <a:latin typeface="Source Sans Pro Light" panose="020B0403030403020204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F46681-3DF4-C3BF-AD67-20B1E66EB5BE}"/>
              </a:ext>
            </a:extLst>
          </p:cNvPr>
          <p:cNvSpPr/>
          <p:nvPr/>
        </p:nvSpPr>
        <p:spPr>
          <a:xfrm>
            <a:off x="0" y="0"/>
            <a:ext cx="9144000" cy="716445"/>
          </a:xfrm>
          <a:prstGeom prst="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F15F4-F655-741D-EB9F-535EA3AAD9D4}"/>
              </a:ext>
            </a:extLst>
          </p:cNvPr>
          <p:cNvSpPr txBox="1"/>
          <p:nvPr/>
        </p:nvSpPr>
        <p:spPr>
          <a:xfrm>
            <a:off x="171451" y="181481"/>
            <a:ext cx="8743949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CA" sz="2400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Cupping with the SCA’s Coffee Value Assessment (CVA)</a:t>
            </a:r>
          </a:p>
          <a:p>
            <a:r>
              <a:rPr lang="en-US" sz="2400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C397BF-089D-0865-F6E5-55BF98085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6579" y="716445"/>
            <a:ext cx="2827421" cy="441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00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65CD0D-EAD5-647F-7A89-804B4B6D7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24" y="1833757"/>
            <a:ext cx="4778533" cy="30953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FC066B-7D61-FD52-F874-5001B492693F}"/>
              </a:ext>
            </a:extLst>
          </p:cNvPr>
          <p:cNvSpPr/>
          <p:nvPr/>
        </p:nvSpPr>
        <p:spPr>
          <a:xfrm>
            <a:off x="588419" y="1862263"/>
            <a:ext cx="4778238" cy="3066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822D55E2-3D6A-AB95-C3A0-918D06065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24" y="800256"/>
            <a:ext cx="5341769" cy="8641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D805B4-ACF8-DA67-61C3-E150BA13E4A6}"/>
              </a:ext>
            </a:extLst>
          </p:cNvPr>
          <p:cNvGrpSpPr/>
          <p:nvPr/>
        </p:nvGrpSpPr>
        <p:grpSpPr>
          <a:xfrm>
            <a:off x="6467187" y="214359"/>
            <a:ext cx="1777793" cy="4714781"/>
            <a:chOff x="6366603" y="432467"/>
            <a:chExt cx="1777793" cy="4714781"/>
          </a:xfrm>
        </p:grpSpPr>
        <p:pic>
          <p:nvPicPr>
            <p:cNvPr id="7" name="Picture 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0CBD2A7-1FB2-B274-76CD-ACBF5E2D7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6603" y="432467"/>
              <a:ext cx="1777793" cy="2959957"/>
            </a:xfrm>
            <a:prstGeom prst="rect">
              <a:avLst/>
            </a:prstGeom>
          </p:spPr>
        </p:pic>
        <p:pic>
          <p:nvPicPr>
            <p:cNvPr id="9" name="Picture 8" descr="A screenshot of a form&#10;&#10;AI-generated content may be incorrect.">
              <a:extLst>
                <a:ext uri="{FF2B5EF4-FFF2-40B4-BE49-F238E27FC236}">
                  <a16:creationId xmlns:a16="http://schemas.microsoft.com/office/drawing/2014/main" id="{612A5751-ABAF-7381-E531-CA4175DA3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6603" y="3392424"/>
              <a:ext cx="1777793" cy="175482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070839A-B96D-C932-D945-05C9371BCE1D}"/>
              </a:ext>
            </a:extLst>
          </p:cNvPr>
          <p:cNvSpPr txBox="1"/>
          <p:nvPr/>
        </p:nvSpPr>
        <p:spPr>
          <a:xfrm>
            <a:off x="588124" y="430924"/>
            <a:ext cx="349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ource Sans Pro Semibold" panose="020B0503030403020204" pitchFamily="34" charset="77"/>
              </a:rPr>
              <a:t>Former SCA Cupping Form (2004)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094C4-C4FE-F5C5-94A6-11E475F0B4DE}"/>
              </a:ext>
            </a:extLst>
          </p:cNvPr>
          <p:cNvSpPr txBox="1"/>
          <p:nvPr/>
        </p:nvSpPr>
        <p:spPr>
          <a:xfrm rot="5400000">
            <a:off x="4653804" y="3155971"/>
            <a:ext cx="2061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Source Sans Pro Semibold" panose="020B0503030403020204" pitchFamily="34" charset="77"/>
              </a:rPr>
              <a:t>CVA – Descriptive Assessment (2024)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82409-B9ED-53E4-D34D-DBB946FD7D9B}"/>
              </a:ext>
            </a:extLst>
          </p:cNvPr>
          <p:cNvSpPr/>
          <p:nvPr/>
        </p:nvSpPr>
        <p:spPr>
          <a:xfrm>
            <a:off x="588124" y="800256"/>
            <a:ext cx="5419484" cy="86410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CCC5B1-AEB5-7E7D-8277-093D44195D0D}"/>
              </a:ext>
            </a:extLst>
          </p:cNvPr>
          <p:cNvSpPr/>
          <p:nvPr/>
        </p:nvSpPr>
        <p:spPr>
          <a:xfrm>
            <a:off x="6467187" y="214359"/>
            <a:ext cx="1777793" cy="471478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9717BB-4F89-7929-88F6-058C7F234FCE}"/>
              </a:ext>
            </a:extLst>
          </p:cNvPr>
          <p:cNvSpPr txBox="1"/>
          <p:nvPr/>
        </p:nvSpPr>
        <p:spPr>
          <a:xfrm rot="5400000">
            <a:off x="6631784" y="2526459"/>
            <a:ext cx="359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Source Sans Pro Semibold" panose="020B0503030403020204" pitchFamily="34" charset="77"/>
              </a:rPr>
              <a:t>CVA – Affective Assessment (2024)</a:t>
            </a:r>
          </a:p>
        </p:txBody>
      </p:sp>
    </p:spTree>
    <p:extLst>
      <p:ext uri="{BB962C8B-B14F-4D97-AF65-F5344CB8AC3E}">
        <p14:creationId xmlns:p14="http://schemas.microsoft.com/office/powerpoint/2010/main" val="209943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4" grpId="0"/>
      <p:bldP spid="15" grpId="0" animBg="1"/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ska4x1iywtuuhti1eqrwabpgj34u7j"/>
</p:tagLst>
</file>

<file path=ppt/theme/theme1.xml><?xml version="1.0" encoding="utf-8"?>
<a:theme xmlns:a="http://schemas.openxmlformats.org/drawingml/2006/main" name="Office Theme">
  <a:themeElements>
    <a:clrScheme name="WCR 1">
      <a:dk1>
        <a:srgbClr val="000000"/>
      </a:dk1>
      <a:lt1>
        <a:srgbClr val="FFFFFF"/>
      </a:lt1>
      <a:dk2>
        <a:srgbClr val="225145"/>
      </a:dk2>
      <a:lt2>
        <a:srgbClr val="EEECE1"/>
      </a:lt2>
      <a:accent1>
        <a:srgbClr val="36B779"/>
      </a:accent1>
      <a:accent2>
        <a:srgbClr val="613378"/>
      </a:accent2>
      <a:accent3>
        <a:srgbClr val="CF9A3A"/>
      </a:accent3>
      <a:accent4>
        <a:srgbClr val="831434"/>
      </a:accent4>
      <a:accent5>
        <a:srgbClr val="374381"/>
      </a:accent5>
      <a:accent6>
        <a:srgbClr val="A39383"/>
      </a:accent6>
      <a:hlink>
        <a:srgbClr val="36B779"/>
      </a:hlink>
      <a:folHlink>
        <a:srgbClr val="6E6E6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32477</TotalTime>
  <Words>1035</Words>
  <Application>Microsoft Macintosh PowerPoint</Application>
  <PresentationFormat>On-screen Show (16:9)</PresentationFormat>
  <Paragraphs>179</Paragraphs>
  <Slides>18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Source Sans Pro</vt:lpstr>
      <vt:lpstr>Source Sans Pro ExtraLight</vt:lpstr>
      <vt:lpstr>Source Sans Pro Light</vt:lpstr>
      <vt:lpstr>Source Sans Pro Semibold</vt:lpstr>
      <vt:lpstr>Source Serif Pro SemiBold</vt:lpstr>
      <vt:lpstr>Office Theme</vt:lpstr>
      <vt:lpstr>Optimizing our Approach to Cupping</vt:lpstr>
      <vt:lpstr>Presenter</vt:lpstr>
      <vt:lpstr>Challenge: evaluating cup quality in a global breeding network</vt:lpstr>
      <vt:lpstr>Refining our approach to evaluating coffee quality </vt:lpstr>
      <vt:lpstr>PowerPoint Presentation</vt:lpstr>
      <vt:lpstr>A centralized cupping of global samples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>World Coffee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 Neuschwander</dc:creator>
  <cp:lastModifiedBy>Veronica Belchior</cp:lastModifiedBy>
  <cp:revision>629</cp:revision>
  <cp:lastPrinted>2019-09-24T16:29:39Z</cp:lastPrinted>
  <dcterms:created xsi:type="dcterms:W3CDTF">2017-07-14T09:28:16Z</dcterms:created>
  <dcterms:modified xsi:type="dcterms:W3CDTF">2025-11-17T15:21:07Z</dcterms:modified>
</cp:coreProperties>
</file>