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7" r:id="rId2"/>
    <p:sldId id="2147329404" r:id="rId3"/>
    <p:sldId id="2147329804" r:id="rId4"/>
    <p:sldId id="2147329805" r:id="rId5"/>
    <p:sldId id="2147329767" r:id="rId6"/>
    <p:sldId id="2147329768" r:id="rId7"/>
    <p:sldId id="2147329769" r:id="rId8"/>
    <p:sldId id="2147329770" r:id="rId9"/>
    <p:sldId id="2147329771" r:id="rId10"/>
    <p:sldId id="2147329772" r:id="rId11"/>
    <p:sldId id="2147329773" r:id="rId12"/>
    <p:sldId id="2147329774" r:id="rId13"/>
    <p:sldId id="2147329775" r:id="rId14"/>
    <p:sldId id="2147329776" r:id="rId15"/>
    <p:sldId id="2147329777" r:id="rId16"/>
    <p:sldId id="2147329778" r:id="rId17"/>
    <p:sldId id="2147329779" r:id="rId18"/>
    <p:sldId id="2147329806" r:id="rId19"/>
    <p:sldId id="268" r:id="rId20"/>
    <p:sldId id="2147329759" r:id="rId21"/>
    <p:sldId id="2147329760" r:id="rId22"/>
    <p:sldId id="2147329761" r:id="rId23"/>
    <p:sldId id="2147329762" r:id="rId24"/>
    <p:sldId id="2147329763" r:id="rId25"/>
    <p:sldId id="2147329764" r:id="rId26"/>
    <p:sldId id="2147329807" r:id="rId27"/>
    <p:sldId id="2147329808" r:id="rId28"/>
    <p:sldId id="2147329766" r:id="rId29"/>
    <p:sldId id="2147329816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EDE5C86-9836-C94C-BDBF-849098292187}">
          <p14:sldIdLst>
            <p14:sldId id="257"/>
            <p14:sldId id="2147329404"/>
            <p14:sldId id="2147329804"/>
            <p14:sldId id="2147329805"/>
            <p14:sldId id="2147329767"/>
            <p14:sldId id="2147329768"/>
            <p14:sldId id="2147329769"/>
            <p14:sldId id="2147329770"/>
            <p14:sldId id="2147329771"/>
            <p14:sldId id="2147329772"/>
            <p14:sldId id="2147329773"/>
            <p14:sldId id="2147329774"/>
            <p14:sldId id="2147329775"/>
            <p14:sldId id="2147329776"/>
            <p14:sldId id="2147329777"/>
            <p14:sldId id="2147329778"/>
            <p14:sldId id="2147329779"/>
            <p14:sldId id="2147329806"/>
            <p14:sldId id="268"/>
            <p14:sldId id="2147329759"/>
            <p14:sldId id="2147329760"/>
            <p14:sldId id="2147329761"/>
            <p14:sldId id="2147329762"/>
            <p14:sldId id="2147329763"/>
            <p14:sldId id="2147329764"/>
            <p14:sldId id="2147329807"/>
            <p14:sldId id="2147329808"/>
            <p14:sldId id="2147329766"/>
          </p14:sldIdLst>
        </p14:section>
        <p14:section name="Recycle bin" id="{46E81569-6EC2-2348-AD3E-04749FE28748}">
          <p14:sldIdLst>
            <p14:sldId id="214732981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15"/>
    <p:restoredTop sz="94694"/>
  </p:normalViewPr>
  <p:slideViewPr>
    <p:cSldViewPr snapToGrid="0">
      <p:cViewPr>
        <p:scale>
          <a:sx n="89" d="100"/>
          <a:sy n="89" d="100"/>
        </p:scale>
        <p:origin x="1840" y="768"/>
      </p:cViewPr>
      <p:guideLst/>
    </p:cSldViewPr>
  </p:slideViewPr>
  <p:notesTextViewPr>
    <p:cViewPr>
      <p:scale>
        <a:sx n="114" d="100"/>
        <a:sy n="114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B9188D-B714-5143-A94C-EC4B8656FD8B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890E7-085B-6E4C-9F19-F4C804DF6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581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EEECC3-4269-FE4E-8D80-CE40ADA836E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86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C83E2-8CE0-BC5A-FD82-878B4C152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E2A60F-8AD3-EC4A-3F24-5DABA3AAC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0D981-5263-D0FA-40C5-48F704650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9D0AE-3BEA-4747-9007-EB4EC488AE9F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1E5BF-9EC6-984C-5BAF-363DD0144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99AFF-96DB-4439-BA2B-58C30E3A6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32172-7CA9-D442-8F1C-24BCC7426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18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00117-03D1-02EE-EA2E-D2A7D284C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F6653-BE5C-73DB-0B50-A72D779ADF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14A99-51F9-1CFE-4233-38701FC03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9D0AE-3BEA-4747-9007-EB4EC488AE9F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12E23-2D57-914F-CF25-0779BD7ED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2A7CE-06D3-F705-54BF-C045033A5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32172-7CA9-D442-8F1C-24BCC7426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51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C8DA54-8543-9120-FCCA-4B18270559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36FE4-F955-45FD-B25B-A76F8661B4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FB956-6595-F371-BAC4-90B4CA1E8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9D0AE-3BEA-4747-9007-EB4EC488AE9F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2A8C6-10F5-50A5-4B96-21F0556F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CBF67-F1AA-276E-4EF4-168729DEE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32172-7CA9-D442-8F1C-24BCC7426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760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0E49A97F-2D56-6ED3-6055-8F38EAA93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1" y="419100"/>
            <a:ext cx="11391900" cy="1752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041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/2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918945-7A15-F5E3-6F14-6817EB58E1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59AF896-2257-911F-D4DA-5A45FB1B2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19100"/>
            <a:ext cx="526017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B533D59-2CE6-10E6-34A7-D81AB15E81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9100" y="2195873"/>
            <a:ext cx="5260171" cy="412872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0902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C58D1-5519-0FC5-4C6B-DEC405C58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1" y="430658"/>
            <a:ext cx="7407275" cy="13981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8E356E-A0E4-979D-C811-D462A06814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39101" y="0"/>
            <a:ext cx="41529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9F97DF-59AE-5E87-86DC-E64312FC2E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9101" y="2171701"/>
            <a:ext cx="7407275" cy="4152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8505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FD018-9FEA-0110-BBC3-BCCEF2405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9102" y="419100"/>
            <a:ext cx="37803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8BA2C1-00B1-E693-C63B-F61911932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39102" y="2195873"/>
            <a:ext cx="3780367" cy="412872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AD5337-4952-F3B3-AD93-B9E27B61F94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9100" y="419101"/>
            <a:ext cx="7270751" cy="5905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13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4" pos="74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F7C14-5E3F-2D9B-13E3-8F1D52071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7F2E8-9F83-75C7-A101-48EF782C8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6C135-61AC-06C1-51B7-3FB808DA5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9D0AE-3BEA-4747-9007-EB4EC488AE9F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27F3F-04E5-9270-1869-E1B921F85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358A5-13F6-2955-8053-1852E315F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32172-7CA9-D442-8F1C-24BCC7426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86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835D1-C295-6EB0-6C17-610E4A741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B330B-3179-EF93-36A3-AE9945266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A68E3-5B1E-5652-CB9C-91E453868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9D0AE-3BEA-4747-9007-EB4EC488AE9F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5DAB1-CCD3-56DE-31F3-59037F9E6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00B98-3638-8FEC-9E81-F2906E43D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32172-7CA9-D442-8F1C-24BCC7426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64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F6A86-F761-95F0-B256-D149890B5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5FE0A-05CA-22F2-3734-BAB8A75F65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BCB19B-450F-A888-D98C-454DC5424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13BA62-A0EF-36EC-E74C-8A59D7E89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9D0AE-3BEA-4747-9007-EB4EC488AE9F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F35EC1-014D-F2FE-22E2-B1E23963A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044364-0A3B-B0B4-99E3-EB019C8D9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32172-7CA9-D442-8F1C-24BCC7426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60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63C7E-92CE-3844-66CA-950DDBC3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B168F1-5FB5-6D1B-43A1-09F8F43A1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E315E7-B6C1-B248-4201-C573ED42A7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49FE7F-7B83-4B85-73FF-9B7274A81B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001CD8-AFE9-767B-5D9B-570A87826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2B0672-8FFC-DE7E-1430-134AF8DDC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9D0AE-3BEA-4747-9007-EB4EC488AE9F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495810-24B4-64B1-6B2C-B4293E203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E8D34E-C20B-CE22-B921-BE2E9F3DB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32172-7CA9-D442-8F1C-24BCC7426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296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10A6E-5D68-6F25-30C8-6C4C1CFF1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8474D7-CA1F-2A7D-61C9-2F5FCADCF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9D0AE-3BEA-4747-9007-EB4EC488AE9F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7715D1-4156-73BB-774F-EB2F3D32E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334C5-B295-0E0A-54D6-B8B836189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32172-7CA9-D442-8F1C-24BCC7426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86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C610A9-01F9-C7BC-3487-B7EE90F0B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9D0AE-3BEA-4747-9007-EB4EC488AE9F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D16FB0-F863-7B7E-1444-0EB91DD1B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644912-74AA-55EE-8286-4DDEF4DDE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32172-7CA9-D442-8F1C-24BCC7426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80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35E5E-67D6-14E3-E998-079DE4EB1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0C407-DD74-E9DF-1481-74090D4AC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A91F0B-ED27-A4FD-2428-3A600017C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71125D-717C-A20F-A9AA-EC52EBCE3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9D0AE-3BEA-4747-9007-EB4EC488AE9F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E88EB-3538-E40A-B25A-F888901F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A64C04-3E88-19EE-209F-F92AE9118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32172-7CA9-D442-8F1C-24BCC7426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79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035B6-E1A5-BB87-27AB-DE0EBD127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2DD3F9-D810-7AF8-8FD6-B39999C966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14797C-31E1-2F5E-9AF4-F18DD65B0B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14D9DF-D244-7843-C07A-E9FC70925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9D0AE-3BEA-4747-9007-EB4EC488AE9F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D3972-9649-8AFB-E666-3C38ED18C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FF9BD7-4254-815B-4242-087B3B306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32172-7CA9-D442-8F1C-24BCC7426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06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0BEDB4-3747-1E36-2A89-C5EDD34BB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3272B8-DA41-76D1-25D2-1AA48B9D0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9E677-B0BE-B3DD-3AC5-9256997446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19D0AE-3BEA-4747-9007-EB4EC488AE9F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4F9A7-F551-13B0-A220-3B4B19C005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C707F-3DEA-9683-AEA9-FAFF9227A6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632172-7CA9-D442-8F1C-24BCC7426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23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0EA3FD9-4DA0-9588-8DB4-F699615567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01" t="-986" r="39790" b="358"/>
          <a:stretch>
            <a:fillRect/>
          </a:stretch>
        </p:blipFill>
        <p:spPr>
          <a:xfrm>
            <a:off x="3813467" y="-76395"/>
            <a:ext cx="8378533" cy="693439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54A4B-19A9-5464-14B0-B60177A9C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30214" y="-36237"/>
            <a:ext cx="8020059" cy="694520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DD31B53-FA4C-7C3A-2E80-F3B52FF90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87" y="2141500"/>
            <a:ext cx="6654360" cy="2360912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4800" b="1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Times New Roman" panose="02020603050405020304" pitchFamily="18" charset="0"/>
              </a:rPr>
              <a:t>Standardizing Post-Harvest Processing for Coffee </a:t>
            </a:r>
            <a:r>
              <a:rPr lang="en-US" sz="4800" b="1" dirty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Times New Roman" panose="02020603050405020304" pitchFamily="18" charset="0"/>
              </a:rPr>
              <a:t>Q</a:t>
            </a:r>
            <a:r>
              <a:rPr lang="en-US" sz="4800" b="1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Times New Roman" panose="02020603050405020304" pitchFamily="18" charset="0"/>
              </a:rPr>
              <a:t>uality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6738C8-7428-0A3C-8228-CF8101A4EC4C}"/>
              </a:ext>
            </a:extLst>
          </p:cNvPr>
          <p:cNvSpPr txBox="1"/>
          <p:nvPr/>
        </p:nvSpPr>
        <p:spPr>
          <a:xfrm>
            <a:off x="430455" y="5521401"/>
            <a:ext cx="5676900" cy="1015663"/>
          </a:xfrm>
          <a:prstGeom prst="rect">
            <a:avLst/>
          </a:prstGeom>
          <a:noFill/>
        </p:spPr>
        <p:txBody>
          <a:bodyPr wrap="square" lIns="91440" tIns="137160" rIns="91440" bIns="137160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Cenicafe</a:t>
            </a:r>
            <a:r>
              <a:rPr 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Manizales, Colombia</a:t>
            </a:r>
          </a:p>
          <a:p>
            <a:r>
              <a:rPr 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November 17-21, 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031B56-461B-EB0F-C3D8-5EFE3418D135}"/>
              </a:ext>
            </a:extLst>
          </p:cNvPr>
          <p:cNvSpPr txBox="1"/>
          <p:nvPr/>
        </p:nvSpPr>
        <p:spPr>
          <a:xfrm>
            <a:off x="430455" y="4913255"/>
            <a:ext cx="71074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36B779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Innovea</a:t>
            </a:r>
            <a:r>
              <a:rPr lang="en-US" sz="3200" b="1" dirty="0">
                <a:solidFill>
                  <a:srgbClr val="36B779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 Network Breeders Meeting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02C4CA5-CCFE-CBBD-60B4-7DE38CA24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515" y="334911"/>
            <a:ext cx="3225787" cy="92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58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D7008-66F8-E7A0-B3AD-3C88DD448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2BC25DD-98E4-3846-F62E-BD3CC18F7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094" y="479133"/>
            <a:ext cx="10659813" cy="968105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Materials necessary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51720B-A076-D112-DD13-352975E4D4E8}"/>
              </a:ext>
            </a:extLst>
          </p:cNvPr>
          <p:cNvSpPr txBox="1"/>
          <p:nvPr/>
        </p:nvSpPr>
        <p:spPr>
          <a:xfrm>
            <a:off x="737342" y="1194911"/>
            <a:ext cx="1068856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ct val="100000"/>
            </a:pPr>
            <a:endParaRPr lang="en-US" sz="24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Field form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Plastic vessels or buckets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Electronic scale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Labels/tags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b="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Plastic bags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Depulping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machine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African beds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Cloth or plastic sheeting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pH meter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Thermometer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Manual or electric huller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Trays to dry samples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Hermetic bags to store the samples</a:t>
            </a:r>
          </a:p>
          <a:p>
            <a:pPr>
              <a:buClr>
                <a:srgbClr val="FF0000"/>
              </a:buClr>
              <a:buSzPct val="100000"/>
            </a:pPr>
            <a:endParaRPr lang="en-US" sz="24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3074" name="Picture 2" descr="LDPEzipperbag180x320mm">
            <a:extLst>
              <a:ext uri="{FF2B5EF4-FFF2-40B4-BE49-F238E27FC236}">
                <a16:creationId xmlns:a16="http://schemas.microsoft.com/office/drawing/2014/main" id="{3EBC4D33-B0B1-1E73-F44E-0401AFDE3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078" y="1748598"/>
            <a:ext cx="2990981" cy="35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126C234D-E46D-F898-B90B-0C7B7FB78C6C}"/>
              </a:ext>
            </a:extLst>
          </p:cNvPr>
          <p:cNvSpPr/>
          <p:nvPr/>
        </p:nvSpPr>
        <p:spPr>
          <a:xfrm>
            <a:off x="3536774" y="3185297"/>
            <a:ext cx="1581665" cy="1757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059067-4231-3852-D098-16B8D4708625}"/>
              </a:ext>
            </a:extLst>
          </p:cNvPr>
          <p:cNvSpPr txBox="1"/>
          <p:nvPr/>
        </p:nvSpPr>
        <p:spPr>
          <a:xfrm>
            <a:off x="5469925" y="2368334"/>
            <a:ext cx="18233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ource Sans Pro" panose="020B0503030403020204" pitchFamily="34" charset="77"/>
              </a:rPr>
              <a:t>To harvest the samples. The same number of samples. </a:t>
            </a:r>
          </a:p>
        </p:txBody>
      </p:sp>
    </p:spTree>
    <p:extLst>
      <p:ext uri="{BB962C8B-B14F-4D97-AF65-F5344CB8AC3E}">
        <p14:creationId xmlns:p14="http://schemas.microsoft.com/office/powerpoint/2010/main" val="144954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CC668-5B2B-20F0-C6EB-D6EA3A830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232A194-E082-7079-622B-3D1EF1BF4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094" y="479133"/>
            <a:ext cx="10659813" cy="968105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Materials necessary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B38961-5E49-CA65-3FD6-6A9373A29B3B}"/>
              </a:ext>
            </a:extLst>
          </p:cNvPr>
          <p:cNvSpPr txBox="1"/>
          <p:nvPr/>
        </p:nvSpPr>
        <p:spPr>
          <a:xfrm>
            <a:off x="737342" y="1194911"/>
            <a:ext cx="1068856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ct val="100000"/>
            </a:pPr>
            <a:endParaRPr lang="en-US" sz="24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Field form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Plastic vessels or buckets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Electronic scale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Labels/tags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Plastic bags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b="1" dirty="0" err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Depulping</a:t>
            </a:r>
            <a:r>
              <a:rPr lang="en-US" sz="2400" b="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machine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African beds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Cloth or plastic sheeting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pH meter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Thermometer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Manual or electric huller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Trays to dry samples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Hermetic bags to store the samples</a:t>
            </a:r>
          </a:p>
          <a:p>
            <a:pPr>
              <a:buClr>
                <a:srgbClr val="FF0000"/>
              </a:buClr>
              <a:buSzPct val="100000"/>
            </a:pPr>
            <a:endParaRPr lang="en-US" sz="24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820C5C-AB08-7BB3-DFEA-33CF67007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9194" y="1950720"/>
            <a:ext cx="2882567" cy="29565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01F78-2204-F1E3-E15D-B14FCB0F6958}"/>
              </a:ext>
            </a:extLst>
          </p:cNvPr>
          <p:cNvSpPr txBox="1"/>
          <p:nvPr/>
        </p:nvSpPr>
        <p:spPr>
          <a:xfrm>
            <a:off x="5810422" y="2998113"/>
            <a:ext cx="1768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ource Sans Pro" panose="020B0503030403020204" pitchFamily="34" charset="77"/>
              </a:rPr>
              <a:t>Sample capacity</a:t>
            </a:r>
          </a:p>
        </p:txBody>
      </p:sp>
    </p:spTree>
    <p:extLst>
      <p:ext uri="{BB962C8B-B14F-4D97-AF65-F5344CB8AC3E}">
        <p14:creationId xmlns:p14="http://schemas.microsoft.com/office/powerpoint/2010/main" val="812634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3089C-7FEB-5566-EC10-F82C43DC0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29BD3A7-3445-D787-4F92-25AAE26FA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094" y="479133"/>
            <a:ext cx="10659813" cy="968105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Materials necessary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6ACACC-8821-C16A-8DF5-5DB70E5586D4}"/>
              </a:ext>
            </a:extLst>
          </p:cNvPr>
          <p:cNvSpPr txBox="1"/>
          <p:nvPr/>
        </p:nvSpPr>
        <p:spPr>
          <a:xfrm>
            <a:off x="737342" y="1194911"/>
            <a:ext cx="1068856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ct val="100000"/>
            </a:pPr>
            <a:endParaRPr lang="en-US" sz="24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Field form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Plastic vessels or buckets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Electronic scale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Labels/tags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Plastic bags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Depulping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machine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b="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African beds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Cloth or plastic sheeting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pH meter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Thermometer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Manual or electric huller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Trays to dry samples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Hermetic bags to store the samples</a:t>
            </a:r>
          </a:p>
          <a:p>
            <a:pPr>
              <a:buClr>
                <a:srgbClr val="FF0000"/>
              </a:buClr>
              <a:buSzPct val="100000"/>
            </a:pPr>
            <a:endParaRPr lang="en-US" sz="24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3" name="Picture 2" descr="A table in a dirt field&#10;&#10;AI-generated content may be incorrect.">
            <a:extLst>
              <a:ext uri="{FF2B5EF4-FFF2-40B4-BE49-F238E27FC236}">
                <a16:creationId xmlns:a16="http://schemas.microsoft.com/office/drawing/2014/main" id="{F2CE6A38-8428-246E-A938-82A180A23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91252" y="857251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56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9329B-48CF-BCEA-2D7A-E425D79BB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E6059C9-175F-31C1-4DB6-3CF22D017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094" y="479133"/>
            <a:ext cx="10659813" cy="968105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Materials necessary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CEA3E3-ECBA-274D-6161-55239D0B8A14}"/>
              </a:ext>
            </a:extLst>
          </p:cNvPr>
          <p:cNvSpPr txBox="1"/>
          <p:nvPr/>
        </p:nvSpPr>
        <p:spPr>
          <a:xfrm>
            <a:off x="737342" y="1194911"/>
            <a:ext cx="1068856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ct val="100000"/>
            </a:pPr>
            <a:endParaRPr lang="en-US" sz="24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Field form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Plastic vessels or buckets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Electronic scale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Labels/tags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Plastic bags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Depulping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machine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African beds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b="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Cloth or plastic sheeting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pH meter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Thermometer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Manual or electric huller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Trays to dry samples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Hermetic bags to store the samples</a:t>
            </a:r>
          </a:p>
          <a:p>
            <a:pPr>
              <a:buClr>
                <a:srgbClr val="FF0000"/>
              </a:buClr>
              <a:buSzPct val="100000"/>
            </a:pPr>
            <a:endParaRPr lang="en-US" sz="24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6146" name="Picture 2" descr="VEVOR Plastic Sheeting Heavy Duty 10' x 100', 6 Mil Thick Plastic Sheeting  Roll, Plastic Drop Cloth Painters Tarp, Polyethylene Covering for Crawl  Space Vapor Barrier, Multi-Purpose, Black | VEVOR AU">
            <a:extLst>
              <a:ext uri="{FF2B5EF4-FFF2-40B4-BE49-F238E27FC236}">
                <a16:creationId xmlns:a16="http://schemas.microsoft.com/office/drawing/2014/main" id="{B81B563B-DBA7-B902-A593-BD20DA2F6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944" y="1666915"/>
            <a:ext cx="3146269" cy="314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rost King 9 ft. W x 12 ft. L Clear Roll Drop Cloth Plastic Sheeting P911R  - The Home Depot">
            <a:extLst>
              <a:ext uri="{FF2B5EF4-FFF2-40B4-BE49-F238E27FC236}">
                <a16:creationId xmlns:a16="http://schemas.microsoft.com/office/drawing/2014/main" id="{D317027B-4202-3454-AA63-E05F998E8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390" y="1447238"/>
            <a:ext cx="3146269" cy="314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DD2B2A-0759-67D1-01A8-BA0108977D5B}"/>
              </a:ext>
            </a:extLst>
          </p:cNvPr>
          <p:cNvSpPr txBox="1"/>
          <p:nvPr/>
        </p:nvSpPr>
        <p:spPr>
          <a:xfrm>
            <a:off x="6748694" y="4431983"/>
            <a:ext cx="3361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ource Sans Pro" panose="020B0503030403020204" pitchFamily="34" charset="77"/>
              </a:rPr>
              <a:t>To cover the samples during fermentation and drying</a:t>
            </a:r>
          </a:p>
        </p:txBody>
      </p:sp>
    </p:spTree>
    <p:extLst>
      <p:ext uri="{BB962C8B-B14F-4D97-AF65-F5344CB8AC3E}">
        <p14:creationId xmlns:p14="http://schemas.microsoft.com/office/powerpoint/2010/main" val="3602625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92563-1D23-30B5-62E2-1FB7F4030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D4B6A6E-002D-0D09-270B-26072636F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094" y="479133"/>
            <a:ext cx="10659813" cy="968105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Materials necessary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AB654D-883D-9D0E-3927-94A0FC24753F}"/>
              </a:ext>
            </a:extLst>
          </p:cNvPr>
          <p:cNvSpPr txBox="1"/>
          <p:nvPr/>
        </p:nvSpPr>
        <p:spPr>
          <a:xfrm>
            <a:off x="737342" y="1194911"/>
            <a:ext cx="1068856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ct val="100000"/>
            </a:pPr>
            <a:endParaRPr lang="en-US" sz="24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Field form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Plastic vessels or buckets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Electronic scale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Labels/tags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Plastic bags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Depulping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machine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African beds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Cloth or plastic sheeting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b="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pH meter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b="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Thermometer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Manual or electric huller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Trays to dry samples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Hermetic bags to store the samples</a:t>
            </a:r>
          </a:p>
          <a:p>
            <a:pPr>
              <a:buClr>
                <a:srgbClr val="FF0000"/>
              </a:buClr>
              <a:buSzPct val="100000"/>
            </a:pPr>
            <a:endParaRPr lang="en-US" sz="24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7170" name="Picture 2" descr="PH Meter for Water, PH Tester 0.01Tester de alta precisão de">
            <a:extLst>
              <a:ext uri="{FF2B5EF4-FFF2-40B4-BE49-F238E27FC236}">
                <a16:creationId xmlns:a16="http://schemas.microsoft.com/office/drawing/2014/main" id="{A6750ADE-B700-61DC-99B3-C018E9503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598069"/>
            <a:ext cx="3364367" cy="336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S PRO Probe Digital Thermometer for Multipurpose Use, NTC Probe, +200°C  Max, 2% Accuracy | RS PRO | RS Brazil">
            <a:extLst>
              <a:ext uri="{FF2B5EF4-FFF2-40B4-BE49-F238E27FC236}">
                <a16:creationId xmlns:a16="http://schemas.microsoft.com/office/drawing/2014/main" id="{C08B6470-2230-55DA-E3AE-4CE26EF88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987" y="1269345"/>
            <a:ext cx="1834244" cy="392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FD9B8C-A038-5D22-56BD-526C8A6E20EE}"/>
              </a:ext>
            </a:extLst>
          </p:cNvPr>
          <p:cNvSpPr txBox="1"/>
          <p:nvPr/>
        </p:nvSpPr>
        <p:spPr>
          <a:xfrm>
            <a:off x="6789705" y="5194674"/>
            <a:ext cx="415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ource Sans Pro" panose="020B0503030403020204" pitchFamily="34" charset="77"/>
              </a:rPr>
              <a:t>Parameters for fermentation</a:t>
            </a:r>
          </a:p>
        </p:txBody>
      </p:sp>
    </p:spTree>
    <p:extLst>
      <p:ext uri="{BB962C8B-B14F-4D97-AF65-F5344CB8AC3E}">
        <p14:creationId xmlns:p14="http://schemas.microsoft.com/office/powerpoint/2010/main" val="174562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117FB-A395-7FDF-1B33-27DD46A27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78EBE8D-6504-1D75-ADBF-56F6E5C79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094" y="479133"/>
            <a:ext cx="10659813" cy="968105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Materials necessary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E4DFAD-A56B-C02C-0E47-B56B730D4913}"/>
              </a:ext>
            </a:extLst>
          </p:cNvPr>
          <p:cNvSpPr txBox="1"/>
          <p:nvPr/>
        </p:nvSpPr>
        <p:spPr>
          <a:xfrm>
            <a:off x="737342" y="1194911"/>
            <a:ext cx="1068856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ct val="100000"/>
            </a:pPr>
            <a:endParaRPr lang="en-US" sz="24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Field form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Plastic vessels or buckets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Electronic scale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Labels/tags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Plastic bags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Depulping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machine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African beds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Cloth or plastic sheeting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pH meter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Thermometer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b="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Manual or electric huller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Trays to dry samples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Hermetic bags to store the samples</a:t>
            </a:r>
          </a:p>
          <a:p>
            <a:pPr>
              <a:buClr>
                <a:srgbClr val="FF0000"/>
              </a:buClr>
              <a:buSzPct val="100000"/>
            </a:pPr>
            <a:endParaRPr lang="en-US" sz="24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5F272B-CF23-B6D9-B998-00A51BBEA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602" y="1763415"/>
            <a:ext cx="2407919" cy="28809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9CCC1C-E699-3FBA-1B76-1072E875B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905" y="1822127"/>
            <a:ext cx="3442408" cy="27635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E3262D-B7F9-D01A-9413-E2838DF880E9}"/>
              </a:ext>
            </a:extLst>
          </p:cNvPr>
          <p:cNvSpPr txBox="1"/>
          <p:nvPr/>
        </p:nvSpPr>
        <p:spPr>
          <a:xfrm>
            <a:off x="6854501" y="5055203"/>
            <a:ext cx="2558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ource Sans Pro" panose="020B0503030403020204" pitchFamily="34" charset="77"/>
              </a:rPr>
              <a:t>Sample capacity</a:t>
            </a:r>
          </a:p>
        </p:txBody>
      </p:sp>
    </p:spTree>
    <p:extLst>
      <p:ext uri="{BB962C8B-B14F-4D97-AF65-F5344CB8AC3E}">
        <p14:creationId xmlns:p14="http://schemas.microsoft.com/office/powerpoint/2010/main" val="2405196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1C09F-5738-2995-1AA8-2A85D3659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0C52FA2-1486-3F8A-A9F0-92EB89484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094" y="479133"/>
            <a:ext cx="10659813" cy="968105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Materials necessary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C09F48-55B7-2E40-95E5-A93A11BC7D36}"/>
              </a:ext>
            </a:extLst>
          </p:cNvPr>
          <p:cNvSpPr txBox="1"/>
          <p:nvPr/>
        </p:nvSpPr>
        <p:spPr>
          <a:xfrm>
            <a:off x="737342" y="1194911"/>
            <a:ext cx="1068856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ct val="100000"/>
            </a:pPr>
            <a:endParaRPr lang="en-US" sz="24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Field form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Plastic vessels or buckets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Electronic scale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Labels/tags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Plastic bags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Depulping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machine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African beds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Cloth or plastic sheeting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pH meter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Thermometer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Manual or electric huller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b="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Trays to dry samples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Hermetic bags to store the samples</a:t>
            </a:r>
          </a:p>
          <a:p>
            <a:pPr>
              <a:buClr>
                <a:srgbClr val="FF0000"/>
              </a:buClr>
              <a:buSzPct val="100000"/>
            </a:pPr>
            <a:endParaRPr lang="en-US" sz="24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3" name="Picture 2" descr="A row of metal trays&#10;&#10;AI-generated content may be incorrect.">
            <a:extLst>
              <a:ext uri="{FF2B5EF4-FFF2-40B4-BE49-F238E27FC236}">
                <a16:creationId xmlns:a16="http://schemas.microsoft.com/office/drawing/2014/main" id="{47E690B1-72AC-5F42-394F-1ED3C79C0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91251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28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62206-6E84-4DB7-C6BC-2B53ADDE0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B843843-2276-4F8F-4FE8-FFBDDAC5D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094" y="479133"/>
            <a:ext cx="10659813" cy="968105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Materials necessary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0C0BD8-C902-4A9A-628D-494C9E17ECBD}"/>
              </a:ext>
            </a:extLst>
          </p:cNvPr>
          <p:cNvSpPr txBox="1"/>
          <p:nvPr/>
        </p:nvSpPr>
        <p:spPr>
          <a:xfrm>
            <a:off x="737342" y="1194911"/>
            <a:ext cx="1068856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ct val="100000"/>
            </a:pPr>
            <a:endParaRPr lang="en-US" sz="24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Field form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Plastic vessels or buckets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Electronic scale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Labels/tags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Plastic bags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Depulping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machine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African beds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Cloth or plastic sheeting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pH meter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Thermometer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Manual or electric huller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Trays to dry samples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b="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Hermetic bags to store the samples</a:t>
            </a:r>
          </a:p>
          <a:p>
            <a:pPr>
              <a:buClr>
                <a:srgbClr val="FF0000"/>
              </a:buClr>
              <a:buSzPct val="100000"/>
            </a:pPr>
            <a:endParaRPr lang="en-US" sz="24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10242" name="Picture 2" descr="GrainPro Hermetic Pouch">
            <a:extLst>
              <a:ext uri="{FF2B5EF4-FFF2-40B4-BE49-F238E27FC236}">
                <a16:creationId xmlns:a16="http://schemas.microsoft.com/office/drawing/2014/main" id="{9DC5E404-8AF5-1D6C-BAC7-578F173B5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332" y="1194911"/>
            <a:ext cx="4526291" cy="441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DC94A7-3CE3-1563-7E56-97485AA21CC3}"/>
              </a:ext>
            </a:extLst>
          </p:cNvPr>
          <p:cNvSpPr txBox="1"/>
          <p:nvPr/>
        </p:nvSpPr>
        <p:spPr>
          <a:xfrm>
            <a:off x="7001677" y="5416869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ource Sans Pro" panose="020B0503030403020204" pitchFamily="34" charset="77"/>
              </a:rPr>
              <a:t>No need to be </a:t>
            </a:r>
            <a:r>
              <a:rPr lang="en-US" sz="2400" dirty="0" err="1">
                <a:latin typeface="Source Sans Pro" panose="020B0503030403020204" pitchFamily="34" charset="77"/>
              </a:rPr>
              <a:t>GrainPro</a:t>
            </a:r>
            <a:endParaRPr lang="en-US" sz="2400" dirty="0">
              <a:latin typeface="Source Sans Pro" panose="020B05030304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38221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C62FB-40E0-31DE-49D3-3DAC46C77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plant&#10;&#10;Description automatically generated">
            <a:extLst>
              <a:ext uri="{FF2B5EF4-FFF2-40B4-BE49-F238E27FC236}">
                <a16:creationId xmlns:a16="http://schemas.microsoft.com/office/drawing/2014/main" id="{5878C102-058D-A5EB-C706-4E93252484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0370" r="20370"/>
          <a:stretch>
            <a:fillRect/>
          </a:stretch>
        </p:blipFill>
        <p:spPr/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E27DF95-2276-DB2A-16CA-4129EB588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76296" y="406081"/>
            <a:ext cx="6672296" cy="16388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9903D3A-BD2F-60C4-C8BA-06F08E328780}"/>
              </a:ext>
            </a:extLst>
          </p:cNvPr>
          <p:cNvSpPr txBox="1">
            <a:spLocks/>
          </p:cNvSpPr>
          <p:nvPr/>
        </p:nvSpPr>
        <p:spPr>
          <a:xfrm>
            <a:off x="383225" y="487233"/>
            <a:ext cx="4871528" cy="1096227"/>
          </a:xfrm>
          <a:prstGeom prst="rect">
            <a:avLst/>
          </a:prstGeom>
        </p:spPr>
        <p:txBody>
          <a:bodyPr vert="horz" wrap="square" lIns="68580" tIns="34291" rIns="68580" bIns="34291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Times New Roman" panose="02020603050405020304" pitchFamily="18" charset="0"/>
              </a:rPr>
              <a:t>Harvest and Post-harvest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FC2F23-80C0-C84A-4561-7AB7723FB9F6}"/>
              </a:ext>
            </a:extLst>
          </p:cNvPr>
          <p:cNvSpPr txBox="1"/>
          <p:nvPr/>
        </p:nvSpPr>
        <p:spPr>
          <a:xfrm>
            <a:off x="241762" y="2490362"/>
            <a:ext cx="5588231" cy="3231654"/>
          </a:xfrm>
          <a:prstGeom prst="rect">
            <a:avLst/>
          </a:prstGeom>
          <a:noFill/>
        </p:spPr>
        <p:txBody>
          <a:bodyPr wrap="square" lIns="182880" tIns="137160" rIns="182880" bIns="137160" rtlCol="0">
            <a:spAutoFit/>
          </a:bodyPr>
          <a:lstStyle/>
          <a:p>
            <a:pPr marL="380990" indent="-380990">
              <a:buFontTx/>
              <a:buChar char="-"/>
            </a:pPr>
            <a:r>
              <a:rPr lang="en-US" sz="2400" dirty="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</a:rPr>
              <a:t>All processing equipment must be cleaned up before/after use</a:t>
            </a:r>
          </a:p>
          <a:p>
            <a:pPr marL="380990" indent="-380990">
              <a:buFontTx/>
              <a:buChar char="-"/>
            </a:pPr>
            <a:endParaRPr lang="en-US" sz="2400" dirty="0">
              <a:solidFill>
                <a:srgbClr val="000000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Source Sans Pro"/>
            </a:endParaRPr>
          </a:p>
          <a:p>
            <a:pPr marL="380990" indent="-380990">
              <a:buFontTx/>
              <a:buChar char="-"/>
            </a:pPr>
            <a:r>
              <a:rPr lang="en-US" sz="2400" dirty="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</a:rPr>
              <a:t>Inspect to remove residual beans after each batch</a:t>
            </a:r>
          </a:p>
          <a:p>
            <a:pPr marL="380990" indent="-380990">
              <a:buFontTx/>
              <a:buChar char="-"/>
            </a:pPr>
            <a:endParaRPr lang="en-US" sz="2400" dirty="0">
              <a:solidFill>
                <a:srgbClr val="000000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Source Sans Pro"/>
            </a:endParaRPr>
          </a:p>
          <a:p>
            <a:pPr marL="380990" indent="-380990">
              <a:buFontTx/>
              <a:buChar char="-"/>
            </a:pPr>
            <a:r>
              <a:rPr lang="en-US" sz="2400" dirty="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</a:rPr>
              <a:t>Harvest starts when &gt;80% of cherries are ripe.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D4688D1-AE64-4648-68E1-C1A8EDAC04DC}"/>
              </a:ext>
            </a:extLst>
          </p:cNvPr>
          <p:cNvSpPr/>
          <p:nvPr/>
        </p:nvSpPr>
        <p:spPr>
          <a:xfrm>
            <a:off x="6570220" y="4138866"/>
            <a:ext cx="2185737" cy="2185737"/>
          </a:xfrm>
          <a:prstGeom prst="ellipse">
            <a:avLst/>
          </a:prstGeom>
          <a:solidFill>
            <a:srgbClr val="36B7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ED56A7-5FDD-37AF-9094-5DFA3A095511}"/>
              </a:ext>
            </a:extLst>
          </p:cNvPr>
          <p:cNvSpPr txBox="1"/>
          <p:nvPr/>
        </p:nvSpPr>
        <p:spPr>
          <a:xfrm>
            <a:off x="6761067" y="4862402"/>
            <a:ext cx="18040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Source Sans Pro"/>
              </a:rPr>
              <a:t>Focus on cup quality</a:t>
            </a:r>
          </a:p>
        </p:txBody>
      </p:sp>
    </p:spTree>
    <p:extLst>
      <p:ext uri="{BB962C8B-B14F-4D97-AF65-F5344CB8AC3E}">
        <p14:creationId xmlns:p14="http://schemas.microsoft.com/office/powerpoint/2010/main" val="264385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FB5466E-3925-D6DB-84A9-D28F1D3FD4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991" y="4691774"/>
            <a:ext cx="5218007" cy="18652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B6AC89-1B26-32E8-7AF1-EDB323B351BE}"/>
              </a:ext>
            </a:extLst>
          </p:cNvPr>
          <p:cNvSpPr/>
          <p:nvPr/>
        </p:nvSpPr>
        <p:spPr>
          <a:xfrm>
            <a:off x="0" y="2"/>
            <a:ext cx="12192000" cy="2171700"/>
          </a:xfrm>
          <a:prstGeom prst="rect">
            <a:avLst/>
          </a:prstGeom>
          <a:solidFill>
            <a:srgbClr val="EEEC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B7B811-1EFD-C96C-AF4D-7D4D9AEE7CD3}"/>
              </a:ext>
            </a:extLst>
          </p:cNvPr>
          <p:cNvSpPr txBox="1"/>
          <p:nvPr/>
        </p:nvSpPr>
        <p:spPr>
          <a:xfrm>
            <a:off x="3568285" y="301020"/>
            <a:ext cx="8226195" cy="1569660"/>
          </a:xfrm>
          <a:prstGeom prst="rect">
            <a:avLst/>
          </a:prstGeom>
          <a:noFill/>
        </p:spPr>
        <p:txBody>
          <a:bodyPr wrap="square" lIns="182880" tIns="137160" rIns="182880" bIns="137160" rtlCol="0">
            <a:spAutoFit/>
          </a:bodyPr>
          <a:lstStyle/>
          <a:p>
            <a:r>
              <a:rPr lang="en-US" sz="2800" dirty="0">
                <a:solidFill>
                  <a:srgbClr val="225145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Harvest and Post-harvest for coffee quality</a:t>
            </a:r>
          </a:p>
          <a:p>
            <a:r>
              <a:rPr lang="en-US" sz="2800" dirty="0">
                <a:solidFill>
                  <a:srgbClr val="225145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1- Harvest</a:t>
            </a:r>
          </a:p>
          <a:p>
            <a:r>
              <a:rPr lang="en-US" sz="2800" dirty="0">
                <a:solidFill>
                  <a:srgbClr val="225145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887775-9ED6-143C-A856-8F913E6066A5}"/>
              </a:ext>
            </a:extLst>
          </p:cNvPr>
          <p:cNvSpPr txBox="1"/>
          <p:nvPr/>
        </p:nvSpPr>
        <p:spPr>
          <a:xfrm>
            <a:off x="3809326" y="2472720"/>
            <a:ext cx="7985153" cy="553998"/>
          </a:xfrm>
          <a:prstGeom prst="rect">
            <a:avLst/>
          </a:prstGeom>
          <a:solidFill>
            <a:srgbClr val="225145"/>
          </a:solidFill>
        </p:spPr>
        <p:txBody>
          <a:bodyPr wrap="square" lIns="182880" tIns="137160" rIns="182880" bIns="137160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We collect cherries from the whole plant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EE68C5-6BDA-F447-25BB-B3B70A12B933}"/>
              </a:ext>
            </a:extLst>
          </p:cNvPr>
          <p:cNvSpPr txBox="1"/>
          <p:nvPr/>
        </p:nvSpPr>
        <p:spPr>
          <a:xfrm>
            <a:off x="3809326" y="3140866"/>
            <a:ext cx="7985153" cy="2545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ource Sans Pro Light" panose="020B0403030403020204" pitchFamily="34" charset="77"/>
              </a:rPr>
              <a:t>1.1- Pick only ripe cherries.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Source Sans Pro Light" panose="020B0403030403020204" pitchFamily="34" charset="77"/>
              </a:rPr>
              <a:t>Cherries should be hand-harvested and kept in plastic bags. </a:t>
            </a:r>
          </a:p>
          <a:p>
            <a:pPr>
              <a:lnSpc>
                <a:spcPct val="150000"/>
              </a:lnSpc>
            </a:pPr>
            <a:endParaRPr lang="en-US" dirty="0">
              <a:latin typeface="Source Sans Pro Light" panose="020B0403030403020204" pitchFamily="34" charset="77"/>
            </a:endParaRPr>
          </a:p>
          <a:p>
            <a:pPr>
              <a:lnSpc>
                <a:spcPct val="150000"/>
              </a:lnSpc>
            </a:pPr>
            <a:endParaRPr lang="en-US" dirty="0">
              <a:latin typeface="Source Sans Pro Light" panose="020B0403030403020204" pitchFamily="34" charset="77"/>
            </a:endParaRPr>
          </a:p>
          <a:p>
            <a:pPr>
              <a:lnSpc>
                <a:spcPct val="150000"/>
              </a:lnSpc>
            </a:pPr>
            <a:endParaRPr lang="en-US" dirty="0">
              <a:latin typeface="Source Sans Pro Light" panose="020B0403030403020204" pitchFamily="34" charset="77"/>
            </a:endParaRPr>
          </a:p>
          <a:p>
            <a:pPr>
              <a:lnSpc>
                <a:spcPct val="150000"/>
              </a:lnSpc>
            </a:pPr>
            <a:endParaRPr lang="en-US" dirty="0" err="1">
              <a:latin typeface="Source Sans Pro Light" panose="020B0403030403020204" pitchFamily="34" charset="77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3FFF23B0-43A8-9EC4-8D5E-B6CBFE7763C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226193" y="3261501"/>
            <a:ext cx="746850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214E5CB-9514-39C9-9FFF-68377D02DCF7}"/>
              </a:ext>
            </a:extLst>
          </p:cNvPr>
          <p:cNvCxnSpPr>
            <a:cxnSpLocks/>
          </p:cNvCxnSpPr>
          <p:nvPr/>
        </p:nvCxnSpPr>
        <p:spPr>
          <a:xfrm flipH="1">
            <a:off x="6086287" y="4940401"/>
            <a:ext cx="103300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CC903ED-01B8-DD3B-1B22-928BAE7A38F1}"/>
              </a:ext>
            </a:extLst>
          </p:cNvPr>
          <p:cNvCxnSpPr/>
          <p:nvPr/>
        </p:nvCxnSpPr>
        <p:spPr>
          <a:xfrm flipH="1" flipV="1">
            <a:off x="5769633" y="5143601"/>
            <a:ext cx="213360" cy="3031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3">
            <a:extLst>
              <a:ext uri="{FF2B5EF4-FFF2-40B4-BE49-F238E27FC236}">
                <a16:creationId xmlns:a16="http://schemas.microsoft.com/office/drawing/2014/main" id="{130AB80D-CCFA-EDF1-50D6-05BEDB3FF15C}"/>
              </a:ext>
            </a:extLst>
          </p:cNvPr>
          <p:cNvSpPr txBox="1"/>
          <p:nvPr/>
        </p:nvSpPr>
        <p:spPr>
          <a:xfrm>
            <a:off x="5528334" y="4776149"/>
            <a:ext cx="809413" cy="37507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600"/>
              </a:spcAft>
            </a:pPr>
            <a:r>
              <a:rPr lang="en-GB" sz="1467">
                <a:latin typeface="Calibri" panose="020F0502020204030204" pitchFamily="34" charset="0"/>
                <a:ea typeface="Gill Sans MT" panose="020B0502020104020203" pitchFamily="34" charset="77"/>
              </a:rPr>
              <a:t>RIPE</a:t>
            </a:r>
            <a:endParaRPr lang="en-US" sz="1467">
              <a:latin typeface="Calibri" panose="020F0502020204030204" pitchFamily="34" charset="0"/>
              <a:ea typeface="Gill Sans MT" panose="020B0502020104020203" pitchFamily="34" charset="77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D483DAA-7910-632F-CFF5-2D61CE749D4E}"/>
              </a:ext>
            </a:extLst>
          </p:cNvPr>
          <p:cNvCxnSpPr/>
          <p:nvPr/>
        </p:nvCxnSpPr>
        <p:spPr>
          <a:xfrm>
            <a:off x="9086136" y="6149404"/>
            <a:ext cx="42164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5">
            <a:extLst>
              <a:ext uri="{FF2B5EF4-FFF2-40B4-BE49-F238E27FC236}">
                <a16:creationId xmlns:a16="http://schemas.microsoft.com/office/drawing/2014/main" id="{F2C5C54D-C9F2-5AF6-2CCE-4659380C7E1B}"/>
              </a:ext>
            </a:extLst>
          </p:cNvPr>
          <p:cNvSpPr txBox="1"/>
          <p:nvPr/>
        </p:nvSpPr>
        <p:spPr>
          <a:xfrm>
            <a:off x="9444784" y="5969917"/>
            <a:ext cx="1153160" cy="4114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600"/>
              </a:spcAft>
            </a:pPr>
            <a:r>
              <a:rPr lang="en-GB" sz="1467" dirty="0">
                <a:latin typeface="Calibri" panose="020F0502020204030204" pitchFamily="34" charset="0"/>
                <a:ea typeface="Gill Sans MT" panose="020B0502020104020203" pitchFamily="34" charset="77"/>
              </a:rPr>
              <a:t>UNRIPE</a:t>
            </a:r>
            <a:endParaRPr lang="en-US" sz="1467" dirty="0">
              <a:latin typeface="Calibri" panose="020F0502020204030204" pitchFamily="34" charset="0"/>
              <a:ea typeface="Gill Sans MT" panose="020B0502020104020203" pitchFamily="34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4094E6-4853-025E-C8D7-1C0CBBF7A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181" y="0"/>
            <a:ext cx="3201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66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82169-14BE-0E45-11B7-147FCB899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0552B8-C797-9581-8C58-E9B5DD428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093" y="2439925"/>
            <a:ext cx="10659813" cy="968105"/>
          </a:xfrm>
        </p:spPr>
        <p:txBody>
          <a:bodyPr>
            <a:noAutofit/>
          </a:bodyPr>
          <a:lstStyle/>
          <a:p>
            <a:pPr algn="l"/>
            <a:r>
              <a:rPr lang="en-US" sz="6000" b="1" dirty="0">
                <a:solidFill>
                  <a:srgbClr val="225145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Presenter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3483E77-858F-E79A-0E85-5101D1A36D14}"/>
              </a:ext>
            </a:extLst>
          </p:cNvPr>
          <p:cNvSpPr/>
          <p:nvPr/>
        </p:nvSpPr>
        <p:spPr>
          <a:xfrm>
            <a:off x="6096000" y="4418075"/>
            <a:ext cx="4554389" cy="1356059"/>
          </a:xfrm>
          <a:prstGeom prst="roundRect">
            <a:avLst/>
          </a:prstGeom>
          <a:solidFill>
            <a:srgbClr val="225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en-US" sz="3200" dirty="0">
                <a:solidFill>
                  <a:srgbClr val="FFFFFF"/>
                </a:solidFill>
                <a:latin typeface="Source Sans Pro Light" panose="020B0403030403020204" pitchFamily="34" charset="77"/>
              </a:rPr>
              <a:t>Veronica Belchior, Ph.D.</a:t>
            </a:r>
          </a:p>
          <a:p>
            <a:pPr algn="ctr" defTabSz="609585">
              <a:defRPr/>
            </a:pPr>
            <a:r>
              <a:rPr lang="en-US" sz="1600" dirty="0">
                <a:solidFill>
                  <a:srgbClr val="FFFFFF"/>
                </a:solidFill>
                <a:latin typeface="Source Sans Pro Light" panose="020B0403030403020204" pitchFamily="34" charset="77"/>
              </a:rPr>
              <a:t>Research Scientist – Coffee Quality Evaluation</a:t>
            </a:r>
          </a:p>
          <a:p>
            <a:pPr algn="ctr" defTabSz="609585">
              <a:defRPr/>
            </a:pPr>
            <a:r>
              <a:rPr lang="en-US" sz="1600" dirty="0">
                <a:solidFill>
                  <a:srgbClr val="FFFFFF"/>
                </a:solidFill>
                <a:latin typeface="Source Sans Pro Light" panose="020B0403030403020204" pitchFamily="34" charset="77"/>
              </a:rPr>
              <a:t>World Coffee Research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B8AF3F6-AB91-9C28-9AB9-1A8AEF671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13417" b="13417"/>
          <a:stretch/>
        </p:blipFill>
        <p:spPr bwMode="auto">
          <a:xfrm>
            <a:off x="6826055" y="803309"/>
            <a:ext cx="2781204" cy="305137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439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7341D1-9608-F23E-D440-BF2CC0807CF3}"/>
              </a:ext>
            </a:extLst>
          </p:cNvPr>
          <p:cNvSpPr/>
          <p:nvPr/>
        </p:nvSpPr>
        <p:spPr>
          <a:xfrm>
            <a:off x="0" y="2"/>
            <a:ext cx="12192000" cy="2171700"/>
          </a:xfrm>
          <a:prstGeom prst="rect">
            <a:avLst/>
          </a:prstGeom>
          <a:solidFill>
            <a:srgbClr val="EEEC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C9D069-6306-6C51-569F-8227F433C7B8}"/>
              </a:ext>
            </a:extLst>
          </p:cNvPr>
          <p:cNvSpPr txBox="1"/>
          <p:nvPr/>
        </p:nvSpPr>
        <p:spPr>
          <a:xfrm>
            <a:off x="3568285" y="301020"/>
            <a:ext cx="8226195" cy="1138773"/>
          </a:xfrm>
          <a:prstGeom prst="rect">
            <a:avLst/>
          </a:prstGeom>
          <a:noFill/>
        </p:spPr>
        <p:txBody>
          <a:bodyPr wrap="square" lIns="182880" tIns="137160" rIns="182880" bIns="137160" rtlCol="0">
            <a:spAutoFit/>
          </a:bodyPr>
          <a:lstStyle/>
          <a:p>
            <a:r>
              <a:rPr lang="en-US" sz="2800" dirty="0">
                <a:solidFill>
                  <a:srgbClr val="225145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Select the unripe and overripe cherries and put them aside.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6019AE-FA0A-C0D7-9B85-04D33356463A}"/>
              </a:ext>
            </a:extLst>
          </p:cNvPr>
          <p:cNvSpPr txBox="1"/>
          <p:nvPr/>
        </p:nvSpPr>
        <p:spPr>
          <a:xfrm>
            <a:off x="3568286" y="4740308"/>
            <a:ext cx="7866153" cy="397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33" dirty="0">
                <a:solidFill>
                  <a:srgbClr val="225145"/>
                </a:solidFill>
                <a:latin typeface="Source Sans Pro Light" panose="020B0403030403020204" pitchFamily="34" charset="77"/>
              </a:rPr>
              <a:t>1.2- </a:t>
            </a:r>
            <a:r>
              <a:rPr lang="en-US" sz="2133" b="1" dirty="0">
                <a:solidFill>
                  <a:srgbClr val="225145"/>
                </a:solidFill>
                <a:latin typeface="Source Sans Pro Semibold" panose="020B0503030403020204" pitchFamily="34" charset="77"/>
              </a:rPr>
              <a:t>Soak</a:t>
            </a:r>
            <a:r>
              <a:rPr lang="en-US" sz="2133" dirty="0">
                <a:solidFill>
                  <a:srgbClr val="225145"/>
                </a:solidFill>
                <a:latin typeface="Source Sans Pro Light" panose="020B0403030403020204" pitchFamily="34" charset="77"/>
              </a:rPr>
              <a:t> </a:t>
            </a:r>
            <a:r>
              <a:rPr lang="en-US" sz="2133" dirty="0">
                <a:latin typeface="Source Sans Pro Light" panose="020B0403030403020204" pitchFamily="34" charset="77"/>
              </a:rPr>
              <a:t>the cherries in fresh water </a:t>
            </a:r>
            <a:r>
              <a:rPr lang="en-US" sz="2133" b="1" dirty="0">
                <a:solidFill>
                  <a:srgbClr val="225145"/>
                </a:solidFill>
                <a:latin typeface="Source Sans Pro Semibold" panose="020B0503030403020204" pitchFamily="34" charset="77"/>
              </a:rPr>
              <a:t>(VIDEO)</a:t>
            </a:r>
          </a:p>
          <a:p>
            <a:pPr>
              <a:lnSpc>
                <a:spcPct val="150000"/>
              </a:lnSpc>
            </a:pPr>
            <a:r>
              <a:rPr lang="en-US" sz="2133" dirty="0">
                <a:solidFill>
                  <a:srgbClr val="225145"/>
                </a:solidFill>
                <a:latin typeface="Source Sans Pro Light" panose="020B0403030403020204" pitchFamily="34" charset="77"/>
              </a:rPr>
              <a:t>	- </a:t>
            </a:r>
            <a:r>
              <a:rPr lang="en-US" sz="2133" b="1" dirty="0">
                <a:solidFill>
                  <a:srgbClr val="225145"/>
                </a:solidFill>
                <a:latin typeface="Source Sans Pro Semibold" panose="020B0503030403020204" pitchFamily="34" charset="77"/>
              </a:rPr>
              <a:t>Remove and discard </a:t>
            </a:r>
            <a:r>
              <a:rPr lang="en-US" sz="2133" dirty="0">
                <a:latin typeface="Source Sans Pro Light" panose="020B0403030403020204" pitchFamily="34" charset="77"/>
              </a:rPr>
              <a:t>any cherries that float.</a:t>
            </a:r>
          </a:p>
          <a:p>
            <a:pPr>
              <a:lnSpc>
                <a:spcPct val="150000"/>
              </a:lnSpc>
            </a:pPr>
            <a:r>
              <a:rPr lang="en-US" sz="2133" dirty="0">
                <a:latin typeface="Source Sans Pro Light" panose="020B0403030403020204" pitchFamily="34" charset="77"/>
              </a:rPr>
              <a:t>	- Only healthy, disease-free cherries should be retained.</a:t>
            </a:r>
            <a:r>
              <a:rPr lang="en-US" sz="2133" dirty="0">
                <a:latin typeface="Source Sans Pro" panose="020B0503030403020204" pitchFamily="34" charset="77"/>
              </a:rPr>
              <a:t>  </a:t>
            </a:r>
          </a:p>
          <a:p>
            <a:pPr>
              <a:lnSpc>
                <a:spcPct val="150000"/>
              </a:lnSpc>
            </a:pPr>
            <a:endParaRPr lang="en-US" sz="2133" dirty="0">
              <a:latin typeface="Source Sans Pro" panose="020B0503030403020204" pitchFamily="34" charset="77"/>
            </a:endParaRPr>
          </a:p>
          <a:p>
            <a:pPr>
              <a:lnSpc>
                <a:spcPct val="150000"/>
              </a:lnSpc>
            </a:pPr>
            <a:endParaRPr lang="en-US" sz="2133" dirty="0">
              <a:latin typeface="Source Sans Pro" panose="020B0503030403020204" pitchFamily="34" charset="77"/>
            </a:endParaRPr>
          </a:p>
          <a:p>
            <a:pPr>
              <a:lnSpc>
                <a:spcPct val="150000"/>
              </a:lnSpc>
            </a:pPr>
            <a:endParaRPr lang="en-US" sz="2133" dirty="0">
              <a:latin typeface="Source Sans Pro" panose="020B0503030403020204" pitchFamily="34" charset="77"/>
            </a:endParaRPr>
          </a:p>
          <a:p>
            <a:pPr>
              <a:lnSpc>
                <a:spcPct val="150000"/>
              </a:lnSpc>
            </a:pPr>
            <a:endParaRPr lang="en-US" sz="2133" dirty="0">
              <a:latin typeface="Source Sans Pro" panose="020B0503030403020204" pitchFamily="34" charset="77"/>
            </a:endParaRPr>
          </a:p>
          <a:p>
            <a:pPr>
              <a:lnSpc>
                <a:spcPct val="150000"/>
              </a:lnSpc>
            </a:pPr>
            <a:endParaRPr lang="en-US" sz="2133" dirty="0" err="1">
              <a:latin typeface="Source Sans Pro" panose="020B0503030403020204" pitchFamily="34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A990A2-9CF1-4528-AE85-1B67C7BC5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359" y="2472721"/>
            <a:ext cx="5396199" cy="13592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D9E895-5E3E-D73D-17AE-A4EAC38623CE}"/>
              </a:ext>
            </a:extLst>
          </p:cNvPr>
          <p:cNvSpPr txBox="1"/>
          <p:nvPr/>
        </p:nvSpPr>
        <p:spPr>
          <a:xfrm>
            <a:off x="3981725" y="3831965"/>
            <a:ext cx="5164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Source Sans Pro Semibold" panose="020B0503030403020204" pitchFamily="34" charset="77"/>
              </a:rPr>
              <a:t>Image: a-b: unripe; c: overripe</a:t>
            </a:r>
          </a:p>
        </p:txBody>
      </p:sp>
      <p:pic>
        <p:nvPicPr>
          <p:cNvPr id="12290" name="Picture 2" descr="Tridge">
            <a:extLst>
              <a:ext uri="{FF2B5EF4-FFF2-40B4-BE49-F238E27FC236}">
                <a16:creationId xmlns:a16="http://schemas.microsoft.com/office/drawing/2014/main" id="{7EF4F435-417A-E024-B0D4-64E200AB8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150" y="2479084"/>
            <a:ext cx="2773244" cy="184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027A83-C7FA-84BC-86C1-E20DCC3F6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92" y="-26262"/>
            <a:ext cx="31642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10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E346FA2-7993-26B1-24D4-324DC25E02ED}"/>
              </a:ext>
            </a:extLst>
          </p:cNvPr>
          <p:cNvSpPr/>
          <p:nvPr/>
        </p:nvSpPr>
        <p:spPr>
          <a:xfrm>
            <a:off x="0" y="2"/>
            <a:ext cx="12192000" cy="2171700"/>
          </a:xfrm>
          <a:prstGeom prst="rect">
            <a:avLst/>
          </a:prstGeom>
          <a:solidFill>
            <a:srgbClr val="EEEC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669F99-1573-5D14-BAE8-DB2C999A3C42}"/>
              </a:ext>
            </a:extLst>
          </p:cNvPr>
          <p:cNvSpPr txBox="1"/>
          <p:nvPr/>
        </p:nvSpPr>
        <p:spPr>
          <a:xfrm>
            <a:off x="3568285" y="301020"/>
            <a:ext cx="8226195" cy="1569660"/>
          </a:xfrm>
          <a:prstGeom prst="rect">
            <a:avLst/>
          </a:prstGeom>
          <a:noFill/>
        </p:spPr>
        <p:txBody>
          <a:bodyPr wrap="square" lIns="182880" tIns="137160" rIns="182880" bIns="137160" rtlCol="0">
            <a:spAutoFit/>
          </a:bodyPr>
          <a:lstStyle/>
          <a:p>
            <a:r>
              <a:rPr lang="en-US" sz="2800" dirty="0">
                <a:solidFill>
                  <a:srgbClr val="225145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2- </a:t>
            </a:r>
            <a:r>
              <a:rPr lang="en-US" sz="2800" dirty="0" err="1">
                <a:solidFill>
                  <a:srgbClr val="225145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Depulping</a:t>
            </a:r>
            <a:endParaRPr lang="en-US" sz="2800" dirty="0">
              <a:solidFill>
                <a:srgbClr val="225145"/>
              </a:solidFill>
              <a:latin typeface="Source Serif Pro Semibold" panose="02040603050405020204" pitchFamily="18" charset="0"/>
              <a:ea typeface="Source Serif Pro Semibold" panose="02040603050405020204" pitchFamily="18" charset="0"/>
              <a:cs typeface="Source Sans Pro"/>
            </a:endParaRPr>
          </a:p>
          <a:p>
            <a:r>
              <a:rPr lang="en-US" sz="2800" dirty="0">
                <a:solidFill>
                  <a:srgbClr val="36B779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Begin pulping in the afternoon</a:t>
            </a:r>
          </a:p>
          <a:p>
            <a:r>
              <a:rPr lang="en-US" sz="2800" dirty="0">
                <a:solidFill>
                  <a:srgbClr val="225145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Estimated time: 10 minutes per genotype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B20BC7-796B-7874-7B54-7854CEC18BCA}"/>
              </a:ext>
            </a:extLst>
          </p:cNvPr>
          <p:cNvSpPr txBox="1"/>
          <p:nvPr/>
        </p:nvSpPr>
        <p:spPr>
          <a:xfrm>
            <a:off x="3809326" y="2472720"/>
            <a:ext cx="7985153" cy="564322"/>
          </a:xfrm>
          <a:prstGeom prst="rect">
            <a:avLst/>
          </a:prstGeom>
          <a:solidFill>
            <a:srgbClr val="225145"/>
          </a:solidFill>
        </p:spPr>
        <p:txBody>
          <a:bodyPr wrap="square" lIns="182880" tIns="137160" rIns="182880" bIns="137160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Should begin within 4 hours of harvesting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7B7A52-98FC-FEAC-632C-79264B6E2E9B}"/>
              </a:ext>
            </a:extLst>
          </p:cNvPr>
          <p:cNvSpPr txBox="1"/>
          <p:nvPr/>
        </p:nvSpPr>
        <p:spPr>
          <a:xfrm>
            <a:off x="3663830" y="3243301"/>
            <a:ext cx="8276143" cy="4964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en-US" sz="2133" dirty="0">
                <a:latin typeface="Source Sans Pro Light" panose="020B0403030403020204" pitchFamily="34" charset="77"/>
              </a:rPr>
              <a:t>Ensure the </a:t>
            </a:r>
            <a:r>
              <a:rPr lang="en-US" sz="2133" dirty="0" err="1">
                <a:latin typeface="Source Sans Pro Light" panose="020B0403030403020204" pitchFamily="34" charset="77"/>
              </a:rPr>
              <a:t>depulper</a:t>
            </a:r>
            <a:r>
              <a:rPr lang="en-US" sz="2133" dirty="0">
                <a:latin typeface="Source Sans Pro Light" panose="020B0403030403020204" pitchFamily="34" charset="77"/>
              </a:rPr>
              <a:t> is calibrated to the fruit size of each genotype.</a:t>
            </a:r>
          </a:p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en-US" sz="2133" dirty="0">
                <a:latin typeface="Source Sans Pro Light" panose="020B0403030403020204" pitchFamily="34" charset="77"/>
              </a:rPr>
              <a:t>Feed the red, ripe cherries into the machine </a:t>
            </a:r>
            <a:r>
              <a:rPr lang="en-US" sz="2133" dirty="0">
                <a:solidFill>
                  <a:srgbClr val="225145"/>
                </a:solidFill>
                <a:latin typeface="Source Sans Pro Light" panose="020B0403030403020204" pitchFamily="34" charset="77"/>
              </a:rPr>
              <a:t>(VIDEO).</a:t>
            </a:r>
          </a:p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en-US" sz="2133" dirty="0">
                <a:latin typeface="Source Sans Pro Light" panose="020B0403030403020204" pitchFamily="34" charset="77"/>
              </a:rPr>
              <a:t>Note: Fresh and clean water is recommended.</a:t>
            </a:r>
          </a:p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en-US" sz="2133" dirty="0">
                <a:latin typeface="Source Sans Pro Light" panose="020B0403030403020204" pitchFamily="34" charset="77"/>
              </a:rPr>
              <a:t>Collect the wet parchment in a clean plastic vessel.</a:t>
            </a:r>
          </a:p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en-US" sz="2133" dirty="0">
                <a:latin typeface="Source Sans Pro Light" panose="020B0403030403020204" pitchFamily="34" charset="77"/>
              </a:rPr>
              <a:t>Remove the water and weigh (Kg) the wet parchment.</a:t>
            </a:r>
          </a:p>
          <a:p>
            <a:pPr>
              <a:lnSpc>
                <a:spcPct val="150000"/>
              </a:lnSpc>
            </a:pPr>
            <a:endParaRPr lang="en-US" sz="2133" dirty="0">
              <a:latin typeface="Source Sans Pro Light" panose="020B0403030403020204" pitchFamily="34" charset="77"/>
            </a:endParaRPr>
          </a:p>
          <a:p>
            <a:pPr>
              <a:lnSpc>
                <a:spcPct val="150000"/>
              </a:lnSpc>
            </a:pPr>
            <a:endParaRPr lang="en-US" sz="2133" dirty="0">
              <a:latin typeface="Source Sans Pro Light" panose="020B0403030403020204" pitchFamily="34" charset="77"/>
            </a:endParaRPr>
          </a:p>
          <a:p>
            <a:pPr>
              <a:lnSpc>
                <a:spcPct val="150000"/>
              </a:lnSpc>
            </a:pPr>
            <a:endParaRPr lang="en-US" sz="2133" dirty="0">
              <a:latin typeface="Source Sans Pro Light" panose="020B0403030403020204" pitchFamily="34" charset="77"/>
            </a:endParaRPr>
          </a:p>
          <a:p>
            <a:pPr>
              <a:lnSpc>
                <a:spcPct val="150000"/>
              </a:lnSpc>
            </a:pPr>
            <a:endParaRPr lang="en-US" sz="2133" dirty="0">
              <a:latin typeface="Source Sans Pro Light" panose="020B0403030403020204" pitchFamily="34" charset="77"/>
            </a:endParaRPr>
          </a:p>
          <a:p>
            <a:pPr>
              <a:lnSpc>
                <a:spcPct val="150000"/>
              </a:lnSpc>
            </a:pPr>
            <a:endParaRPr lang="en-US" sz="2133" dirty="0" err="1">
              <a:latin typeface="Source Sans Pro Light" panose="020B0403030403020204" pitchFamily="34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3926F9-C453-BBB6-E45F-88ECA9DD0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577"/>
            <a:ext cx="31765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01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1A0BD2-B22F-FB99-08CB-D86C2D953E84}"/>
              </a:ext>
            </a:extLst>
          </p:cNvPr>
          <p:cNvSpPr/>
          <p:nvPr/>
        </p:nvSpPr>
        <p:spPr>
          <a:xfrm>
            <a:off x="0" y="2"/>
            <a:ext cx="12192000" cy="2171700"/>
          </a:xfrm>
          <a:prstGeom prst="rect">
            <a:avLst/>
          </a:prstGeom>
          <a:solidFill>
            <a:srgbClr val="EEEC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935D93-C235-5D41-B1D4-DAE51AFA5652}"/>
              </a:ext>
            </a:extLst>
          </p:cNvPr>
          <p:cNvSpPr txBox="1"/>
          <p:nvPr/>
        </p:nvSpPr>
        <p:spPr>
          <a:xfrm>
            <a:off x="3568285" y="191005"/>
            <a:ext cx="8226195" cy="2000548"/>
          </a:xfrm>
          <a:prstGeom prst="rect">
            <a:avLst/>
          </a:prstGeom>
          <a:noFill/>
        </p:spPr>
        <p:txBody>
          <a:bodyPr wrap="square" lIns="182880" tIns="137160" rIns="182880" bIns="137160" rtlCol="0">
            <a:spAutoFit/>
          </a:bodyPr>
          <a:lstStyle/>
          <a:p>
            <a:r>
              <a:rPr lang="en-US" sz="2800" dirty="0">
                <a:solidFill>
                  <a:srgbClr val="225145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3- Fermentation</a:t>
            </a:r>
          </a:p>
          <a:p>
            <a:r>
              <a:rPr lang="en-US" sz="2800" dirty="0">
                <a:solidFill>
                  <a:srgbClr val="36B779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The wet parchment will be soaked in clean water to remove the mucilage</a:t>
            </a:r>
            <a:r>
              <a:rPr lang="en-US" sz="2800" dirty="0">
                <a:solidFill>
                  <a:schemeClr val="tx2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 </a:t>
            </a:r>
            <a:endParaRPr lang="en-US" sz="2800" dirty="0">
              <a:solidFill>
                <a:srgbClr val="225145"/>
              </a:solidFill>
              <a:latin typeface="Source Serif Pro Semibold" panose="02040603050405020204" pitchFamily="18" charset="0"/>
              <a:ea typeface="Source Serif Pro Semibold" panose="02040603050405020204" pitchFamily="18" charset="0"/>
              <a:cs typeface="Source Sans Pro"/>
            </a:endParaRPr>
          </a:p>
          <a:p>
            <a:r>
              <a:rPr lang="en-US" sz="2800" dirty="0">
                <a:solidFill>
                  <a:srgbClr val="225145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Estimated time: 10-18 hours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FE35F7-52FF-5978-073A-6BC1FFE4EAF0}"/>
              </a:ext>
            </a:extLst>
          </p:cNvPr>
          <p:cNvSpPr txBox="1"/>
          <p:nvPr/>
        </p:nvSpPr>
        <p:spPr>
          <a:xfrm>
            <a:off x="3809326" y="2472720"/>
            <a:ext cx="7985153" cy="553998"/>
          </a:xfrm>
          <a:prstGeom prst="rect">
            <a:avLst/>
          </a:prstGeom>
          <a:solidFill>
            <a:srgbClr val="225145"/>
          </a:solidFill>
        </p:spPr>
        <p:txBody>
          <a:bodyPr wrap="square" lIns="182880" tIns="137160" rIns="182880" bIns="137160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Estimated time might differ across varieties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816651-8150-8877-1828-3CEBE6FD453E}"/>
              </a:ext>
            </a:extLst>
          </p:cNvPr>
          <p:cNvSpPr txBox="1"/>
          <p:nvPr/>
        </p:nvSpPr>
        <p:spPr>
          <a:xfrm>
            <a:off x="3809326" y="3307886"/>
            <a:ext cx="7985153" cy="5456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en-US" sz="2133" dirty="0">
                <a:latin typeface="Source Sans Pro Light" panose="020B0403030403020204" pitchFamily="34" charset="77"/>
              </a:rPr>
              <a:t>Use the clean vessel to place the wet parchment.</a:t>
            </a:r>
          </a:p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en-US" sz="2133" dirty="0">
                <a:latin typeface="Source Sans Pro Light" panose="020B0403030403020204" pitchFamily="34" charset="77"/>
              </a:rPr>
              <a:t>Add 30% of clean water.</a:t>
            </a:r>
          </a:p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en-US" sz="2133" dirty="0">
                <a:latin typeface="Source Sans Pro Light" panose="020B0403030403020204" pitchFamily="34" charset="77"/>
              </a:rPr>
              <a:t>Record the initial temperature and pH of the coffee mass.</a:t>
            </a:r>
          </a:p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en-US" sz="2133" dirty="0">
                <a:latin typeface="Source Sans Pro Light" panose="020B0403030403020204" pitchFamily="34" charset="77"/>
              </a:rPr>
              <a:t>Tag: date, start time of fermentation, </a:t>
            </a:r>
            <a:r>
              <a:rPr lang="en-US" sz="2133" dirty="0" err="1">
                <a:latin typeface="Source Sans Pro Light" panose="020B0403030403020204" pitchFamily="34" charset="77"/>
              </a:rPr>
              <a:t>pH.</a:t>
            </a:r>
            <a:endParaRPr lang="en-US" sz="2133" dirty="0">
              <a:latin typeface="Source Sans Pro Light" panose="020B0403030403020204" pitchFamily="34" charset="77"/>
            </a:endParaRPr>
          </a:p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en-US" sz="2133" dirty="0">
                <a:latin typeface="Source Sans Pro Light" panose="020B0403030403020204" pitchFamily="34" charset="77"/>
              </a:rPr>
              <a:t>Cover the vessel with a cloth sheeting (avoid insects).</a:t>
            </a:r>
          </a:p>
          <a:p>
            <a:pPr marL="380990" indent="-380990">
              <a:lnSpc>
                <a:spcPct val="150000"/>
              </a:lnSpc>
              <a:buFontTx/>
              <a:buChar char="-"/>
            </a:pPr>
            <a:endParaRPr lang="en-US" sz="2133" dirty="0">
              <a:latin typeface="Source Sans Pro Light" panose="020B0403030403020204" pitchFamily="34" charset="77"/>
            </a:endParaRPr>
          </a:p>
          <a:p>
            <a:pPr>
              <a:lnSpc>
                <a:spcPct val="150000"/>
              </a:lnSpc>
            </a:pPr>
            <a:endParaRPr lang="en-US" sz="2133" dirty="0">
              <a:latin typeface="Source Sans Pro Light" panose="020B0403030403020204" pitchFamily="34" charset="77"/>
            </a:endParaRPr>
          </a:p>
          <a:p>
            <a:pPr>
              <a:lnSpc>
                <a:spcPct val="150000"/>
              </a:lnSpc>
            </a:pPr>
            <a:endParaRPr lang="en-US" sz="2133" dirty="0">
              <a:latin typeface="Source Sans Pro Light" panose="020B0403030403020204" pitchFamily="34" charset="77"/>
            </a:endParaRPr>
          </a:p>
          <a:p>
            <a:pPr>
              <a:lnSpc>
                <a:spcPct val="150000"/>
              </a:lnSpc>
            </a:pPr>
            <a:endParaRPr lang="en-US" sz="2133" dirty="0">
              <a:latin typeface="Source Sans Pro Light" panose="020B0403030403020204" pitchFamily="34" charset="77"/>
            </a:endParaRPr>
          </a:p>
          <a:p>
            <a:pPr>
              <a:lnSpc>
                <a:spcPct val="150000"/>
              </a:lnSpc>
            </a:pPr>
            <a:endParaRPr lang="en-US" sz="2133" dirty="0">
              <a:latin typeface="Source Sans Pro Light" panose="020B0403030403020204" pitchFamily="34" charset="77"/>
            </a:endParaRPr>
          </a:p>
          <a:p>
            <a:pPr>
              <a:lnSpc>
                <a:spcPct val="150000"/>
              </a:lnSpc>
            </a:pPr>
            <a:endParaRPr lang="en-US" sz="2133" dirty="0" err="1">
              <a:latin typeface="Source Sans Pro Light" panose="020B0403030403020204" pitchFamily="34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D0EDE3-C28D-5308-FA1F-E8E88D21E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3170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24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71FCBE-B8D7-B8B7-C983-A70FE7BE20EE}"/>
              </a:ext>
            </a:extLst>
          </p:cNvPr>
          <p:cNvSpPr txBox="1"/>
          <p:nvPr/>
        </p:nvSpPr>
        <p:spPr>
          <a:xfrm>
            <a:off x="6804663" y="466266"/>
            <a:ext cx="4991663" cy="583448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36B779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Fermentation</a:t>
            </a:r>
          </a:p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en-US" sz="1867" dirty="0">
                <a:latin typeface="Source Sans Pro Light" panose="020B0403030403020204" pitchFamily="34" charset="77"/>
              </a:rPr>
              <a:t>Fermentation is complete when pH drops to between 3.9 and 4.2.</a:t>
            </a:r>
          </a:p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en-US" sz="1867" dirty="0">
                <a:latin typeface="Source Sans Pro Light" panose="020B0403030403020204" pitchFamily="34" charset="77"/>
              </a:rPr>
              <a:t>The beans lose their slippery texture and produce a scratchy sensation when rubbed.  </a:t>
            </a:r>
          </a:p>
          <a:p>
            <a:endParaRPr lang="en-US" sz="2400" b="1" dirty="0">
              <a:solidFill>
                <a:schemeClr val="accent1"/>
              </a:solidFill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36B779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Washing</a:t>
            </a:r>
          </a:p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en-US" sz="1867" dirty="0">
                <a:latin typeface="Source Sans Pro Light" panose="020B0403030403020204" pitchFamily="34" charset="77"/>
                <a:ea typeface="Source Sans Pro Semibold" panose="020B0503030403020204" pitchFamily="34" charset="0"/>
              </a:rPr>
              <a:t>At the scratchy point, wash the beans thoroughly.</a:t>
            </a:r>
          </a:p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en-US" sz="1867" dirty="0">
                <a:latin typeface="Source Sans Pro Light" panose="020B0403030403020204" pitchFamily="34" charset="77"/>
                <a:ea typeface="Source Sans Pro Semibold" panose="020B0503030403020204" pitchFamily="34" charset="0"/>
              </a:rPr>
              <a:t>Change the water several times until the mucilage is removed.</a:t>
            </a:r>
          </a:p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en-US" sz="1867" dirty="0">
                <a:latin typeface="Source Sans Pro Light" panose="020B0403030403020204" pitchFamily="34" charset="77"/>
                <a:ea typeface="Source Sans Pro Semibold" panose="020B0503030403020204" pitchFamily="34" charset="0"/>
              </a:rPr>
              <a:t>Drain the water and transfer the parchment to the drying area.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B830C4-A3C9-9A7C-79E6-0577B275E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66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31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B99366-B167-A30B-8200-8AB7B1E749B1}"/>
              </a:ext>
            </a:extLst>
          </p:cNvPr>
          <p:cNvSpPr/>
          <p:nvPr/>
        </p:nvSpPr>
        <p:spPr>
          <a:xfrm>
            <a:off x="0" y="2"/>
            <a:ext cx="12192000" cy="2171700"/>
          </a:xfrm>
          <a:prstGeom prst="rect">
            <a:avLst/>
          </a:prstGeom>
          <a:solidFill>
            <a:srgbClr val="EEEC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BC0E0C-C2E2-E696-87EB-CF59E2195E0C}"/>
              </a:ext>
            </a:extLst>
          </p:cNvPr>
          <p:cNvSpPr txBox="1"/>
          <p:nvPr/>
        </p:nvSpPr>
        <p:spPr>
          <a:xfrm>
            <a:off x="431680" y="171154"/>
            <a:ext cx="8226195" cy="2000548"/>
          </a:xfrm>
          <a:prstGeom prst="rect">
            <a:avLst/>
          </a:prstGeom>
          <a:noFill/>
        </p:spPr>
        <p:txBody>
          <a:bodyPr wrap="square" lIns="182880" tIns="137160" rIns="182880" bIns="137160" rtlCol="0">
            <a:spAutoFit/>
          </a:bodyPr>
          <a:lstStyle/>
          <a:p>
            <a:r>
              <a:rPr lang="en-US" sz="2800" dirty="0">
                <a:solidFill>
                  <a:srgbClr val="225145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4- Parchment drying</a:t>
            </a:r>
          </a:p>
          <a:p>
            <a:r>
              <a:rPr lang="en-US" sz="2800" dirty="0">
                <a:solidFill>
                  <a:srgbClr val="225145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Estimated time: up to 2 weeks</a:t>
            </a:r>
          </a:p>
          <a:p>
            <a:r>
              <a:rPr lang="en-US" sz="2800" dirty="0">
                <a:solidFill>
                  <a:srgbClr val="36B779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Controlled, gradual, and uniform manner</a:t>
            </a:r>
          </a:p>
          <a:p>
            <a:r>
              <a:rPr lang="en-US" sz="2800" dirty="0">
                <a:solidFill>
                  <a:srgbClr val="36B779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Avoid temperature higher than 40</a:t>
            </a:r>
            <a:r>
              <a:rPr lang="en-US" sz="2800" baseline="30000" dirty="0">
                <a:solidFill>
                  <a:srgbClr val="36B779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o</a:t>
            </a:r>
            <a:r>
              <a:rPr lang="en-US" sz="2800" dirty="0">
                <a:solidFill>
                  <a:srgbClr val="36B779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C</a:t>
            </a:r>
            <a:r>
              <a:rPr lang="en-US" sz="2800" dirty="0">
                <a:solidFill>
                  <a:srgbClr val="225145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40F349-4873-0930-BDBD-D4B6B198CFF6}"/>
              </a:ext>
            </a:extLst>
          </p:cNvPr>
          <p:cNvSpPr txBox="1"/>
          <p:nvPr/>
        </p:nvSpPr>
        <p:spPr>
          <a:xfrm>
            <a:off x="672722" y="2472722"/>
            <a:ext cx="7985153" cy="553998"/>
          </a:xfrm>
          <a:prstGeom prst="rect">
            <a:avLst/>
          </a:prstGeom>
          <a:solidFill>
            <a:srgbClr val="225145"/>
          </a:solidFill>
        </p:spPr>
        <p:txBody>
          <a:bodyPr wrap="square" lIns="182880" tIns="137160" rIns="182880" bIns="137160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Beans with high moisture are susceptible to fungal growth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B34D2D9-8E49-B06B-1C82-147B24F1E456}"/>
              </a:ext>
            </a:extLst>
          </p:cNvPr>
          <p:cNvSpPr txBox="1"/>
          <p:nvPr/>
        </p:nvSpPr>
        <p:spPr>
          <a:xfrm>
            <a:off x="672722" y="3347471"/>
            <a:ext cx="7773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ource Sans Pro Light" panose="020B0403030403020204" pitchFamily="34" charset="77"/>
              </a:rPr>
              <a:t>Day 1: Move each sample 16 times throughout the day</a:t>
            </a:r>
          </a:p>
          <a:p>
            <a:endParaRPr lang="en-US" sz="2400" dirty="0">
              <a:latin typeface="Source Sans Pro Light" panose="020B0403030403020204" pitchFamily="34" charset="77"/>
            </a:endParaRPr>
          </a:p>
          <a:p>
            <a:r>
              <a:rPr lang="en-US" sz="2400" dirty="0">
                <a:latin typeface="Source Sans Pro Light" panose="020B0403030403020204" pitchFamily="34" charset="77"/>
              </a:rPr>
              <a:t>Day 2: Move the samples every hour. Check moisture.</a:t>
            </a:r>
          </a:p>
          <a:p>
            <a:endParaRPr lang="en-US" sz="2400" dirty="0">
              <a:latin typeface="Source Sans Pro Light" panose="020B0403030403020204" pitchFamily="34" charset="77"/>
            </a:endParaRPr>
          </a:p>
          <a:p>
            <a:r>
              <a:rPr lang="en-US" sz="2400" dirty="0">
                <a:latin typeface="Source Sans Pro Light" panose="020B0403030403020204" pitchFamily="34" charset="77"/>
              </a:rPr>
              <a:t>Day 3: Move the samples every hour. Check moisture.</a:t>
            </a:r>
          </a:p>
          <a:p>
            <a:endParaRPr lang="en-US" sz="2400" dirty="0">
              <a:latin typeface="Source Sans Pro Light" panose="020B0403030403020204" pitchFamily="34" charset="77"/>
            </a:endParaRPr>
          </a:p>
          <a:p>
            <a:r>
              <a:rPr lang="en-US" sz="2400" dirty="0">
                <a:latin typeface="Source Sans Pro Light" panose="020B0403030403020204" pitchFamily="34" charset="77"/>
              </a:rPr>
              <a:t>Day 4 or 5: Overnight folding (layer 4 cm). Check moisture.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59AF1F-A64A-468D-4D0D-DF49BA05936A}"/>
              </a:ext>
            </a:extLst>
          </p:cNvPr>
          <p:cNvGrpSpPr/>
          <p:nvPr/>
        </p:nvGrpSpPr>
        <p:grpSpPr>
          <a:xfrm>
            <a:off x="8671788" y="4567380"/>
            <a:ext cx="2724947" cy="707328"/>
            <a:chOff x="5397731" y="1093124"/>
            <a:chExt cx="3092334" cy="6858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AE8DC3-831C-1E9B-767E-ACF16C5B8E6F}"/>
                </a:ext>
              </a:extLst>
            </p:cNvPr>
            <p:cNvSpPr/>
            <p:nvPr/>
          </p:nvSpPr>
          <p:spPr>
            <a:xfrm>
              <a:off x="5539047" y="1093124"/>
              <a:ext cx="2784764" cy="50153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11711B7-8196-1F4D-B868-10956E56A43F}"/>
                </a:ext>
              </a:extLst>
            </p:cNvPr>
            <p:cNvSpPr/>
            <p:nvPr/>
          </p:nvSpPr>
          <p:spPr>
            <a:xfrm>
              <a:off x="5397731" y="1346663"/>
              <a:ext cx="3092334" cy="4322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9062372-ACB3-BD7B-CF99-A8C856262B69}"/>
              </a:ext>
            </a:extLst>
          </p:cNvPr>
          <p:cNvSpPr txBox="1"/>
          <p:nvPr/>
        </p:nvSpPr>
        <p:spPr>
          <a:xfrm>
            <a:off x="9093190" y="4463638"/>
            <a:ext cx="179429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dirty="0">
                <a:latin typeface="Source Sans Pro" panose="020B0503030403020204" pitchFamily="34" charset="77"/>
              </a:rPr>
              <a:t>Parchment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6A675BA-588F-4432-AD35-7A2C2DD82C9A}"/>
              </a:ext>
            </a:extLst>
          </p:cNvPr>
          <p:cNvCxnSpPr>
            <a:cxnSpLocks/>
          </p:cNvCxnSpPr>
          <p:nvPr/>
        </p:nvCxnSpPr>
        <p:spPr>
          <a:xfrm>
            <a:off x="8768002" y="4852478"/>
            <a:ext cx="2532519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CDE573A-146C-CB49-2045-9CD4D9225690}"/>
              </a:ext>
            </a:extLst>
          </p:cNvPr>
          <p:cNvSpPr txBox="1"/>
          <p:nvPr/>
        </p:nvSpPr>
        <p:spPr>
          <a:xfrm>
            <a:off x="9327014" y="3154189"/>
            <a:ext cx="1296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First day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19558D-5F43-9DB5-C9A9-57851DAC3A21}"/>
              </a:ext>
            </a:extLst>
          </p:cNvPr>
          <p:cNvSpPr txBox="1"/>
          <p:nvPr/>
        </p:nvSpPr>
        <p:spPr>
          <a:xfrm>
            <a:off x="9257135" y="3593617"/>
            <a:ext cx="1414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One layer of 0,7 to 1 cm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05E27B-E551-E31F-005F-1B577601ED2F}"/>
              </a:ext>
            </a:extLst>
          </p:cNvPr>
          <p:cNvSpPr txBox="1"/>
          <p:nvPr/>
        </p:nvSpPr>
        <p:spPr>
          <a:xfrm>
            <a:off x="9131592" y="5235706"/>
            <a:ext cx="1824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77"/>
              </a:rPr>
              <a:t>Dash line = tray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91DCD5-E6E4-3F30-4276-57079965A9CF}"/>
              </a:ext>
            </a:extLst>
          </p:cNvPr>
          <p:cNvSpPr txBox="1"/>
          <p:nvPr/>
        </p:nvSpPr>
        <p:spPr>
          <a:xfrm>
            <a:off x="8917278" y="5811139"/>
            <a:ext cx="260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77"/>
              </a:rPr>
              <a:t>Shade = parchment layer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61C56A-02FD-D17F-6FAF-3BC3678B0CF7}"/>
              </a:ext>
            </a:extLst>
          </p:cNvPr>
          <p:cNvSpPr txBox="1"/>
          <p:nvPr/>
        </p:nvSpPr>
        <p:spPr>
          <a:xfrm>
            <a:off x="10366222" y="4527930"/>
            <a:ext cx="1095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 cm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DDF2331-CC86-A274-DC67-EC5910F2A899}"/>
              </a:ext>
            </a:extLst>
          </p:cNvPr>
          <p:cNvCxnSpPr/>
          <p:nvPr/>
        </p:nvCxnSpPr>
        <p:spPr>
          <a:xfrm>
            <a:off x="9272914" y="4941149"/>
            <a:ext cx="0" cy="333559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9CAD279-518C-6F3D-28DD-C0E6EADBDD25}"/>
              </a:ext>
            </a:extLst>
          </p:cNvPr>
          <p:cNvCxnSpPr>
            <a:cxnSpLocks/>
          </p:cNvCxnSpPr>
          <p:nvPr/>
        </p:nvCxnSpPr>
        <p:spPr>
          <a:xfrm>
            <a:off x="9039090" y="4758789"/>
            <a:ext cx="0" cy="1046664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8939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98B27C-2E68-BD22-6FA6-37068FB00722}"/>
              </a:ext>
            </a:extLst>
          </p:cNvPr>
          <p:cNvSpPr txBox="1"/>
          <p:nvPr/>
        </p:nvSpPr>
        <p:spPr>
          <a:xfrm>
            <a:off x="466735" y="353531"/>
            <a:ext cx="5211909" cy="553998"/>
          </a:xfrm>
          <a:prstGeom prst="rect">
            <a:avLst/>
          </a:prstGeom>
          <a:solidFill>
            <a:srgbClr val="225145"/>
          </a:solidFill>
        </p:spPr>
        <p:txBody>
          <a:bodyPr wrap="square" lIns="182880" tIns="137160" rIns="182880" bIns="137160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Folding system for wet parchment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E17F20B-4248-9D49-E05B-ADF2FB3F12B0}"/>
              </a:ext>
            </a:extLst>
          </p:cNvPr>
          <p:cNvGrpSpPr/>
          <p:nvPr/>
        </p:nvGrpSpPr>
        <p:grpSpPr>
          <a:xfrm>
            <a:off x="4475321" y="2848443"/>
            <a:ext cx="3241357" cy="678697"/>
            <a:chOff x="2236124" y="2256905"/>
            <a:chExt cx="3092334" cy="6858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136DE5-563C-9D12-DAF1-983F7DE7EFE4}"/>
                </a:ext>
              </a:extLst>
            </p:cNvPr>
            <p:cNvSpPr/>
            <p:nvPr/>
          </p:nvSpPr>
          <p:spPr>
            <a:xfrm>
              <a:off x="2377440" y="2256905"/>
              <a:ext cx="2052409" cy="5015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4C6A710-A468-B22B-57E2-6D5D6BCC7E51}"/>
                </a:ext>
              </a:extLst>
            </p:cNvPr>
            <p:cNvSpPr/>
            <p:nvPr/>
          </p:nvSpPr>
          <p:spPr>
            <a:xfrm>
              <a:off x="2236124" y="2510444"/>
              <a:ext cx="3092334" cy="4322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E922880-92AD-B1E9-887C-8ABEBEBDD824}"/>
              </a:ext>
            </a:extLst>
          </p:cNvPr>
          <p:cNvGrpSpPr/>
          <p:nvPr/>
        </p:nvGrpSpPr>
        <p:grpSpPr>
          <a:xfrm>
            <a:off x="1210868" y="2835399"/>
            <a:ext cx="2724947" cy="707328"/>
            <a:chOff x="5397731" y="1093124"/>
            <a:chExt cx="3092334" cy="6858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92D03C0-EF8F-BA97-12C4-F6C5EFEA1762}"/>
                </a:ext>
              </a:extLst>
            </p:cNvPr>
            <p:cNvSpPr/>
            <p:nvPr/>
          </p:nvSpPr>
          <p:spPr>
            <a:xfrm>
              <a:off x="5539047" y="1093124"/>
              <a:ext cx="2784764" cy="50153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933733C-DFE0-9E40-A7EE-19E578E8EFE5}"/>
                </a:ext>
              </a:extLst>
            </p:cNvPr>
            <p:cNvSpPr/>
            <p:nvPr/>
          </p:nvSpPr>
          <p:spPr>
            <a:xfrm>
              <a:off x="5397731" y="1346663"/>
              <a:ext cx="3092334" cy="4322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7019D5A-1520-86B1-4006-DD9E64D0F22B}"/>
              </a:ext>
            </a:extLst>
          </p:cNvPr>
          <p:cNvSpPr txBox="1"/>
          <p:nvPr/>
        </p:nvSpPr>
        <p:spPr>
          <a:xfrm>
            <a:off x="1632270" y="2731657"/>
            <a:ext cx="179429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dirty="0">
                <a:latin typeface="Source Sans Pro" panose="020B0503030403020204" pitchFamily="34" charset="77"/>
              </a:rPr>
              <a:t>Parchment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58C774B-7410-0859-F8B8-AA66685A031A}"/>
              </a:ext>
            </a:extLst>
          </p:cNvPr>
          <p:cNvCxnSpPr>
            <a:cxnSpLocks/>
          </p:cNvCxnSpPr>
          <p:nvPr/>
        </p:nvCxnSpPr>
        <p:spPr>
          <a:xfrm>
            <a:off x="1307082" y="3120497"/>
            <a:ext cx="2532519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147DB75-EC3C-BB2A-393F-03261FE4CC46}"/>
              </a:ext>
            </a:extLst>
          </p:cNvPr>
          <p:cNvCxnSpPr>
            <a:cxnSpLocks/>
          </p:cNvCxnSpPr>
          <p:nvPr/>
        </p:nvCxnSpPr>
        <p:spPr>
          <a:xfrm flipV="1">
            <a:off x="4627975" y="3130924"/>
            <a:ext cx="2146789" cy="95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8ABB0C43-AE55-937F-815C-1C463319AA84}"/>
              </a:ext>
            </a:extLst>
          </p:cNvPr>
          <p:cNvSpPr txBox="1"/>
          <p:nvPr/>
        </p:nvSpPr>
        <p:spPr>
          <a:xfrm>
            <a:off x="1866094" y="1422208"/>
            <a:ext cx="1296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First day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185689A-03A2-2851-CF66-DFCE5918A4D5}"/>
              </a:ext>
            </a:extLst>
          </p:cNvPr>
          <p:cNvSpPr txBox="1"/>
          <p:nvPr/>
        </p:nvSpPr>
        <p:spPr>
          <a:xfrm>
            <a:off x="4671222" y="1422208"/>
            <a:ext cx="2051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25% moisture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2849271-CDE0-4E9B-03F2-C5FDBA58CA1F}"/>
              </a:ext>
            </a:extLst>
          </p:cNvPr>
          <p:cNvSpPr txBox="1"/>
          <p:nvPr/>
        </p:nvSpPr>
        <p:spPr>
          <a:xfrm>
            <a:off x="1796215" y="1861636"/>
            <a:ext cx="1414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One layer of 0,7 to 1 cm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B90A641-D0BD-485E-DD4E-86B25DA3727F}"/>
              </a:ext>
            </a:extLst>
          </p:cNvPr>
          <p:cNvCxnSpPr/>
          <p:nvPr/>
        </p:nvCxnSpPr>
        <p:spPr>
          <a:xfrm>
            <a:off x="1866094" y="3183062"/>
            <a:ext cx="0" cy="333559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4A9B487-C394-AC6D-8F62-97856D263AE7}"/>
              </a:ext>
            </a:extLst>
          </p:cNvPr>
          <p:cNvSpPr txBox="1"/>
          <p:nvPr/>
        </p:nvSpPr>
        <p:spPr>
          <a:xfrm>
            <a:off x="1670672" y="3503725"/>
            <a:ext cx="1824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77"/>
              </a:rPr>
              <a:t>Dash line = tray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E26C096-DF29-842C-80EB-E51AF223149B}"/>
              </a:ext>
            </a:extLst>
          </p:cNvPr>
          <p:cNvCxnSpPr>
            <a:cxnSpLocks/>
          </p:cNvCxnSpPr>
          <p:nvPr/>
        </p:nvCxnSpPr>
        <p:spPr>
          <a:xfrm>
            <a:off x="1632270" y="3000702"/>
            <a:ext cx="0" cy="1046664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974DF45D-CD0C-C844-CB1F-4B244543DC64}"/>
              </a:ext>
            </a:extLst>
          </p:cNvPr>
          <p:cNvSpPr txBox="1"/>
          <p:nvPr/>
        </p:nvSpPr>
        <p:spPr>
          <a:xfrm>
            <a:off x="1456358" y="4079158"/>
            <a:ext cx="260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77"/>
              </a:rPr>
              <a:t>Shade = parchment layer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95336D1-BC57-1FE8-1996-6E164C500225}"/>
              </a:ext>
            </a:extLst>
          </p:cNvPr>
          <p:cNvSpPr txBox="1"/>
          <p:nvPr/>
        </p:nvSpPr>
        <p:spPr>
          <a:xfrm>
            <a:off x="4987440" y="1861636"/>
            <a:ext cx="1414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~ 5</a:t>
            </a:r>
            <a:r>
              <a:rPr lang="en-US" sz="1600" baseline="30000" dirty="0"/>
              <a:t>th</a:t>
            </a:r>
            <a:r>
              <a:rPr lang="en-US" sz="1600" dirty="0"/>
              <a:t> day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C808C4B-343B-51F2-5742-F44583D6E432}"/>
              </a:ext>
            </a:extLst>
          </p:cNvPr>
          <p:cNvSpPr txBox="1"/>
          <p:nvPr/>
        </p:nvSpPr>
        <p:spPr>
          <a:xfrm>
            <a:off x="2905302" y="2795949"/>
            <a:ext cx="1095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 cm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159AF5E-448C-327C-2730-ADBC2F1BE900}"/>
              </a:ext>
            </a:extLst>
          </p:cNvPr>
          <p:cNvSpPr txBox="1"/>
          <p:nvPr/>
        </p:nvSpPr>
        <p:spPr>
          <a:xfrm>
            <a:off x="982636" y="4654591"/>
            <a:ext cx="7459615" cy="1733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latin typeface="Source Sans Pro Light" panose="020B0403030403020204" pitchFamily="34" charset="77"/>
              </a:rPr>
              <a:t>Once the beans reach </a:t>
            </a:r>
            <a:r>
              <a:rPr lang="en-US" sz="2133" b="1" dirty="0">
                <a:latin typeface="Source Sans Pro Light" panose="020B0403030403020204" pitchFamily="34" charset="77"/>
              </a:rPr>
              <a:t>25% moisture</a:t>
            </a:r>
            <a:r>
              <a:rPr lang="en-US" sz="2133" dirty="0">
                <a:latin typeface="Source Sans Pro Light" panose="020B0403030403020204" pitchFamily="34" charset="77"/>
              </a:rPr>
              <a:t>, begin afternoon raking (after 5:00 PM) and cover (optional) the samples overnight. Next morning: uncover the beans and repeat the layer.</a:t>
            </a:r>
          </a:p>
          <a:p>
            <a:endParaRPr lang="en-US" sz="2133" dirty="0">
              <a:latin typeface="Source Sans Pro Light" panose="020B0403030403020204" pitchFamily="34" charset="77"/>
            </a:endParaRPr>
          </a:p>
          <a:p>
            <a:r>
              <a:rPr lang="en-US" sz="2133" dirty="0">
                <a:latin typeface="Source Sans Pro Light" panose="020B0403030403020204" pitchFamily="34" charset="77"/>
              </a:rPr>
              <a:t>Repeat it until the beans reach 10 - 12% moisture</a:t>
            </a: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DEDB560E-6407-F0FA-7A85-0F1D7FD8028F}"/>
              </a:ext>
            </a:extLst>
          </p:cNvPr>
          <p:cNvSpPr/>
          <p:nvPr/>
        </p:nvSpPr>
        <p:spPr>
          <a:xfrm>
            <a:off x="4832995" y="2452203"/>
            <a:ext cx="1713600" cy="384014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05AB992-0DA0-90FB-9DD0-DDA62EF20454}"/>
              </a:ext>
            </a:extLst>
          </p:cNvPr>
          <p:cNvSpPr txBox="1"/>
          <p:nvPr/>
        </p:nvSpPr>
        <p:spPr>
          <a:xfrm>
            <a:off x="5130957" y="2503776"/>
            <a:ext cx="1095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4 cm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FDCD16-3FB5-E04E-7AEB-67B78EDCDB7D}"/>
              </a:ext>
            </a:extLst>
          </p:cNvPr>
          <p:cNvSpPr txBox="1"/>
          <p:nvPr/>
        </p:nvSpPr>
        <p:spPr>
          <a:xfrm>
            <a:off x="4800023" y="2727275"/>
            <a:ext cx="179429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dirty="0">
                <a:latin typeface="Source Sans Pro" panose="020B0503030403020204" pitchFamily="34" charset="77"/>
              </a:rPr>
              <a:t>Parchment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532844-CD4A-4221-9CF5-9F5B28CF4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5023" y="0"/>
            <a:ext cx="3151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11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75AAF-61C4-58FA-F581-F6C7859DC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ACA6E20-03F6-685D-352E-0F50929B2CAD}"/>
              </a:ext>
            </a:extLst>
          </p:cNvPr>
          <p:cNvSpPr/>
          <p:nvPr/>
        </p:nvSpPr>
        <p:spPr>
          <a:xfrm>
            <a:off x="0" y="2"/>
            <a:ext cx="12192000" cy="2171700"/>
          </a:xfrm>
          <a:prstGeom prst="rect">
            <a:avLst/>
          </a:prstGeom>
          <a:solidFill>
            <a:srgbClr val="EEEC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550B71-9FED-1408-3E77-474E041C41C7}"/>
              </a:ext>
            </a:extLst>
          </p:cNvPr>
          <p:cNvSpPr txBox="1"/>
          <p:nvPr/>
        </p:nvSpPr>
        <p:spPr>
          <a:xfrm>
            <a:off x="454429" y="301020"/>
            <a:ext cx="11340051" cy="2000548"/>
          </a:xfrm>
          <a:prstGeom prst="rect">
            <a:avLst/>
          </a:prstGeom>
          <a:noFill/>
        </p:spPr>
        <p:txBody>
          <a:bodyPr wrap="square" lIns="182880" tIns="137160" rIns="182880" bIns="137160" rtlCol="0">
            <a:spAutoFit/>
          </a:bodyPr>
          <a:lstStyle/>
          <a:p>
            <a:r>
              <a:rPr lang="en-US" sz="2800" dirty="0">
                <a:solidFill>
                  <a:srgbClr val="225145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5- Parchment storage</a:t>
            </a:r>
          </a:p>
          <a:p>
            <a:r>
              <a:rPr lang="en-US" sz="2800" dirty="0">
                <a:solidFill>
                  <a:srgbClr val="225145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The storage environment should be clean, well-ventilated, leak-proof, and free of pests</a:t>
            </a:r>
          </a:p>
          <a:p>
            <a:r>
              <a:rPr lang="en-US" sz="2800" dirty="0">
                <a:solidFill>
                  <a:srgbClr val="225145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A864AE-D186-EA4A-2E53-52095DE18106}"/>
              </a:ext>
            </a:extLst>
          </p:cNvPr>
          <p:cNvSpPr txBox="1"/>
          <p:nvPr/>
        </p:nvSpPr>
        <p:spPr>
          <a:xfrm>
            <a:off x="454430" y="2472721"/>
            <a:ext cx="7985153" cy="553998"/>
          </a:xfrm>
          <a:prstGeom prst="rect">
            <a:avLst/>
          </a:prstGeom>
          <a:solidFill>
            <a:srgbClr val="225145"/>
          </a:solidFill>
        </p:spPr>
        <p:txBody>
          <a:bodyPr wrap="square" lIns="182880" tIns="137160" rIns="182880" bIns="137160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Optimal storage condition: humidity of 65% and temperature below 20</a:t>
            </a:r>
            <a:r>
              <a:rPr lang="en-US" b="1" baseline="30000" dirty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o</a:t>
            </a:r>
            <a:r>
              <a:rPr lang="en-US" b="1" dirty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383B12-7B08-23FA-9C09-6ABF7CBCDA72}"/>
              </a:ext>
            </a:extLst>
          </p:cNvPr>
          <p:cNvSpPr txBox="1"/>
          <p:nvPr/>
        </p:nvSpPr>
        <p:spPr>
          <a:xfrm>
            <a:off x="454429" y="3380758"/>
            <a:ext cx="8201891" cy="5020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rgbClr val="225145"/>
                </a:solidFill>
                <a:latin typeface="Source Sans Pro Light" panose="020B0403030403020204" pitchFamily="34" charset="77"/>
              </a:rPr>
              <a:t>Store the parchment in hermetic bags.</a:t>
            </a:r>
          </a:p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rgbClr val="225145"/>
                </a:solidFill>
                <a:latin typeface="Source Sans Pro Light" panose="020B0403030403020204" pitchFamily="34" charset="77"/>
              </a:rPr>
              <a:t>Do not store fertilizers, fuels, oils, or other volatile substances in the same facility.</a:t>
            </a:r>
          </a:p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rgbClr val="225145"/>
                </a:solidFill>
                <a:latin typeface="Source Sans Pro Light" panose="020B0403030403020204" pitchFamily="34" charset="77"/>
              </a:rPr>
              <a:t>Keep coffee out of direct sunlight and water.</a:t>
            </a:r>
          </a:p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rgbClr val="225145"/>
                </a:solidFill>
                <a:latin typeface="Source Sans Pro Light" panose="020B0403030403020204" pitchFamily="34" charset="77"/>
              </a:rPr>
              <a:t>Resting period: ~2 months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Source Sans Pro Light" panose="020B0403030403020204" pitchFamily="34" charset="77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Source Sans Pro Light" panose="020B0403030403020204" pitchFamily="34" charset="77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Source Sans Pro Light" panose="020B0403030403020204" pitchFamily="34" charset="77"/>
            </a:endParaRPr>
          </a:p>
          <a:p>
            <a:pPr>
              <a:lnSpc>
                <a:spcPct val="150000"/>
              </a:lnSpc>
            </a:pPr>
            <a:endParaRPr lang="en-US" sz="2400" dirty="0" err="1">
              <a:latin typeface="Source Sans Pro Light" panose="020B0403030403020204" pitchFamily="34" charset="77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56FE4F5A-EE41-28B8-3B55-AD8A8FB7ADB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226193" y="3261501"/>
            <a:ext cx="746850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pic>
        <p:nvPicPr>
          <p:cNvPr id="2" name="Picture 2" descr="GrainPro Hermetic Pouch">
            <a:extLst>
              <a:ext uri="{FF2B5EF4-FFF2-40B4-BE49-F238E27FC236}">
                <a16:creationId xmlns:a16="http://schemas.microsoft.com/office/drawing/2014/main" id="{17F816A5-618C-6D80-EDEC-C43BD526B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194" y="2795192"/>
            <a:ext cx="3651781" cy="356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807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F7551-103A-F40E-6C1B-BC0D26683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7C80B7B-CC21-D46D-EFF6-438291F99020}"/>
              </a:ext>
            </a:extLst>
          </p:cNvPr>
          <p:cNvSpPr/>
          <p:nvPr/>
        </p:nvSpPr>
        <p:spPr>
          <a:xfrm>
            <a:off x="0" y="2"/>
            <a:ext cx="12192000" cy="2171700"/>
          </a:xfrm>
          <a:prstGeom prst="rect">
            <a:avLst/>
          </a:prstGeom>
          <a:solidFill>
            <a:srgbClr val="EEEC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EA0529-9F3A-F016-6C59-607B58EBD1B6}"/>
              </a:ext>
            </a:extLst>
          </p:cNvPr>
          <p:cNvSpPr txBox="1"/>
          <p:nvPr/>
        </p:nvSpPr>
        <p:spPr>
          <a:xfrm>
            <a:off x="454429" y="301020"/>
            <a:ext cx="11340051" cy="1138773"/>
          </a:xfrm>
          <a:prstGeom prst="rect">
            <a:avLst/>
          </a:prstGeom>
          <a:noFill/>
        </p:spPr>
        <p:txBody>
          <a:bodyPr wrap="square" lIns="182880" tIns="137160" rIns="182880" bIns="137160" rtlCol="0">
            <a:spAutoFit/>
          </a:bodyPr>
          <a:lstStyle/>
          <a:p>
            <a:r>
              <a:rPr lang="en-US" sz="2800" dirty="0">
                <a:solidFill>
                  <a:srgbClr val="225145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6- Hulling and sorting</a:t>
            </a:r>
          </a:p>
          <a:p>
            <a:r>
              <a:rPr lang="en-US" sz="2800" dirty="0">
                <a:solidFill>
                  <a:srgbClr val="225145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569AF5-4B05-E97C-1546-8179AC8CEF6B}"/>
              </a:ext>
            </a:extLst>
          </p:cNvPr>
          <p:cNvSpPr txBox="1"/>
          <p:nvPr/>
        </p:nvSpPr>
        <p:spPr>
          <a:xfrm>
            <a:off x="454429" y="2345130"/>
            <a:ext cx="8201891" cy="5574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en-US" sz="2400" dirty="0">
                <a:latin typeface="Source Sans Pro Light" panose="020B0403030403020204" pitchFamily="34" charset="77"/>
              </a:rPr>
              <a:t>Mechanical hulling.</a:t>
            </a:r>
          </a:p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en-US" sz="2400" dirty="0">
                <a:latin typeface="Source Sans Pro Light" panose="020B0403030403020204" pitchFamily="34" charset="77"/>
              </a:rPr>
              <a:t>Separate floaters.</a:t>
            </a:r>
          </a:p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en-US" sz="2400" dirty="0">
                <a:latin typeface="Source Sans Pro Light" panose="020B0403030403020204" pitchFamily="34" charset="77"/>
              </a:rPr>
              <a:t>Discard the beans:</a:t>
            </a:r>
          </a:p>
          <a:p>
            <a:pPr marL="990575" lvl="1" indent="-380990">
              <a:lnSpc>
                <a:spcPct val="150000"/>
              </a:lnSpc>
              <a:buFontTx/>
              <a:buChar char="-"/>
            </a:pPr>
            <a:r>
              <a:rPr lang="en-US" sz="2400" dirty="0">
                <a:latin typeface="Source Sans Pro Light" panose="020B0403030403020204" pitchFamily="34" charset="77"/>
              </a:rPr>
              <a:t>Partially pulped</a:t>
            </a:r>
          </a:p>
          <a:p>
            <a:pPr marL="990575" lvl="1" indent="-380990">
              <a:lnSpc>
                <a:spcPct val="150000"/>
              </a:lnSpc>
              <a:buFontTx/>
              <a:buChar char="-"/>
            </a:pPr>
            <a:r>
              <a:rPr lang="en-US" sz="2400" dirty="0">
                <a:latin typeface="Source Sans Pro Light" panose="020B0403030403020204" pitchFamily="34" charset="77"/>
              </a:rPr>
              <a:t>Diseased</a:t>
            </a:r>
          </a:p>
          <a:p>
            <a:pPr marL="990575" lvl="1" indent="-380990">
              <a:lnSpc>
                <a:spcPct val="150000"/>
              </a:lnSpc>
              <a:buFontTx/>
              <a:buChar char="-"/>
            </a:pPr>
            <a:r>
              <a:rPr lang="en-US" sz="2400" dirty="0">
                <a:latin typeface="Source Sans Pro Light" panose="020B0403030403020204" pitchFamily="34" charset="77"/>
              </a:rPr>
              <a:t>Physically damaged</a:t>
            </a:r>
          </a:p>
          <a:p>
            <a:pPr marL="990575" lvl="1" indent="-380990">
              <a:lnSpc>
                <a:spcPct val="150000"/>
              </a:lnSpc>
              <a:buFontTx/>
              <a:buChar char="-"/>
            </a:pPr>
            <a:r>
              <a:rPr lang="en-US" sz="2400" dirty="0">
                <a:latin typeface="Source Sans Pro Light" panose="020B0403030403020204" pitchFamily="34" charset="77"/>
              </a:rPr>
              <a:t>Complete: SCA 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Source Sans Pro Light" panose="020B0403030403020204" pitchFamily="34" charset="77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Source Sans Pro Light" panose="020B0403030403020204" pitchFamily="34" charset="77"/>
            </a:endParaRPr>
          </a:p>
          <a:p>
            <a:pPr>
              <a:lnSpc>
                <a:spcPct val="150000"/>
              </a:lnSpc>
            </a:pPr>
            <a:endParaRPr lang="en-US" sz="2400" dirty="0" err="1">
              <a:latin typeface="Source Sans Pro Light" panose="020B0403030403020204" pitchFamily="34" charset="77"/>
            </a:endParaRPr>
          </a:p>
        </p:txBody>
      </p:sp>
      <p:pic>
        <p:nvPicPr>
          <p:cNvPr id="1028" name="Picture 4" descr="Implementing a deep learning model for defect classification in Thai  Arabica green coffee beans - ScienceDirect">
            <a:extLst>
              <a:ext uri="{FF2B5EF4-FFF2-40B4-BE49-F238E27FC236}">
                <a16:creationId xmlns:a16="http://schemas.microsoft.com/office/drawing/2014/main" id="{5FFFC726-40BA-01BB-7A53-19D3B3096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375" y="2472720"/>
            <a:ext cx="7281949" cy="369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9512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0D17F-A388-3406-1CDE-39AE8BE2E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outdoor, vegetable, broccoli&#10;&#10;Description automatically generated">
            <a:extLst>
              <a:ext uri="{FF2B5EF4-FFF2-40B4-BE49-F238E27FC236}">
                <a16:creationId xmlns:a16="http://schemas.microsoft.com/office/drawing/2014/main" id="{D68B8495-4723-59F2-75E7-B6CDB033055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9835" r="29835"/>
          <a:stretch>
            <a:fillRect/>
          </a:stretch>
        </p:blipFill>
        <p:spPr>
          <a:xfrm>
            <a:off x="1" y="0"/>
            <a:ext cx="4152900" cy="6858000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4B9AC4D-3F96-E877-6EFC-E16417CB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689" y="430390"/>
            <a:ext cx="7395987" cy="968105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225145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Final remarks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C68A9C-43AB-9E3E-86A4-785D40371C2F}"/>
              </a:ext>
            </a:extLst>
          </p:cNvPr>
          <p:cNvSpPr txBox="1"/>
          <p:nvPr/>
        </p:nvSpPr>
        <p:spPr>
          <a:xfrm>
            <a:off x="4588836" y="1733107"/>
            <a:ext cx="69005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Source Sans Pro Light" panose="020B0403030403020204" pitchFamily="34" charset="77"/>
              </a:rPr>
              <a:t>Cup quality begins with rigorous control at every step of the post-harvest process.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latin typeface="Source Sans Pro Light" panose="020B0403030403020204" pitchFamily="34" charset="77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Source Sans Pro Light" panose="020B0403030403020204" pitchFamily="34" charset="77"/>
              </a:rPr>
              <a:t>Standardized methods ensure that quality differences reflect true genetic potential rather than environmental or processing variability.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latin typeface="Source Sans Pro Light" panose="020B0403030403020204" pitchFamily="34" charset="77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Source Sans Pro Light" panose="020B0403030403020204" pitchFamily="34" charset="77"/>
              </a:rPr>
              <a:t>Consistent data collection—temperature, pH, time, and moisture—allows meaningful comparisons across genotypes and sites.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latin typeface="Source Sans Pro Light" panose="020B0403030403020204" pitchFamily="34" charset="77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Source Sans Pro Light" panose="020B0403030403020204" pitchFamily="34" charset="77"/>
              </a:rPr>
              <a:t>Our collaboration is key to achieving reliable, reproducible, and scalable quality assessments for the success of </a:t>
            </a:r>
            <a:r>
              <a:rPr lang="en-US" altLang="en-US" dirty="0" err="1">
                <a:latin typeface="Source Sans Pro Light" panose="020B0403030403020204" pitchFamily="34" charset="77"/>
              </a:rPr>
              <a:t>Innovea</a:t>
            </a:r>
            <a:r>
              <a:rPr lang="en-US" altLang="en-US" dirty="0">
                <a:latin typeface="Source Sans Pro Light" panose="020B0403030403020204" pitchFamily="34" charset="77"/>
              </a:rPr>
              <a:t>.</a:t>
            </a:r>
          </a:p>
          <a:p>
            <a:endParaRPr lang="en-US" dirty="0">
              <a:latin typeface="Source Sans Pro Light" panose="020B04030304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32254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504D4BA-5C96-4B0A-C0AB-B0B352E45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86D578D5-04E1-F36F-7230-EDB426DB384D}"/>
              </a:ext>
            </a:extLst>
          </p:cNvPr>
          <p:cNvGrpSpPr/>
          <p:nvPr/>
        </p:nvGrpSpPr>
        <p:grpSpPr>
          <a:xfrm>
            <a:off x="8844644" y="2268817"/>
            <a:ext cx="3241357" cy="1151728"/>
            <a:chOff x="2236124" y="1778924"/>
            <a:chExt cx="3092334" cy="1163781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CAF3859-7146-3943-F1FB-BF8FF1B905CD}"/>
                </a:ext>
              </a:extLst>
            </p:cNvPr>
            <p:cNvGrpSpPr/>
            <p:nvPr/>
          </p:nvGrpSpPr>
          <p:grpSpPr>
            <a:xfrm>
              <a:off x="2377440" y="1778924"/>
              <a:ext cx="2784764" cy="979514"/>
              <a:chOff x="2377440" y="1778924"/>
              <a:chExt cx="2784764" cy="979514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3049F939-03B4-1D3E-EE79-1E91A22BDA35}"/>
                  </a:ext>
                </a:extLst>
              </p:cNvPr>
              <p:cNvSpPr/>
              <p:nvPr/>
            </p:nvSpPr>
            <p:spPr>
              <a:xfrm>
                <a:off x="2734887" y="1778924"/>
                <a:ext cx="889462" cy="922712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97702802-7564-7F1D-D6B5-E4746E9FCB8A}"/>
                  </a:ext>
                </a:extLst>
              </p:cNvPr>
              <p:cNvSpPr/>
              <p:nvPr/>
            </p:nvSpPr>
            <p:spPr>
              <a:xfrm>
                <a:off x="3926378" y="1778924"/>
                <a:ext cx="889462" cy="922712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2C82ED94-7289-D949-0A12-EFAEA2DAD85D}"/>
                  </a:ext>
                </a:extLst>
              </p:cNvPr>
              <p:cNvCxnSpPr/>
              <p:nvPr/>
            </p:nvCxnSpPr>
            <p:spPr>
              <a:xfrm>
                <a:off x="2377440" y="2240280"/>
                <a:ext cx="278476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002CD580-7654-3B41-57D7-2008283B8D15}"/>
                  </a:ext>
                </a:extLst>
              </p:cNvPr>
              <p:cNvSpPr/>
              <p:nvPr/>
            </p:nvSpPr>
            <p:spPr>
              <a:xfrm>
                <a:off x="2377440" y="2256905"/>
                <a:ext cx="2784764" cy="50153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2F41DA90-4DF8-079D-1BE8-1A46C7AE831B}"/>
                  </a:ext>
                </a:extLst>
              </p:cNvPr>
              <p:cNvCxnSpPr>
                <a:stCxn id="80" idx="2"/>
                <a:endCxn id="80" idx="6"/>
              </p:cNvCxnSpPr>
              <p:nvPr/>
            </p:nvCxnSpPr>
            <p:spPr>
              <a:xfrm>
                <a:off x="2734887" y="2240280"/>
                <a:ext cx="889462" cy="0"/>
              </a:xfrm>
              <a:prstGeom prst="line">
                <a:avLst/>
              </a:prstGeom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C4E72425-2CC8-02DA-F918-8F9AC83EA3CB}"/>
                  </a:ext>
                </a:extLst>
              </p:cNvPr>
              <p:cNvCxnSpPr/>
              <p:nvPr/>
            </p:nvCxnSpPr>
            <p:spPr>
              <a:xfrm>
                <a:off x="3926378" y="2240280"/>
                <a:ext cx="889462" cy="0"/>
              </a:xfrm>
              <a:prstGeom prst="line">
                <a:avLst/>
              </a:prstGeom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2790A30E-B227-260A-B034-9A576C2FA90E}"/>
                </a:ext>
              </a:extLst>
            </p:cNvPr>
            <p:cNvSpPr/>
            <p:nvPr/>
          </p:nvSpPr>
          <p:spPr>
            <a:xfrm>
              <a:off x="2236124" y="2510444"/>
              <a:ext cx="3092334" cy="4322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686B41B-928E-1028-4C3B-E0B15FB82EAF}"/>
              </a:ext>
            </a:extLst>
          </p:cNvPr>
          <p:cNvGrpSpPr/>
          <p:nvPr/>
        </p:nvGrpSpPr>
        <p:grpSpPr>
          <a:xfrm>
            <a:off x="5731938" y="2264832"/>
            <a:ext cx="3241357" cy="1151728"/>
            <a:chOff x="2236124" y="1778924"/>
            <a:chExt cx="3092334" cy="1163781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9662EBD6-71CC-C9C8-24A6-E7DBC5B79C9F}"/>
                </a:ext>
              </a:extLst>
            </p:cNvPr>
            <p:cNvGrpSpPr/>
            <p:nvPr/>
          </p:nvGrpSpPr>
          <p:grpSpPr>
            <a:xfrm>
              <a:off x="2377440" y="1778924"/>
              <a:ext cx="2784764" cy="979514"/>
              <a:chOff x="2377440" y="1778924"/>
              <a:chExt cx="2784764" cy="979514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36B728DA-5311-828E-8541-AF1FD6A28114}"/>
                  </a:ext>
                </a:extLst>
              </p:cNvPr>
              <p:cNvSpPr/>
              <p:nvPr/>
            </p:nvSpPr>
            <p:spPr>
              <a:xfrm>
                <a:off x="2734887" y="1778924"/>
                <a:ext cx="889462" cy="922712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0B371361-818A-AC9E-7F2A-D90E1A0B610E}"/>
                  </a:ext>
                </a:extLst>
              </p:cNvPr>
              <p:cNvSpPr/>
              <p:nvPr/>
            </p:nvSpPr>
            <p:spPr>
              <a:xfrm>
                <a:off x="3926378" y="1778924"/>
                <a:ext cx="889462" cy="922712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BD772BB3-1961-8456-CF44-EABDD0126935}"/>
                  </a:ext>
                </a:extLst>
              </p:cNvPr>
              <p:cNvCxnSpPr/>
              <p:nvPr/>
            </p:nvCxnSpPr>
            <p:spPr>
              <a:xfrm>
                <a:off x="2377440" y="2240280"/>
                <a:ext cx="278476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A26A142-6057-5C66-E381-14ABED0BBD7F}"/>
                  </a:ext>
                </a:extLst>
              </p:cNvPr>
              <p:cNvSpPr/>
              <p:nvPr/>
            </p:nvSpPr>
            <p:spPr>
              <a:xfrm>
                <a:off x="2377440" y="2256905"/>
                <a:ext cx="2784764" cy="50153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95C3B19-3658-48CA-7665-4D1B20DD21FB}"/>
                  </a:ext>
                </a:extLst>
              </p:cNvPr>
              <p:cNvCxnSpPr>
                <a:cxnSpLocks/>
                <a:stCxn id="71" idx="2"/>
                <a:endCxn id="71" idx="6"/>
              </p:cNvCxnSpPr>
              <p:nvPr/>
            </p:nvCxnSpPr>
            <p:spPr>
              <a:xfrm>
                <a:off x="2734887" y="2240280"/>
                <a:ext cx="889462" cy="0"/>
              </a:xfrm>
              <a:prstGeom prst="line">
                <a:avLst/>
              </a:prstGeom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CCE70A56-EFCC-2CE3-690F-E61A37311E58}"/>
                  </a:ext>
                </a:extLst>
              </p:cNvPr>
              <p:cNvCxnSpPr/>
              <p:nvPr/>
            </p:nvCxnSpPr>
            <p:spPr>
              <a:xfrm>
                <a:off x="3926378" y="2240280"/>
                <a:ext cx="889462" cy="0"/>
              </a:xfrm>
              <a:prstGeom prst="line">
                <a:avLst/>
              </a:prstGeom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615AB5C6-10FE-419E-FF1C-E6FD0AE777E9}"/>
                </a:ext>
              </a:extLst>
            </p:cNvPr>
            <p:cNvSpPr/>
            <p:nvPr/>
          </p:nvSpPr>
          <p:spPr>
            <a:xfrm>
              <a:off x="2236124" y="2510444"/>
              <a:ext cx="3092334" cy="4322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09F71C6-BC9C-8271-EED5-4B8825D36F13}"/>
              </a:ext>
            </a:extLst>
          </p:cNvPr>
          <p:cNvSpPr txBox="1"/>
          <p:nvPr/>
        </p:nvSpPr>
        <p:spPr>
          <a:xfrm>
            <a:off x="466735" y="353531"/>
            <a:ext cx="5211909" cy="553998"/>
          </a:xfrm>
          <a:prstGeom prst="rect">
            <a:avLst/>
          </a:prstGeom>
          <a:solidFill>
            <a:srgbClr val="225145"/>
          </a:solidFill>
        </p:spPr>
        <p:txBody>
          <a:bodyPr wrap="square" lIns="182880" tIns="137160" rIns="182880" bIns="137160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Folding system for wet parchment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9EED52-5FC7-1C8C-8C98-D7D45078026A}"/>
              </a:ext>
            </a:extLst>
          </p:cNvPr>
          <p:cNvGrpSpPr/>
          <p:nvPr/>
        </p:nvGrpSpPr>
        <p:grpSpPr>
          <a:xfrm>
            <a:off x="2656454" y="2736328"/>
            <a:ext cx="3241357" cy="678697"/>
            <a:chOff x="2236124" y="2256905"/>
            <a:chExt cx="3092334" cy="6858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D9BF21C-7BDC-1607-FAD3-DEFCDC1E8829}"/>
                </a:ext>
              </a:extLst>
            </p:cNvPr>
            <p:cNvSpPr/>
            <p:nvPr/>
          </p:nvSpPr>
          <p:spPr>
            <a:xfrm>
              <a:off x="2377440" y="2256905"/>
              <a:ext cx="2052409" cy="5015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083EB9E-971D-7603-6587-434CAFF08F0D}"/>
                </a:ext>
              </a:extLst>
            </p:cNvPr>
            <p:cNvSpPr/>
            <p:nvPr/>
          </p:nvSpPr>
          <p:spPr>
            <a:xfrm>
              <a:off x="2236124" y="2510444"/>
              <a:ext cx="3092334" cy="4322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A6AB45C-E336-3185-E3CF-C7C467C9C0B7}"/>
              </a:ext>
            </a:extLst>
          </p:cNvPr>
          <p:cNvGrpSpPr/>
          <p:nvPr/>
        </p:nvGrpSpPr>
        <p:grpSpPr>
          <a:xfrm>
            <a:off x="45333" y="2733806"/>
            <a:ext cx="2724947" cy="707328"/>
            <a:chOff x="5397731" y="1093124"/>
            <a:chExt cx="3092334" cy="6858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984A388-8AB5-E452-C573-26ECB98F64F7}"/>
                </a:ext>
              </a:extLst>
            </p:cNvPr>
            <p:cNvSpPr/>
            <p:nvPr/>
          </p:nvSpPr>
          <p:spPr>
            <a:xfrm>
              <a:off x="5539047" y="1093124"/>
              <a:ext cx="2784764" cy="50153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1673651-EEB1-2ABB-0FEB-1FABAA8E7C62}"/>
                </a:ext>
              </a:extLst>
            </p:cNvPr>
            <p:cNvSpPr/>
            <p:nvPr/>
          </p:nvSpPr>
          <p:spPr>
            <a:xfrm>
              <a:off x="5397731" y="1346663"/>
              <a:ext cx="3092334" cy="4322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33" name="6.1 Drying Sample_A483F9D6-C6E7-4227-BB20-043C00255357.mp4">
            <a:hlinkClick r:id="" action="ppaction://media"/>
            <a:extLst>
              <a:ext uri="{FF2B5EF4-FFF2-40B4-BE49-F238E27FC236}">
                <a16:creationId xmlns:a16="http://schemas.microsoft.com/office/drawing/2014/main" id="{6BD3BAF1-14D1-A721-CB04-54B3B089A7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33669" y="3689065"/>
            <a:ext cx="5867508" cy="271270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A874FCA-7D33-D88F-0FAC-E2427F07E31B}"/>
              </a:ext>
            </a:extLst>
          </p:cNvPr>
          <p:cNvSpPr txBox="1"/>
          <p:nvPr/>
        </p:nvSpPr>
        <p:spPr>
          <a:xfrm>
            <a:off x="466735" y="2630064"/>
            <a:ext cx="179429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dirty="0">
                <a:latin typeface="Source Sans Pro" panose="020B0503030403020204" pitchFamily="34" charset="77"/>
              </a:rPr>
              <a:t>Parchment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5167922-E43A-DFD7-C31C-057C066745F2}"/>
              </a:ext>
            </a:extLst>
          </p:cNvPr>
          <p:cNvCxnSpPr>
            <a:cxnSpLocks/>
          </p:cNvCxnSpPr>
          <p:nvPr/>
        </p:nvCxnSpPr>
        <p:spPr>
          <a:xfrm>
            <a:off x="141547" y="3018904"/>
            <a:ext cx="2532519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3CE6865-2459-234E-3195-2FB3D97DB4EF}"/>
              </a:ext>
            </a:extLst>
          </p:cNvPr>
          <p:cNvCxnSpPr>
            <a:cxnSpLocks/>
          </p:cNvCxnSpPr>
          <p:nvPr/>
        </p:nvCxnSpPr>
        <p:spPr>
          <a:xfrm flipV="1">
            <a:off x="2804580" y="3018809"/>
            <a:ext cx="2146789" cy="95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893918D-E145-BBF2-C9A8-50AA7DAE04A6}"/>
              </a:ext>
            </a:extLst>
          </p:cNvPr>
          <p:cNvCxnSpPr>
            <a:cxnSpLocks/>
          </p:cNvCxnSpPr>
          <p:nvPr/>
        </p:nvCxnSpPr>
        <p:spPr>
          <a:xfrm>
            <a:off x="5887368" y="3018904"/>
            <a:ext cx="2918965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D5EF4F7-AE86-AAB9-FFC6-E49D0AFAF971}"/>
              </a:ext>
            </a:extLst>
          </p:cNvPr>
          <p:cNvCxnSpPr>
            <a:cxnSpLocks/>
          </p:cNvCxnSpPr>
          <p:nvPr/>
        </p:nvCxnSpPr>
        <p:spPr>
          <a:xfrm>
            <a:off x="9000930" y="3018904"/>
            <a:ext cx="2918965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CE133B65-150F-9D64-4A68-92CBBBF8E84E}"/>
              </a:ext>
            </a:extLst>
          </p:cNvPr>
          <p:cNvSpPr txBox="1"/>
          <p:nvPr/>
        </p:nvSpPr>
        <p:spPr>
          <a:xfrm>
            <a:off x="759413" y="1315885"/>
            <a:ext cx="1296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First day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D4EDA7D-D55D-DC56-8ABA-22CF68AEC1DB}"/>
              </a:ext>
            </a:extLst>
          </p:cNvPr>
          <p:cNvSpPr txBox="1"/>
          <p:nvPr/>
        </p:nvSpPr>
        <p:spPr>
          <a:xfrm>
            <a:off x="3500496" y="1315885"/>
            <a:ext cx="2051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25% moisture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2FE5D58-2F16-E826-009A-56C0FE5949A9}"/>
              </a:ext>
            </a:extLst>
          </p:cNvPr>
          <p:cNvSpPr txBox="1"/>
          <p:nvPr/>
        </p:nvSpPr>
        <p:spPr>
          <a:xfrm>
            <a:off x="689534" y="1755313"/>
            <a:ext cx="1414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One layer of 0,7 to 1 cm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8B77D4E-74AB-CEB9-D582-A03E62815A50}"/>
              </a:ext>
            </a:extLst>
          </p:cNvPr>
          <p:cNvCxnSpPr/>
          <p:nvPr/>
        </p:nvCxnSpPr>
        <p:spPr>
          <a:xfrm>
            <a:off x="700559" y="3081469"/>
            <a:ext cx="0" cy="333559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BF4B0F9-347F-B70B-E757-837293E26AC3}"/>
              </a:ext>
            </a:extLst>
          </p:cNvPr>
          <p:cNvSpPr txBox="1"/>
          <p:nvPr/>
        </p:nvSpPr>
        <p:spPr>
          <a:xfrm>
            <a:off x="505137" y="3402132"/>
            <a:ext cx="1824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77"/>
              </a:rPr>
              <a:t>Dash line = tray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ED93390-1662-C601-6C47-8E49165CD2C7}"/>
              </a:ext>
            </a:extLst>
          </p:cNvPr>
          <p:cNvCxnSpPr>
            <a:cxnSpLocks/>
          </p:cNvCxnSpPr>
          <p:nvPr/>
        </p:nvCxnSpPr>
        <p:spPr>
          <a:xfrm>
            <a:off x="466735" y="2899109"/>
            <a:ext cx="0" cy="1046664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102BE0C7-FFB7-18C5-C23A-FEDD2442F323}"/>
              </a:ext>
            </a:extLst>
          </p:cNvPr>
          <p:cNvSpPr txBox="1"/>
          <p:nvPr/>
        </p:nvSpPr>
        <p:spPr>
          <a:xfrm>
            <a:off x="290823" y="3977565"/>
            <a:ext cx="260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77"/>
              </a:rPr>
              <a:t>Green shade = parchment layer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EE99238-DB4B-5B9F-1FE6-A5265A5F40A2}"/>
              </a:ext>
            </a:extLst>
          </p:cNvPr>
          <p:cNvSpPr txBox="1"/>
          <p:nvPr/>
        </p:nvSpPr>
        <p:spPr>
          <a:xfrm>
            <a:off x="3484298" y="1759478"/>
            <a:ext cx="1414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~ 5</a:t>
            </a:r>
            <a:r>
              <a:rPr lang="en-US" sz="1600" baseline="30000" dirty="0"/>
              <a:t>th</a:t>
            </a:r>
            <a:r>
              <a:rPr lang="en-US" sz="1600" dirty="0"/>
              <a:t> day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AD3F011-D23A-926F-9DA5-D5A2CD7610BC}"/>
              </a:ext>
            </a:extLst>
          </p:cNvPr>
          <p:cNvSpPr txBox="1"/>
          <p:nvPr/>
        </p:nvSpPr>
        <p:spPr>
          <a:xfrm>
            <a:off x="1739767" y="2694356"/>
            <a:ext cx="1095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 cm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AF49273-0F6B-83B9-8EAC-A246AF2B8836}"/>
              </a:ext>
            </a:extLst>
          </p:cNvPr>
          <p:cNvSpPr txBox="1"/>
          <p:nvPr/>
        </p:nvSpPr>
        <p:spPr>
          <a:xfrm>
            <a:off x="6180516" y="2379208"/>
            <a:ext cx="1095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4 cm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74D3964-F1CF-FC63-56C7-BB92CEA34E4A}"/>
              </a:ext>
            </a:extLst>
          </p:cNvPr>
          <p:cNvSpPr txBox="1"/>
          <p:nvPr/>
        </p:nvSpPr>
        <p:spPr>
          <a:xfrm>
            <a:off x="7429427" y="2385548"/>
            <a:ext cx="1095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4 cm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06387DA-2F92-60F9-8017-72A35850E0BB}"/>
              </a:ext>
            </a:extLst>
          </p:cNvPr>
          <p:cNvSpPr txBox="1"/>
          <p:nvPr/>
        </p:nvSpPr>
        <p:spPr>
          <a:xfrm>
            <a:off x="6784443" y="2694356"/>
            <a:ext cx="1095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 cm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7745CC0-6370-1E45-BA6B-C9ED53AA71D6}"/>
              </a:ext>
            </a:extLst>
          </p:cNvPr>
          <p:cNvSpPr txBox="1"/>
          <p:nvPr/>
        </p:nvSpPr>
        <p:spPr>
          <a:xfrm>
            <a:off x="9257243" y="2371507"/>
            <a:ext cx="1095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5 cm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0D4860C-CB41-ADDF-D150-35D7DA5E2E54}"/>
              </a:ext>
            </a:extLst>
          </p:cNvPr>
          <p:cNvSpPr txBox="1"/>
          <p:nvPr/>
        </p:nvSpPr>
        <p:spPr>
          <a:xfrm>
            <a:off x="10506154" y="2377847"/>
            <a:ext cx="1095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5 cm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6A16FC1-A052-707E-17D4-ACBCE034043E}"/>
              </a:ext>
            </a:extLst>
          </p:cNvPr>
          <p:cNvSpPr txBox="1"/>
          <p:nvPr/>
        </p:nvSpPr>
        <p:spPr>
          <a:xfrm>
            <a:off x="9904567" y="2664370"/>
            <a:ext cx="1095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3 cm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F166135-8621-488A-0B10-1294AF2A7757}"/>
              </a:ext>
            </a:extLst>
          </p:cNvPr>
          <p:cNvSpPr txBox="1"/>
          <p:nvPr/>
        </p:nvSpPr>
        <p:spPr>
          <a:xfrm>
            <a:off x="6395667" y="1317408"/>
            <a:ext cx="197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Second fold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E4A38B0-9E1A-42F0-37CA-A7DD09791AB5}"/>
              </a:ext>
            </a:extLst>
          </p:cNvPr>
          <p:cNvSpPr txBox="1"/>
          <p:nvPr/>
        </p:nvSpPr>
        <p:spPr>
          <a:xfrm>
            <a:off x="6639606" y="1763537"/>
            <a:ext cx="1414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</a:t>
            </a:r>
            <a:r>
              <a:rPr lang="en-US" sz="1600" baseline="30000" dirty="0"/>
              <a:t>nd</a:t>
            </a:r>
            <a:r>
              <a:rPr lang="en-US" sz="1600" dirty="0"/>
              <a:t> or 3</a:t>
            </a:r>
            <a:r>
              <a:rPr lang="en-US" sz="1600" baseline="30000" dirty="0"/>
              <a:t>rd</a:t>
            </a:r>
            <a:r>
              <a:rPr lang="en-US" sz="1600" dirty="0"/>
              <a:t> day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B1476F3-8369-6C07-5A0C-A1691BCC6999}"/>
              </a:ext>
            </a:extLst>
          </p:cNvPr>
          <p:cNvSpPr txBox="1"/>
          <p:nvPr/>
        </p:nvSpPr>
        <p:spPr>
          <a:xfrm>
            <a:off x="9532611" y="1309941"/>
            <a:ext cx="173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Third fold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F2EF0CA-3593-0F1F-A485-7ED7F9FBED0E}"/>
              </a:ext>
            </a:extLst>
          </p:cNvPr>
          <p:cNvSpPr txBox="1"/>
          <p:nvPr/>
        </p:nvSpPr>
        <p:spPr>
          <a:xfrm>
            <a:off x="9708724" y="1757593"/>
            <a:ext cx="1414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4</a:t>
            </a:r>
            <a:r>
              <a:rPr lang="en-US" sz="1600" baseline="30000" dirty="0"/>
              <a:t>th</a:t>
            </a:r>
            <a:r>
              <a:rPr lang="en-US" sz="1600" dirty="0"/>
              <a:t> or 5</a:t>
            </a:r>
            <a:r>
              <a:rPr lang="en-US" sz="1600" baseline="30000" dirty="0"/>
              <a:t>th</a:t>
            </a:r>
            <a:r>
              <a:rPr lang="en-US" sz="1600" dirty="0"/>
              <a:t> day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6844BF3-1D90-F8EB-542A-B674584649A2}"/>
              </a:ext>
            </a:extLst>
          </p:cNvPr>
          <p:cNvSpPr txBox="1"/>
          <p:nvPr/>
        </p:nvSpPr>
        <p:spPr>
          <a:xfrm>
            <a:off x="215059" y="4419802"/>
            <a:ext cx="5682752" cy="2061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latin typeface="Source Sans Pro Light" panose="020B0403030403020204" pitchFamily="34" charset="77"/>
              </a:rPr>
              <a:t>Once the beans reach </a:t>
            </a:r>
            <a:r>
              <a:rPr lang="en-US" sz="2133" b="1" dirty="0">
                <a:latin typeface="Source Sans Pro Light" panose="020B0403030403020204" pitchFamily="34" charset="77"/>
              </a:rPr>
              <a:t>25% moisture</a:t>
            </a:r>
            <a:r>
              <a:rPr lang="en-US" sz="2133" dirty="0">
                <a:latin typeface="Source Sans Pro Light" panose="020B0403030403020204" pitchFamily="34" charset="77"/>
              </a:rPr>
              <a:t>, begin afternoon raking (after 3:00 PM) and cover the samples overnight. Next morning: uncover the beans and repeat the layers.</a:t>
            </a:r>
          </a:p>
          <a:p>
            <a:endParaRPr lang="en-US" sz="2133" dirty="0">
              <a:latin typeface="Source Sans Pro Light" panose="020B0403030403020204" pitchFamily="34" charset="77"/>
            </a:endParaRPr>
          </a:p>
          <a:p>
            <a:r>
              <a:rPr lang="en-US" sz="2133" dirty="0">
                <a:latin typeface="Source Sans Pro Light" panose="020B0403030403020204" pitchFamily="34" charset="77"/>
              </a:rPr>
              <a:t>Repeat it until the beans reach 10 - 12% moisture</a:t>
            </a: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FDD87A08-D6BC-A497-FD43-3948F1E4AA66}"/>
              </a:ext>
            </a:extLst>
          </p:cNvPr>
          <p:cNvSpPr/>
          <p:nvPr/>
        </p:nvSpPr>
        <p:spPr>
          <a:xfrm>
            <a:off x="3009600" y="2340088"/>
            <a:ext cx="1713600" cy="384014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0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5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0AD2E-B800-1A39-953D-274580F22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plant&#10;&#10;Description automatically generated">
            <a:extLst>
              <a:ext uri="{FF2B5EF4-FFF2-40B4-BE49-F238E27FC236}">
                <a16:creationId xmlns:a16="http://schemas.microsoft.com/office/drawing/2014/main" id="{D68EA655-898F-59EE-ABD1-33578FC3E1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0370" r="20370"/>
          <a:stretch>
            <a:fillRect/>
          </a:stretch>
        </p:blipFill>
        <p:spPr/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2612BA6-5201-45D8-ED67-1274139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89719" y="250911"/>
            <a:ext cx="6672296" cy="16388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EA99D85-5E5C-2521-E9FE-588C93988634}"/>
              </a:ext>
            </a:extLst>
          </p:cNvPr>
          <p:cNvSpPr txBox="1">
            <a:spLocks/>
          </p:cNvSpPr>
          <p:nvPr/>
        </p:nvSpPr>
        <p:spPr>
          <a:xfrm>
            <a:off x="416476" y="653955"/>
            <a:ext cx="4871528" cy="1096227"/>
          </a:xfrm>
          <a:prstGeom prst="rect">
            <a:avLst/>
          </a:prstGeom>
        </p:spPr>
        <p:txBody>
          <a:bodyPr vert="horz" wrap="square" lIns="68580" tIns="34291" rIns="68580" bIns="34291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7C091F1-0896-5AD6-3FC7-58AA24896584}"/>
              </a:ext>
            </a:extLst>
          </p:cNvPr>
          <p:cNvSpPr/>
          <p:nvPr/>
        </p:nvSpPr>
        <p:spPr>
          <a:xfrm>
            <a:off x="6570220" y="4138866"/>
            <a:ext cx="2185737" cy="2185737"/>
          </a:xfrm>
          <a:prstGeom prst="ellipse">
            <a:avLst/>
          </a:prstGeom>
          <a:solidFill>
            <a:srgbClr val="36B7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371697-D462-C2D5-CA7F-A392EFF3893D}"/>
              </a:ext>
            </a:extLst>
          </p:cNvPr>
          <p:cNvSpPr txBox="1"/>
          <p:nvPr/>
        </p:nvSpPr>
        <p:spPr>
          <a:xfrm>
            <a:off x="6761067" y="4862402"/>
            <a:ext cx="18040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Source Sans Pro"/>
              </a:rPr>
              <a:t>Focus on cup quality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0D71F4-85B7-0AD1-930A-D7BF353D2BF4}"/>
              </a:ext>
            </a:extLst>
          </p:cNvPr>
          <p:cNvSpPr txBox="1"/>
          <p:nvPr/>
        </p:nvSpPr>
        <p:spPr>
          <a:xfrm>
            <a:off x="259539" y="2051997"/>
            <a:ext cx="55993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Tx/>
              <a:buChar char="-"/>
            </a:pPr>
            <a:r>
              <a:rPr lang="en-US" sz="2400" dirty="0">
                <a:latin typeface="Source Sans Pro Light" panose="020B0403030403020204" pitchFamily="34" charset="77"/>
              </a:rPr>
              <a:t>Quality is a complex trait to define.</a:t>
            </a:r>
          </a:p>
          <a:p>
            <a:pPr marL="285744" indent="-285744">
              <a:buFontTx/>
              <a:buChar char="-"/>
            </a:pPr>
            <a:endParaRPr lang="en-US" sz="2400" dirty="0">
              <a:latin typeface="Source Sans Pro Light" panose="020B0403030403020204" pitchFamily="34" charset="77"/>
            </a:endParaRPr>
          </a:p>
          <a:p>
            <a:pPr marL="285744" indent="-285744">
              <a:buFontTx/>
              <a:buChar char="-"/>
            </a:pPr>
            <a:r>
              <a:rPr lang="en-US" sz="2400" dirty="0">
                <a:latin typeface="Source Sans Pro Light" panose="020B0403030403020204" pitchFamily="34" charset="77"/>
              </a:rPr>
              <a:t>It plays a critical role in determining market value and success.</a:t>
            </a:r>
          </a:p>
          <a:p>
            <a:pPr marL="285744" indent="-285744">
              <a:buFontTx/>
              <a:buChar char="-"/>
            </a:pPr>
            <a:endParaRPr lang="en-US" sz="2400" dirty="0">
              <a:latin typeface="Source Sans Pro Light" panose="020B0403030403020204" pitchFamily="34" charset="77"/>
            </a:endParaRPr>
          </a:p>
          <a:p>
            <a:pPr marL="285744" indent="-285744">
              <a:buFontTx/>
              <a:buChar char="-"/>
            </a:pPr>
            <a:r>
              <a:rPr lang="en-US" sz="2400" dirty="0">
                <a:latin typeface="Source Sans Pro Light" panose="020B0403030403020204" pitchFamily="34" charset="77"/>
              </a:rPr>
              <a:t>To ensure that genetic potential is not overlooked, the process must be carefully controlled.</a:t>
            </a:r>
          </a:p>
          <a:p>
            <a:pPr marL="285744" indent="-285744">
              <a:buFontTx/>
              <a:buChar char="-"/>
            </a:pPr>
            <a:endParaRPr lang="en-US" sz="2400" dirty="0">
              <a:latin typeface="Source Sans Pro Light" panose="020B0403030403020204" pitchFamily="34" charset="77"/>
            </a:endParaRPr>
          </a:p>
          <a:p>
            <a:pPr marL="285744" indent="-285744">
              <a:buFontTx/>
              <a:buChar char="-"/>
            </a:pPr>
            <a:r>
              <a:rPr lang="en-US" sz="2400" dirty="0">
                <a:latin typeface="Source Sans Pro Light" panose="020B0403030403020204" pitchFamily="34" charset="77"/>
              </a:rPr>
              <a:t>Each genotype requires individual processing to capture its unique quality expression.</a:t>
            </a:r>
          </a:p>
        </p:txBody>
      </p:sp>
    </p:spTree>
    <p:extLst>
      <p:ext uri="{BB962C8B-B14F-4D97-AF65-F5344CB8AC3E}">
        <p14:creationId xmlns:p14="http://schemas.microsoft.com/office/powerpoint/2010/main" val="3881983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4;p2">
            <a:extLst>
              <a:ext uri="{FF2B5EF4-FFF2-40B4-BE49-F238E27FC236}">
                <a16:creationId xmlns:a16="http://schemas.microsoft.com/office/drawing/2014/main" id="{8217A7B7-F28E-3A82-376D-D04A8A5528BF}"/>
              </a:ext>
            </a:extLst>
          </p:cNvPr>
          <p:cNvSpPr/>
          <p:nvPr/>
        </p:nvSpPr>
        <p:spPr>
          <a:xfrm>
            <a:off x="0" y="1"/>
            <a:ext cx="12192000" cy="1049155"/>
          </a:xfrm>
          <a:prstGeom prst="rect">
            <a:avLst/>
          </a:prstGeom>
          <a:solidFill>
            <a:srgbClr val="21514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914354">
              <a:defRPr/>
            </a:pPr>
            <a:r>
              <a:rPr lang="en-US" sz="3200" b="1" dirty="0">
                <a:solidFill>
                  <a:srgbClr val="FFFFFF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sym typeface="Arial"/>
              </a:rPr>
              <a:t> </a:t>
            </a:r>
            <a:endParaRPr lang="en-US" sz="2400" b="1" dirty="0">
              <a:solidFill>
                <a:srgbClr val="000000"/>
              </a:solidFill>
              <a:latin typeface="Source Serif Pro SemiBold" panose="02040603050405020204" pitchFamily="18" charset="0"/>
              <a:ea typeface="Source Serif Pro SemiBold" panose="0204060305040502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45F18F-E2F8-4888-9353-42E0CA09B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r>
              <a:rPr lang="en-CA" sz="3200" dirty="0">
                <a:solidFill>
                  <a:schemeClr val="bg1"/>
                </a:solidFill>
                <a:latin typeface="Source Serif Pro Semibold" panose="02040703050405020204" pitchFamily="18" charset="0"/>
                <a:ea typeface="Source Serif Pro Semibold" panose="02040703050405020204" pitchFamily="18" charset="0"/>
              </a:rPr>
              <a:t>Factors influencing cup quality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D98642-3346-6E3D-8F08-8BA1442BC6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47" r="15875" b="17078"/>
          <a:stretch/>
        </p:blipFill>
        <p:spPr>
          <a:xfrm>
            <a:off x="78084" y="2492869"/>
            <a:ext cx="1664877" cy="20308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8398A9-AEBC-6130-86FC-E2DDE656CD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37" r="1"/>
          <a:stretch/>
        </p:blipFill>
        <p:spPr>
          <a:xfrm>
            <a:off x="2065819" y="2811770"/>
            <a:ext cx="1554061" cy="16462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5F7F39-19AF-2BFB-6699-35C9FD307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117" y="2111711"/>
            <a:ext cx="1807664" cy="25835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D0C5A6-54C1-23A4-BF3E-A8180B1FCE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952" r="-1"/>
          <a:stretch/>
        </p:blipFill>
        <p:spPr>
          <a:xfrm>
            <a:off x="6755133" y="2395958"/>
            <a:ext cx="1308275" cy="2210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2C63D9-8AAC-BE23-FD71-F464FA57EF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5961" y="2692642"/>
            <a:ext cx="1546855" cy="1660833"/>
          </a:xfrm>
          <a:prstGeom prst="rect">
            <a:avLst/>
          </a:prstGeom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4F6C0F23-5769-6FEC-3CA7-D20033D35C24}"/>
              </a:ext>
            </a:extLst>
          </p:cNvPr>
          <p:cNvSpPr/>
          <p:nvPr/>
        </p:nvSpPr>
        <p:spPr>
          <a:xfrm>
            <a:off x="1449432" y="3537228"/>
            <a:ext cx="262691" cy="196120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BR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2F3C7C6C-554C-C385-3180-4262F8DFDFDF}"/>
              </a:ext>
            </a:extLst>
          </p:cNvPr>
          <p:cNvSpPr/>
          <p:nvPr/>
        </p:nvSpPr>
        <p:spPr>
          <a:xfrm>
            <a:off x="6184779" y="3537228"/>
            <a:ext cx="262691" cy="196120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BR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4BB21C-9D9F-FB39-3045-1C0A502BE29B}"/>
              </a:ext>
            </a:extLst>
          </p:cNvPr>
          <p:cNvSpPr txBox="1"/>
          <p:nvPr/>
        </p:nvSpPr>
        <p:spPr>
          <a:xfrm>
            <a:off x="257610" y="4649359"/>
            <a:ext cx="14503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CA" sz="140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Calibri Light" panose="020F0302020204030204" pitchFamily="34" charset="0"/>
              </a:rPr>
              <a:t>Plant genetics</a:t>
            </a:r>
            <a:endParaRPr lang="en-BR" sz="1400" dirty="0">
              <a:solidFill>
                <a:srgbClr val="000000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8B3036-01EA-5F3E-86C7-B29C78A11ADD}"/>
              </a:ext>
            </a:extLst>
          </p:cNvPr>
          <p:cNvSpPr txBox="1"/>
          <p:nvPr/>
        </p:nvSpPr>
        <p:spPr>
          <a:xfrm>
            <a:off x="4281507" y="4639294"/>
            <a:ext cx="1834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BR" sz="1400" dirty="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Calibri Light" panose="020F0302020204030204" pitchFamily="34" charset="0"/>
              </a:rPr>
              <a:t>Harvesting </a:t>
            </a:r>
            <a:r>
              <a:rPr lang="en-BR" sz="140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Calibri Light" panose="020F0302020204030204" pitchFamily="34" charset="0"/>
              </a:rPr>
              <a:t>and post-harvest process</a:t>
            </a:r>
            <a:r>
              <a:rPr lang="en-CA" sz="140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Calibri Light" panose="020F0302020204030204" pitchFamily="34" charset="0"/>
              </a:rPr>
              <a:t>ing</a:t>
            </a:r>
            <a:endParaRPr lang="en-BR" sz="1400" dirty="0">
              <a:solidFill>
                <a:srgbClr val="000000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442AFD-F012-EA95-76E4-1354C0F90BDC}"/>
              </a:ext>
            </a:extLst>
          </p:cNvPr>
          <p:cNvSpPr txBox="1"/>
          <p:nvPr/>
        </p:nvSpPr>
        <p:spPr>
          <a:xfrm>
            <a:off x="6348348" y="4649361"/>
            <a:ext cx="1987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140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Calibri Light" panose="020F0302020204030204" pitchFamily="34" charset="0"/>
              </a:rPr>
              <a:t>R</a:t>
            </a:r>
            <a:r>
              <a:rPr lang="en-BR" sz="140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Calibri Light" panose="020F0302020204030204" pitchFamily="34" charset="0"/>
              </a:rPr>
              <a:t>oasting</a:t>
            </a:r>
            <a:endParaRPr lang="en-BR" sz="1400" dirty="0">
              <a:solidFill>
                <a:srgbClr val="000000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54B193-0867-75CD-72BF-87E7D9009754}"/>
              </a:ext>
            </a:extLst>
          </p:cNvPr>
          <p:cNvSpPr txBox="1"/>
          <p:nvPr/>
        </p:nvSpPr>
        <p:spPr>
          <a:xfrm>
            <a:off x="10386923" y="4649361"/>
            <a:ext cx="1507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CA" sz="140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Calibri Light" panose="020F0302020204030204" pitchFamily="34" charset="0"/>
              </a:rPr>
              <a:t>Brewing</a:t>
            </a:r>
            <a:endParaRPr lang="en-BR" sz="1400" dirty="0">
              <a:solidFill>
                <a:srgbClr val="000000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6FEAC5F4-C4C0-94BB-5E1A-11A134793861}"/>
              </a:ext>
            </a:extLst>
          </p:cNvPr>
          <p:cNvSpPr/>
          <p:nvPr/>
        </p:nvSpPr>
        <p:spPr>
          <a:xfrm>
            <a:off x="3716825" y="3537228"/>
            <a:ext cx="262691" cy="196120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BR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3D2E7D-31EF-4C71-324B-711566BF1B42}"/>
              </a:ext>
            </a:extLst>
          </p:cNvPr>
          <p:cNvSpPr txBox="1"/>
          <p:nvPr/>
        </p:nvSpPr>
        <p:spPr>
          <a:xfrm>
            <a:off x="1956382" y="4649359"/>
            <a:ext cx="1933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CA" sz="1400" dirty="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Calibri Light" panose="020F0302020204030204" pitchFamily="34" charset="0"/>
              </a:rPr>
              <a:t>Growing conditions</a:t>
            </a:r>
            <a:endParaRPr lang="en-BR" sz="1400" dirty="0">
              <a:solidFill>
                <a:srgbClr val="000000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188E74-1DB5-30E1-CB68-E882A56C46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3606" y="2773409"/>
            <a:ext cx="1933799" cy="193379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02EF0FE-03E1-022F-200E-54248D087C45}"/>
              </a:ext>
            </a:extLst>
          </p:cNvPr>
          <p:cNvSpPr txBox="1"/>
          <p:nvPr/>
        </p:nvSpPr>
        <p:spPr>
          <a:xfrm>
            <a:off x="8555925" y="4649361"/>
            <a:ext cx="1425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BR" sz="140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Calibri Light" panose="020F0302020204030204" pitchFamily="34" charset="0"/>
              </a:rPr>
              <a:t>Blend</a:t>
            </a:r>
            <a:r>
              <a:rPr lang="en-CA" sz="140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Calibri Light" panose="020F0302020204030204" pitchFamily="34" charset="0"/>
              </a:rPr>
              <a:t>ing</a:t>
            </a:r>
            <a:endParaRPr lang="en-BR" sz="1400" dirty="0">
              <a:solidFill>
                <a:srgbClr val="000000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ight Arrow 15">
            <a:extLst>
              <a:ext uri="{FF2B5EF4-FFF2-40B4-BE49-F238E27FC236}">
                <a16:creationId xmlns:a16="http://schemas.microsoft.com/office/drawing/2014/main" id="{2DD8C952-EF85-1665-F441-E22403D3A573}"/>
              </a:ext>
            </a:extLst>
          </p:cNvPr>
          <p:cNvSpPr/>
          <p:nvPr/>
        </p:nvSpPr>
        <p:spPr>
          <a:xfrm>
            <a:off x="10182692" y="3537228"/>
            <a:ext cx="262691" cy="196120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BR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Right Arrow 15">
            <a:extLst>
              <a:ext uri="{FF2B5EF4-FFF2-40B4-BE49-F238E27FC236}">
                <a16:creationId xmlns:a16="http://schemas.microsoft.com/office/drawing/2014/main" id="{EFE8AE83-C650-CA70-6350-D6B1F564DC1E}"/>
              </a:ext>
            </a:extLst>
          </p:cNvPr>
          <p:cNvSpPr/>
          <p:nvPr/>
        </p:nvSpPr>
        <p:spPr>
          <a:xfrm>
            <a:off x="8157032" y="3537228"/>
            <a:ext cx="262691" cy="196120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BR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CF5584-6111-9642-7BC8-E5A2096C297F}"/>
              </a:ext>
            </a:extLst>
          </p:cNvPr>
          <p:cNvSpPr/>
          <p:nvPr/>
        </p:nvSpPr>
        <p:spPr>
          <a:xfrm>
            <a:off x="4214118" y="1828800"/>
            <a:ext cx="1896231" cy="35087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7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0E1EE-20FB-7515-A998-A601B378D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4367B7B-7C05-171F-E69E-B8ABE2BEB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094" y="479133"/>
            <a:ext cx="10659813" cy="968105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Materials necessary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08D4DD-EF99-EA6C-D8F5-915184DE9611}"/>
              </a:ext>
            </a:extLst>
          </p:cNvPr>
          <p:cNvSpPr txBox="1"/>
          <p:nvPr/>
        </p:nvSpPr>
        <p:spPr>
          <a:xfrm>
            <a:off x="737342" y="1194911"/>
            <a:ext cx="1068856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ct val="100000"/>
            </a:pPr>
            <a:endParaRPr lang="en-US" sz="24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Field form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Plastic vessels or buckets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Electronic scale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Labels/tags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Plastic bags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 err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Depulping</a:t>
            </a:r>
            <a:r>
              <a:rPr lang="en-US" sz="24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machine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African beds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Cloth or plastic sheeting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pH meter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Thermometer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Manual or electric huller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Trays to dry samples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Hermetic bags to store the samples</a:t>
            </a:r>
          </a:p>
          <a:p>
            <a:pPr>
              <a:buClr>
                <a:srgbClr val="FF0000"/>
              </a:buClr>
              <a:buSzPct val="100000"/>
            </a:pPr>
            <a:endParaRPr lang="en-US" sz="24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769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E413F-B2FB-8F28-9C9F-9DF325385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BFF0736-8361-9BA2-4BE3-4636E9B90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094" y="479133"/>
            <a:ext cx="10659813" cy="968105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Materials necessary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8C6A11-268A-A8D9-73D4-1264E9A38D20}"/>
              </a:ext>
            </a:extLst>
          </p:cNvPr>
          <p:cNvSpPr txBox="1"/>
          <p:nvPr/>
        </p:nvSpPr>
        <p:spPr>
          <a:xfrm>
            <a:off x="737342" y="1194911"/>
            <a:ext cx="1068856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ct val="100000"/>
            </a:pPr>
            <a:endParaRPr lang="en-US" sz="24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Field form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b="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Plastic vessels or buckets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Electronic scale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Labels/tags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Plastic bags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Depulping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machine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African beds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Cloth or plastic sheeting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pH meter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Thermometer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Manual or electric huller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Trays to dry samples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Hermetic bags to store the samples</a:t>
            </a:r>
          </a:p>
          <a:p>
            <a:pPr>
              <a:buClr>
                <a:srgbClr val="FF0000"/>
              </a:buClr>
              <a:buSzPct val="100000"/>
            </a:pPr>
            <a:endParaRPr lang="en-US" sz="24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12" name="Picture 11" descr="A stack of plastic bins&#10;&#10;AI-generated content may be incorrect.">
            <a:extLst>
              <a:ext uri="{FF2B5EF4-FFF2-40B4-BE49-F238E27FC236}">
                <a16:creationId xmlns:a16="http://schemas.microsoft.com/office/drawing/2014/main" id="{E7167589-71ED-F7BB-6F66-E41917033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209100" y="854700"/>
            <a:ext cx="6837600" cy="512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72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18FB7-87B4-3C06-D3C8-065CB6C29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1375A7E-6EFA-47E7-84F0-23BA9B213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094" y="479133"/>
            <a:ext cx="10659813" cy="968105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Materials necessary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F01BEF-419A-D1E7-43BF-8522221E0417}"/>
              </a:ext>
            </a:extLst>
          </p:cNvPr>
          <p:cNvSpPr txBox="1"/>
          <p:nvPr/>
        </p:nvSpPr>
        <p:spPr>
          <a:xfrm>
            <a:off x="737342" y="1194911"/>
            <a:ext cx="1068856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ct val="100000"/>
            </a:pPr>
            <a:endParaRPr lang="en-US" sz="24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Field form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b="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Plastic vessels or buckets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Electronic scale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Labels/tags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Plastic bags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Depulping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machine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African beds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Cloth or plastic sheeting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pH meter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Thermometer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Manual or electric huller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Trays to dry samples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Hermetic bags to store the samples</a:t>
            </a:r>
          </a:p>
          <a:p>
            <a:pPr>
              <a:buClr>
                <a:srgbClr val="FF0000"/>
              </a:buClr>
              <a:buSzPct val="100000"/>
            </a:pPr>
            <a:endParaRPr lang="en-US" sz="24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BA0119-18F3-A536-224A-18E74F5C5462}"/>
              </a:ext>
              <a:ext uri="{147F2762-F138-4A5C-976F-8EAC2B608ADB}">
                <a16:predDERef xmlns:a16="http://schemas.microsoft.com/office/drawing/2014/main" pred="{ACDF07AB-40F4-351A-40A7-2BEAE2DF2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8353" y="1286013"/>
            <a:ext cx="3615267" cy="1460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3AA20D-1752-6D22-C1FE-614C38BA1B2E}"/>
              </a:ext>
              <a:ext uri="{147F2762-F138-4A5C-976F-8EAC2B608ADB}">
                <a16:predDERef xmlns:a16="http://schemas.microsoft.com/office/drawing/2014/main" pred="{2FBA0119-18F3-A536-224A-18E74F5C5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953" y="2822713"/>
            <a:ext cx="3666067" cy="2222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750472-BD35-4BB7-0CF7-4338D5420DB4}"/>
              </a:ext>
            </a:extLst>
          </p:cNvPr>
          <p:cNvSpPr txBox="1"/>
          <p:nvPr/>
        </p:nvSpPr>
        <p:spPr>
          <a:xfrm>
            <a:off x="7050422" y="5147761"/>
            <a:ext cx="4051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ource Sans Pro" panose="020B0503030403020204" pitchFamily="34" charset="77"/>
              </a:rPr>
              <a:t>Volume: ~ 4 L </a:t>
            </a:r>
          </a:p>
          <a:p>
            <a:pPr algn="ctr"/>
            <a:r>
              <a:rPr lang="en-US" sz="2400" dirty="0">
                <a:latin typeface="Source Sans Pro" panose="020B0503030403020204" pitchFamily="34" charset="77"/>
              </a:rPr>
              <a:t>Number of vessels according to your daily capacity</a:t>
            </a:r>
          </a:p>
        </p:txBody>
      </p:sp>
    </p:spTree>
    <p:extLst>
      <p:ext uri="{BB962C8B-B14F-4D97-AF65-F5344CB8AC3E}">
        <p14:creationId xmlns:p14="http://schemas.microsoft.com/office/powerpoint/2010/main" val="2456232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D509C-CF5E-9C23-D03F-438173708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92CB9B4-A9E0-50D6-7E4D-AB6B46541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094" y="479133"/>
            <a:ext cx="10659813" cy="968105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Materials necessary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9F34B4-18D3-7B01-177B-9DBDACC139D8}"/>
              </a:ext>
            </a:extLst>
          </p:cNvPr>
          <p:cNvSpPr txBox="1"/>
          <p:nvPr/>
        </p:nvSpPr>
        <p:spPr>
          <a:xfrm>
            <a:off x="737342" y="1194911"/>
            <a:ext cx="1068856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ct val="100000"/>
            </a:pPr>
            <a:endParaRPr lang="en-US" sz="24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Field form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Plastic vessels or buckets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b="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Electronic scale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Labels/tags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Plastic bags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Depulping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machine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African beds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Cloth or plastic sheeting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pH meter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Thermometer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Manual or electric huller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Trays to dry samples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Hermetic bags to store the samples</a:t>
            </a:r>
          </a:p>
          <a:p>
            <a:pPr>
              <a:buClr>
                <a:srgbClr val="FF0000"/>
              </a:buClr>
              <a:buSzPct val="100000"/>
            </a:pPr>
            <a:endParaRPr lang="en-US" sz="24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1026" name="Picture 2" descr="Vogue Electronic Scale 5kg - HZ321 - Nisbets">
            <a:extLst>
              <a:ext uri="{FF2B5EF4-FFF2-40B4-BE49-F238E27FC236}">
                <a16:creationId xmlns:a16="http://schemas.microsoft.com/office/drawing/2014/main" id="{C617F2FB-5F00-3C99-BD66-B6A5CFDD0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117" y="2163016"/>
            <a:ext cx="2821459" cy="282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y CAS SW-5 5 Kg 9x8 inch Digital Weighing Scale Online at Best Prices -  Industrybuying.">
            <a:extLst>
              <a:ext uri="{FF2B5EF4-FFF2-40B4-BE49-F238E27FC236}">
                <a16:creationId xmlns:a16="http://schemas.microsoft.com/office/drawing/2014/main" id="{95E3B300-0ADD-49A7-C8FC-7B1ABD3B4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434" y="2379016"/>
            <a:ext cx="3266473" cy="260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3F1BFC-33D6-6E49-0298-C2EB8C947B14}"/>
              </a:ext>
            </a:extLst>
          </p:cNvPr>
          <p:cNvSpPr txBox="1"/>
          <p:nvPr/>
        </p:nvSpPr>
        <p:spPr>
          <a:xfrm>
            <a:off x="7275239" y="4984476"/>
            <a:ext cx="1768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ource Sans Pro" panose="020B0503030403020204" pitchFamily="34" charset="77"/>
              </a:rPr>
              <a:t>5 Kg </a:t>
            </a:r>
          </a:p>
        </p:txBody>
      </p:sp>
    </p:spTree>
    <p:extLst>
      <p:ext uri="{BB962C8B-B14F-4D97-AF65-F5344CB8AC3E}">
        <p14:creationId xmlns:p14="http://schemas.microsoft.com/office/powerpoint/2010/main" val="1193210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C86F1-0E67-7B66-4F4B-21857BE36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DB80FD6-3C71-4FEC-37C0-EB62A141F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094" y="479133"/>
            <a:ext cx="10659813" cy="968105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Materials necessary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2FE21-AD1F-F5C7-2A09-DAF4DA94FFF6}"/>
              </a:ext>
            </a:extLst>
          </p:cNvPr>
          <p:cNvSpPr txBox="1"/>
          <p:nvPr/>
        </p:nvSpPr>
        <p:spPr>
          <a:xfrm>
            <a:off x="737342" y="1194911"/>
            <a:ext cx="1068856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ct val="100000"/>
            </a:pPr>
            <a:endParaRPr lang="en-US" sz="24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Field form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Plastic vessels or buckets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Electronic scale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b="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Labels/tags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Plastic bags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Depulping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machine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African beds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Cloth or plastic sheeting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pH meter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Thermometer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Manual or electric huller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Trays to dry samples</a:t>
            </a:r>
          </a:p>
          <a:p>
            <a:pPr marL="457189" indent="-457189"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Hermetic bags to store the samples</a:t>
            </a:r>
          </a:p>
          <a:p>
            <a:pPr>
              <a:buClr>
                <a:srgbClr val="FF0000"/>
              </a:buClr>
              <a:buSzPct val="100000"/>
            </a:pPr>
            <a:endParaRPr lang="en-US" sz="24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FFA1452B-3676-37EC-883B-26DE1109FD2A}"/>
              </a:ext>
            </a:extLst>
          </p:cNvPr>
          <p:cNvSpPr/>
          <p:nvPr/>
        </p:nvSpPr>
        <p:spPr>
          <a:xfrm>
            <a:off x="3811373" y="2844799"/>
            <a:ext cx="1581665" cy="1757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01E8DF-86CE-D371-2B8C-46D783F0593F}"/>
              </a:ext>
            </a:extLst>
          </p:cNvPr>
          <p:cNvSpPr txBox="1"/>
          <p:nvPr/>
        </p:nvSpPr>
        <p:spPr>
          <a:xfrm>
            <a:off x="6025990" y="2163016"/>
            <a:ext cx="57046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ource Sans Pro" panose="020B0503030403020204" pitchFamily="34" charset="77"/>
              </a:rPr>
              <a:t>Plastic tags to add inside the fermentation vessels</a:t>
            </a:r>
          </a:p>
          <a:p>
            <a:endParaRPr lang="en-US" sz="2400" dirty="0">
              <a:latin typeface="Source Sans Pro" panose="020B0503030403020204" pitchFamily="34" charset="77"/>
            </a:endParaRPr>
          </a:p>
          <a:p>
            <a:r>
              <a:rPr lang="en-US" sz="2400" dirty="0">
                <a:latin typeface="Source Sans Pro" panose="020B0503030403020204" pitchFamily="34" charset="77"/>
              </a:rPr>
              <a:t>Note:</a:t>
            </a:r>
          </a:p>
          <a:p>
            <a:r>
              <a:rPr lang="en-US" sz="2400" dirty="0">
                <a:latin typeface="Source Sans Pro" panose="020B0503030403020204" pitchFamily="34" charset="77"/>
              </a:rPr>
              <a:t>- Sample</a:t>
            </a:r>
          </a:p>
          <a:p>
            <a:r>
              <a:rPr lang="en-US" sz="2400" dirty="0">
                <a:latin typeface="Source Sans Pro" panose="020B0503030403020204" pitchFamily="34" charset="77"/>
              </a:rPr>
              <a:t>- Date </a:t>
            </a:r>
          </a:p>
          <a:p>
            <a:r>
              <a:rPr lang="en-US" sz="2400" dirty="0">
                <a:latin typeface="Source Sans Pro" panose="020B0503030403020204" pitchFamily="34" charset="77"/>
              </a:rPr>
              <a:t>- Total time of fermentation</a:t>
            </a:r>
          </a:p>
          <a:p>
            <a:r>
              <a:rPr lang="en-US" sz="2400" dirty="0">
                <a:latin typeface="Source Sans Pro" panose="020B0503030403020204" pitchFamily="34" charset="77"/>
              </a:rPr>
              <a:t>- pH of the coffee mass at the end of fermentation</a:t>
            </a:r>
          </a:p>
        </p:txBody>
      </p:sp>
    </p:spTree>
    <p:extLst>
      <p:ext uri="{BB962C8B-B14F-4D97-AF65-F5344CB8AC3E}">
        <p14:creationId xmlns:p14="http://schemas.microsoft.com/office/powerpoint/2010/main" val="2974121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alska4x1iywtuuhti1eqrwabpgj34u7j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3185</TotalTime>
  <Words>1491</Words>
  <Application>Microsoft Macintosh PowerPoint</Application>
  <PresentationFormat>Widescreen</PresentationFormat>
  <Paragraphs>377</Paragraphs>
  <Slides>29</Slides>
  <Notes>1</Notes>
  <HiddenSlides>1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Aptos</vt:lpstr>
      <vt:lpstr>Aptos Display</vt:lpstr>
      <vt:lpstr>Arial</vt:lpstr>
      <vt:lpstr>Calibri</vt:lpstr>
      <vt:lpstr>Source Sans Pro</vt:lpstr>
      <vt:lpstr>Source Sans Pro Light</vt:lpstr>
      <vt:lpstr>Source Sans Pro Semibold</vt:lpstr>
      <vt:lpstr>Source Serif Pro SemiBold</vt:lpstr>
      <vt:lpstr>Source Serif Pro SemiBold</vt:lpstr>
      <vt:lpstr>Office Theme</vt:lpstr>
      <vt:lpstr>Standardizing Post-Harvest Processing for Coffee Quality</vt:lpstr>
      <vt:lpstr>Presenter</vt:lpstr>
      <vt:lpstr>PowerPoint Presentation</vt:lpstr>
      <vt:lpstr>Factors influencing cup quality</vt:lpstr>
      <vt:lpstr>Materials necessary</vt:lpstr>
      <vt:lpstr>Materials necessary</vt:lpstr>
      <vt:lpstr>Materials necessary</vt:lpstr>
      <vt:lpstr>Materials necessary</vt:lpstr>
      <vt:lpstr>Materials necessary</vt:lpstr>
      <vt:lpstr>Materials necessary</vt:lpstr>
      <vt:lpstr>Materials necessary</vt:lpstr>
      <vt:lpstr>Materials necessary</vt:lpstr>
      <vt:lpstr>Materials necessary</vt:lpstr>
      <vt:lpstr>Materials necessary</vt:lpstr>
      <vt:lpstr>Materials necessary</vt:lpstr>
      <vt:lpstr>Materials necessary</vt:lpstr>
      <vt:lpstr>Materials necessary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remarks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Standardizing Post-Harvest Processing for Coffee Quality</dc:title>
  <dc:creator>Veronica Belchior</dc:creator>
  <cp:lastModifiedBy>Hanna Neuschwander</cp:lastModifiedBy>
  <cp:revision>38</cp:revision>
  <dcterms:created xsi:type="dcterms:W3CDTF">2025-11-04T16:54:04Z</dcterms:created>
  <dcterms:modified xsi:type="dcterms:W3CDTF">2025-11-17T23:50:34Z</dcterms:modified>
</cp:coreProperties>
</file>