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147330172" r:id="rId3"/>
    <p:sldId id="2147330174" r:id="rId4"/>
    <p:sldId id="2147330173" r:id="rId5"/>
    <p:sldId id="2147330169" r:id="rId6"/>
    <p:sldId id="2147330176" r:id="rId7"/>
    <p:sldId id="2147330180" r:id="rId8"/>
    <p:sldId id="2147330177" r:id="rId9"/>
    <p:sldId id="2147330178" r:id="rId10"/>
    <p:sldId id="2147330175" r:id="rId11"/>
    <p:sldId id="2147330189" r:id="rId12"/>
    <p:sldId id="2147330181" r:id="rId13"/>
    <p:sldId id="2147330182" r:id="rId14"/>
    <p:sldId id="256" r:id="rId15"/>
    <p:sldId id="2147330183" r:id="rId16"/>
    <p:sldId id="2147330191" r:id="rId17"/>
    <p:sldId id="2147330185" r:id="rId18"/>
    <p:sldId id="2147329407" r:id="rId19"/>
    <p:sldId id="2147330193" r:id="rId20"/>
    <p:sldId id="2147330163" r:id="rId21"/>
    <p:sldId id="2147329410" r:id="rId22"/>
    <p:sldId id="2147329699" r:id="rId23"/>
    <p:sldId id="2147330195" r:id="rId24"/>
    <p:sldId id="2147329405" r:id="rId25"/>
    <p:sldId id="272" r:id="rId26"/>
    <p:sldId id="264" r:id="rId27"/>
    <p:sldId id="271" r:id="rId28"/>
    <p:sldId id="268" r:id="rId29"/>
    <p:sldId id="259" r:id="rId30"/>
    <p:sldId id="262"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DD3063-15AD-4128-B993-C9AF77D8BDDC}">
          <p14:sldIdLst>
            <p14:sldId id="257"/>
            <p14:sldId id="2147330172"/>
            <p14:sldId id="2147330174"/>
            <p14:sldId id="2147330173"/>
            <p14:sldId id="2147330169"/>
            <p14:sldId id="2147330176"/>
            <p14:sldId id="2147330180"/>
            <p14:sldId id="2147330177"/>
            <p14:sldId id="2147330178"/>
            <p14:sldId id="2147330175"/>
            <p14:sldId id="2147330189"/>
            <p14:sldId id="2147330181"/>
            <p14:sldId id="2147330182"/>
            <p14:sldId id="256"/>
            <p14:sldId id="2147330183"/>
            <p14:sldId id="2147330191"/>
            <p14:sldId id="2147330185"/>
            <p14:sldId id="2147329407"/>
            <p14:sldId id="2147330193"/>
            <p14:sldId id="2147330163"/>
            <p14:sldId id="2147329410"/>
            <p14:sldId id="2147329699"/>
            <p14:sldId id="2147330195"/>
            <p14:sldId id="2147329405"/>
            <p14:sldId id="272"/>
            <p14:sldId id="264"/>
            <p14:sldId id="271"/>
            <p14:sldId id="268"/>
            <p14:sldId id="259"/>
            <p14:sldId id="262"/>
          </p14:sldIdLst>
        </p14:section>
        <p14:section name="Speed Breeding" id="{42A5D5D1-729A-B94B-AF45-FBA728AFC41A}">
          <p14:sldIdLst/>
        </p14:section>
        <p14:section name="Breeding Tools" id="{6C7E3C2A-FD6B-8940-8AB7-D46A1DD848A1}">
          <p14:sldIdLst/>
        </p14:section>
        <p14:section name="extra content if needed" id="{854E17F0-C3D8-457A-AC94-E1BFAFBCC3BA}">
          <p14:sldIdLst/>
        </p14:section>
      </p14:sectionLst>
    </p:ext>
    <p:ext uri="{EFAFB233-063F-42B5-8137-9DF3F51BA10A}">
      <p15:sldGuideLst xmlns:p15="http://schemas.microsoft.com/office/powerpoint/2012/main">
        <p15:guide id="1" orient="horz" pos="204" userDrawn="1">
          <p15:clr>
            <a:srgbClr val="A4A3A4"/>
          </p15:clr>
        </p15:guide>
        <p15:guide id="2" pos="192" userDrawn="1">
          <p15:clr>
            <a:srgbClr val="A4A3A4"/>
          </p15:clr>
        </p15:guide>
        <p15:guide id="3" pos="5496" userDrawn="1">
          <p15:clr>
            <a:srgbClr val="A4A3A4"/>
          </p15:clr>
        </p15:guide>
        <p15:guide id="4" orient="horz" pos="2988" userDrawn="1">
          <p15:clr>
            <a:srgbClr val="A4A3A4"/>
          </p15:clr>
        </p15:guide>
        <p15:guide id="6" pos="2040" userDrawn="1">
          <p15:clr>
            <a:srgbClr val="A4A3A4"/>
          </p15:clr>
        </p15:guide>
        <p15:guide id="7" orient="horz" pos="1020" userDrawn="1">
          <p15:clr>
            <a:srgbClr val="A4A3A4"/>
          </p15:clr>
        </p15:guide>
        <p15:guide id="9" pos="37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145"/>
    <a:srgbClr val="36B779"/>
    <a:srgbClr val="ECE9EF"/>
    <a:srgbClr val="46AA73"/>
    <a:srgbClr val="ECE9E5"/>
    <a:srgbClr val="EFECE1"/>
    <a:srgbClr val="A39483"/>
    <a:srgbClr val="000000"/>
    <a:srgbClr val="266540"/>
    <a:srgbClr val="A770C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95578" autoAdjust="0"/>
  </p:normalViewPr>
  <p:slideViewPr>
    <p:cSldViewPr snapToGrid="0" snapToObjects="1">
      <p:cViewPr>
        <p:scale>
          <a:sx n="103" d="100"/>
          <a:sy n="103" d="100"/>
        </p:scale>
        <p:origin x="600" y="86"/>
      </p:cViewPr>
      <p:guideLst>
        <p:guide orient="horz" pos="204"/>
        <p:guide pos="192"/>
        <p:guide pos="5496"/>
        <p:guide orient="horz" pos="2988"/>
        <p:guide pos="2040"/>
        <p:guide orient="horz" pos="1020"/>
        <p:guide pos="3768"/>
      </p:guideLst>
    </p:cSldViewPr>
  </p:slideViewPr>
  <p:outlineViewPr>
    <p:cViewPr>
      <p:scale>
        <a:sx n="33" d="100"/>
        <a:sy n="33" d="100"/>
      </p:scale>
      <p:origin x="0" y="0"/>
    </p:cViewPr>
  </p:outlineViewPr>
  <p:notesTextViewPr>
    <p:cViewPr>
      <p:scale>
        <a:sx n="30" d="100"/>
        <a:sy n="3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F81C6C-F214-3140-9284-4A25778FDEF0}" type="datetimeFigureOut">
              <a:rPr lang="en-US" smtClean="0"/>
              <a:t>11/19/2025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EEECC3-4269-FE4E-8D80-CE40ADA836E4}" type="slidenum">
              <a:rPr lang="en-US" smtClean="0"/>
              <a:t>‹#›</a:t>
            </a:fld>
            <a:endParaRPr lang="en-US"/>
          </a:p>
        </p:txBody>
      </p:sp>
    </p:spTree>
    <p:extLst>
      <p:ext uri="{BB962C8B-B14F-4D97-AF65-F5344CB8AC3E}">
        <p14:creationId xmlns:p14="http://schemas.microsoft.com/office/powerpoint/2010/main" val="35853996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EECC3-4269-FE4E-8D80-CE40ADA836E4}" type="slidenum">
              <a:rPr lang="en-US" smtClean="0"/>
              <a:t>4</a:t>
            </a:fld>
            <a:endParaRPr lang="en-US"/>
          </a:p>
        </p:txBody>
      </p:sp>
    </p:spTree>
    <p:extLst>
      <p:ext uri="{BB962C8B-B14F-4D97-AF65-F5344CB8AC3E}">
        <p14:creationId xmlns:p14="http://schemas.microsoft.com/office/powerpoint/2010/main" val="226343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the case of WCR, disruptive external forces are converging—historic high prices, the deceleration of public funding for science globally, the climate crisis. </a:t>
            </a:r>
          </a:p>
          <a:p>
            <a:pPr marL="171450" indent="-171450">
              <a:buFont typeface="Arial" panose="020B0604020202020204" pitchFamily="34" charset="0"/>
              <a:buChar char="•"/>
            </a:pPr>
            <a:r>
              <a:rPr lang="en-US" dirty="0"/>
              <a:t>I don’t have to tell any of you what the image on the left is. This is not fun. Misery loves company, welcome to the Board meeting.</a:t>
            </a:r>
          </a:p>
          <a:p>
            <a:pPr marL="171450" indent="-171450">
              <a:buFont typeface="Arial" panose="020B0604020202020204" pitchFamily="34" charset="0"/>
              <a:buChar char="•"/>
            </a:pPr>
            <a:r>
              <a:rPr lang="en-US" dirty="0"/>
              <a:t>On the right we see a representation of the contraction of US federal science funding – it has </a:t>
            </a:r>
            <a:r>
              <a:rPr lang="en-US" b="1" dirty="0"/>
              <a:t>declined by over half </a:t>
            </a:r>
            <a:r>
              <a:rPr lang="en-US" dirty="0"/>
              <a:t>in just 8 months, a loss of </a:t>
            </a:r>
            <a:r>
              <a:rPr lang="en-US" b="1" dirty="0"/>
              <a:t>&gt;1 billion dollars. </a:t>
            </a:r>
            <a:r>
              <a:rPr lang="en-US" b="0" dirty="0"/>
              <a:t>We’ve seen similar stunning declines in USDA funding, and development assistance funding. These are the main pools of public funds that WCR has historically tapped to leverage your investment in us. </a:t>
            </a:r>
          </a:p>
          <a:p>
            <a:pPr marL="171450" indent="-171450">
              <a:buFont typeface="Arial" panose="020B0604020202020204" pitchFamily="34" charset="0"/>
              <a:buChar char="•"/>
            </a:pPr>
            <a:r>
              <a:rPr lang="en-US" b="0" dirty="0"/>
              <a:t>And it’s not just the U.S. - this public funding contraction is global. Here in the UK, Storied Mott Macdonald the international development arm of the business has been shut down and all 500 staff have been laid off.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r>
              <a:rPr lang="en-US" dirty="0"/>
              <a:t>In this presentation I’m going to take you from your low-lows, because of these high highs – a set us on a path to explore the opportunity on our horizon</a:t>
            </a:r>
          </a:p>
        </p:txBody>
      </p:sp>
      <p:sp>
        <p:nvSpPr>
          <p:cNvPr id="4" name="Slide Number Placeholder 3"/>
          <p:cNvSpPr>
            <a:spLocks noGrp="1"/>
          </p:cNvSpPr>
          <p:nvPr>
            <p:ph type="sldNum" sz="quarter" idx="5"/>
          </p:nvPr>
        </p:nvSpPr>
        <p:spPr/>
        <p:txBody>
          <a:bodyPr/>
          <a:lstStyle/>
          <a:p>
            <a:fld id="{96DC1527-E917-174F-AFB1-91D4D6F4D593}" type="slidenum">
              <a:rPr lang="en-US" smtClean="0"/>
              <a:t>5</a:t>
            </a:fld>
            <a:endParaRPr lang="en-US"/>
          </a:p>
        </p:txBody>
      </p:sp>
    </p:spTree>
    <p:extLst>
      <p:ext uri="{BB962C8B-B14F-4D97-AF65-F5344CB8AC3E}">
        <p14:creationId xmlns:p14="http://schemas.microsoft.com/office/powerpoint/2010/main" val="89953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FEEECC3-4269-FE4E-8D80-CE40ADA836E4}" type="slidenum">
              <a:rPr lang="en-US" smtClean="0"/>
              <a:t>14</a:t>
            </a:fld>
            <a:endParaRPr lang="en-US"/>
          </a:p>
        </p:txBody>
      </p:sp>
    </p:spTree>
    <p:extLst>
      <p:ext uri="{BB962C8B-B14F-4D97-AF65-F5344CB8AC3E}">
        <p14:creationId xmlns:p14="http://schemas.microsoft.com/office/powerpoint/2010/main" val="341122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0000"/>
                </a:solidFill>
                <a:effectLst/>
                <a:latin typeface="Source Serif Pro Semibold" panose="02040603050405020204" pitchFamily="18" charset="0"/>
                <a:ea typeface="Source Serif Pro Semibold" panose="02040603050405020204" pitchFamily="18" charset="0"/>
              </a:rPr>
              <a:t>She goes on to say: “Periods of geopolitical tension are often associated with arms races, trade barriers and conflict. But there is an upside: They have often fueled leaps in technology — from World War I’s advances in aviation, medicine and communications to the Cold War’s space race and technology revolution. Today, geopolitical friction is mobilizing vast investments in AI, quantum computing, biotechnology, semiconductors and other technologies — proof that volatility can sometimes be a catalyst for progress.” </a:t>
            </a:r>
            <a:endParaRPr lang="en-US" sz="1200" u="none" strike="noStrike" kern="1200" dirty="0">
              <a:solidFill>
                <a:schemeClr val="tx1"/>
              </a:solidFill>
              <a:effectLst/>
              <a:ea typeface="+mn-ea"/>
              <a:cs typeface="+mn-cs"/>
            </a:endParaRPr>
          </a:p>
          <a:p>
            <a:endParaRPr lang="en-US" sz="1200" u="none" strike="noStrike" kern="1200" dirty="0">
              <a:solidFill>
                <a:schemeClr val="tx1"/>
              </a:solidFill>
              <a:effectLst/>
              <a:ea typeface="+mn-ea"/>
              <a:cs typeface="+mn-cs"/>
            </a:endParaRPr>
          </a:p>
          <a:p>
            <a:r>
              <a:rPr lang="en-US" dirty="0"/>
              <a:t>This creates a unique moment of </a:t>
            </a:r>
            <a:r>
              <a:rPr lang="en-US" sz="1200" u="none" strike="noStrike" kern="1200" dirty="0">
                <a:solidFill>
                  <a:schemeClr val="tx1"/>
                </a:solidFill>
                <a:effectLst/>
                <a:ea typeface="+mn-ea"/>
                <a:cs typeface="+mn-cs"/>
              </a:rPr>
              <a:t>opportunity for us to answer disruption with disruption. When Shah talks about how disruption creates opportunity – in particular opportunity for the private sector to step in and center market-based solutions to difficult problems, like many of those we face in coffee. He is, in effect, talking about us. This is exactly what you all are doing via WCR. </a:t>
            </a:r>
          </a:p>
          <a:p>
            <a:endParaRPr lang="en-US" sz="1200" u="none" strike="noStrike"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96DC1527-E917-174F-AFB1-91D4D6F4D593}" type="slidenum">
              <a:rPr lang="en-US" smtClean="0"/>
              <a:t>20</a:t>
            </a:fld>
            <a:endParaRPr lang="en-US"/>
          </a:p>
        </p:txBody>
      </p:sp>
    </p:spTree>
    <p:extLst>
      <p:ext uri="{BB962C8B-B14F-4D97-AF65-F5344CB8AC3E}">
        <p14:creationId xmlns:p14="http://schemas.microsoft.com/office/powerpoint/2010/main" val="289711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u="none" strike="noStrike" kern="1200" dirty="0">
                <a:solidFill>
                  <a:schemeClr val="tx1"/>
                </a:solidFill>
                <a:effectLst/>
                <a:ea typeface="+mn-ea"/>
                <a:cs typeface="+mn-cs"/>
              </a:rPr>
              <a:t>Innovation is really nothing more than this: meeting moments of destructive disruption with constructive new solutions. W</a:t>
            </a:r>
            <a:r>
              <a:rPr lang="en-US" dirty="0"/>
              <a:t>e are moving forward a pipeline of genetics that will be disruptive in the most fruitful sense. They will alter the trajectory of risk that our industry faces. We are also poised to launch WCR Commercial, which will be similarly disruptive. Animating all of this is a clear and steady vision of advancing genetics that will create farmer prosperity and industry stability—a vision of innovation-driven growth. </a:t>
            </a:r>
          </a:p>
          <a:p>
            <a:endParaRPr lang="en-US" dirty="0"/>
          </a:p>
          <a:p>
            <a:endParaRPr lang="en-US" dirty="0"/>
          </a:p>
        </p:txBody>
      </p:sp>
      <p:sp>
        <p:nvSpPr>
          <p:cNvPr id="4" name="Slide Number Placeholder 3"/>
          <p:cNvSpPr>
            <a:spLocks noGrp="1"/>
          </p:cNvSpPr>
          <p:nvPr>
            <p:ph type="sldNum" sz="quarter" idx="5"/>
          </p:nvPr>
        </p:nvSpPr>
        <p:spPr/>
        <p:txBody>
          <a:bodyPr/>
          <a:lstStyle/>
          <a:p>
            <a:fld id="{96DC1527-E917-174F-AFB1-91D4D6F4D593}" type="slidenum">
              <a:rPr lang="en-US" smtClean="0"/>
              <a:t>22</a:t>
            </a:fld>
            <a:endParaRPr lang="en-US"/>
          </a:p>
        </p:txBody>
      </p:sp>
    </p:spTree>
    <p:extLst>
      <p:ext uri="{BB962C8B-B14F-4D97-AF65-F5344CB8AC3E}">
        <p14:creationId xmlns:p14="http://schemas.microsoft.com/office/powerpoint/2010/main" val="10858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356180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67254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87330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E49A97F-2D56-6ED3-6055-8F38EAA93A99}"/>
              </a:ext>
            </a:extLst>
          </p:cNvPr>
          <p:cNvSpPr>
            <a:spLocks noGrp="1"/>
          </p:cNvSpPr>
          <p:nvPr>
            <p:ph type="title"/>
          </p:nvPr>
        </p:nvSpPr>
        <p:spPr>
          <a:xfrm>
            <a:off x="314325" y="314325"/>
            <a:ext cx="8543925" cy="1314450"/>
          </a:xfrm>
        </p:spPr>
        <p:txBody>
          <a:bodyPr/>
          <a:lstStyle/>
          <a:p>
            <a:r>
              <a:rPr lang="en-US"/>
              <a:t>Click to edit Master title style</a:t>
            </a:r>
            <a:endParaRPr lang="en-US" dirty="0"/>
          </a:p>
        </p:txBody>
      </p:sp>
    </p:spTree>
    <p:extLst>
      <p:ext uri="{BB962C8B-B14F-4D97-AF65-F5344CB8AC3E}">
        <p14:creationId xmlns:p14="http://schemas.microsoft.com/office/powerpoint/2010/main" val="1961502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p Left 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9F61CF-B5F4-7D20-6961-26410B7ABDA3}"/>
              </a:ext>
            </a:extLst>
          </p:cNvPr>
          <p:cNvSpPr>
            <a:spLocks noGrp="1"/>
          </p:cNvSpPr>
          <p:nvPr>
            <p:ph type="body" sz="quarter" idx="10"/>
          </p:nvPr>
        </p:nvSpPr>
        <p:spPr>
          <a:xfrm>
            <a:off x="0" y="314325"/>
            <a:ext cx="6029325" cy="1314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038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C58D1-5519-0FC5-4C6B-DEC405C58950}"/>
              </a:ext>
            </a:extLst>
          </p:cNvPr>
          <p:cNvSpPr>
            <a:spLocks noGrp="1"/>
          </p:cNvSpPr>
          <p:nvPr>
            <p:ph type="title"/>
          </p:nvPr>
        </p:nvSpPr>
        <p:spPr>
          <a:xfrm>
            <a:off x="314326" y="322993"/>
            <a:ext cx="5555456" cy="1048607"/>
          </a:xfrm>
        </p:spPr>
        <p:txBody>
          <a:body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5D8E356E-A0E4-979D-C811-D462A06814F2}"/>
              </a:ext>
            </a:extLst>
          </p:cNvPr>
          <p:cNvSpPr>
            <a:spLocks noGrp="1"/>
          </p:cNvSpPr>
          <p:nvPr>
            <p:ph type="pic" sz="quarter" idx="10"/>
          </p:nvPr>
        </p:nvSpPr>
        <p:spPr>
          <a:xfrm>
            <a:off x="6029325" y="0"/>
            <a:ext cx="3114675" cy="5143500"/>
          </a:xfrm>
        </p:spPr>
        <p:txBody>
          <a:bodyPr/>
          <a:lstStyle/>
          <a:p>
            <a:r>
              <a:rPr lang="en-US"/>
              <a:t>Click icon to add picture</a:t>
            </a:r>
          </a:p>
        </p:txBody>
      </p:sp>
      <p:sp>
        <p:nvSpPr>
          <p:cNvPr id="6" name="Text Placeholder 5">
            <a:extLst>
              <a:ext uri="{FF2B5EF4-FFF2-40B4-BE49-F238E27FC236}">
                <a16:creationId xmlns:a16="http://schemas.microsoft.com/office/drawing/2014/main" id="{529F97DF-59AE-5E87-86DC-E64312FC2E71}"/>
              </a:ext>
            </a:extLst>
          </p:cNvPr>
          <p:cNvSpPr>
            <a:spLocks noGrp="1"/>
          </p:cNvSpPr>
          <p:nvPr>
            <p:ph type="body" sz="quarter" idx="11"/>
          </p:nvPr>
        </p:nvSpPr>
        <p:spPr>
          <a:xfrm>
            <a:off x="314326" y="1628775"/>
            <a:ext cx="5555456" cy="3114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099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Graph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D018-9FEA-0110-BBC3-BCCEF240523D}"/>
              </a:ext>
            </a:extLst>
          </p:cNvPr>
          <p:cNvSpPr>
            <a:spLocks noGrp="1"/>
          </p:cNvSpPr>
          <p:nvPr>
            <p:ph type="title"/>
          </p:nvPr>
        </p:nvSpPr>
        <p:spPr>
          <a:xfrm>
            <a:off x="6029326" y="314325"/>
            <a:ext cx="2835275" cy="1200150"/>
          </a:xfrm>
        </p:spPr>
        <p:txBody>
          <a:bodyPr anchor="b"/>
          <a:lstStyle>
            <a:lvl1pPr>
              <a:defRPr sz="24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438BA2C1-00B1-E693-C63B-F6191193262B}"/>
              </a:ext>
            </a:extLst>
          </p:cNvPr>
          <p:cNvSpPr>
            <a:spLocks noGrp="1"/>
          </p:cNvSpPr>
          <p:nvPr>
            <p:ph type="body" sz="half" idx="2"/>
          </p:nvPr>
        </p:nvSpPr>
        <p:spPr>
          <a:xfrm>
            <a:off x="6029326" y="1646904"/>
            <a:ext cx="2835275" cy="309654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Content Placeholder 5">
            <a:extLst>
              <a:ext uri="{FF2B5EF4-FFF2-40B4-BE49-F238E27FC236}">
                <a16:creationId xmlns:a16="http://schemas.microsoft.com/office/drawing/2014/main" id="{BCAD5337-4952-F3B3-AD93-B9E27B61F944}"/>
              </a:ext>
            </a:extLst>
          </p:cNvPr>
          <p:cNvSpPr>
            <a:spLocks noGrp="1"/>
          </p:cNvSpPr>
          <p:nvPr>
            <p:ph sz="quarter" idx="10"/>
          </p:nvPr>
        </p:nvSpPr>
        <p:spPr>
          <a:xfrm>
            <a:off x="314325" y="314325"/>
            <a:ext cx="5453063"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433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4" pos="74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 Pictur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918945-7A15-F5E3-6F14-6817EB58E185}"/>
              </a:ext>
            </a:extLst>
          </p:cNvPr>
          <p:cNvSpPr>
            <a:spLocks noGrp="1"/>
          </p:cNvSpPr>
          <p:nvPr>
            <p:ph type="pic" sz="quarter" idx="10"/>
          </p:nvPr>
        </p:nvSpPr>
        <p:spPr>
          <a:xfrm>
            <a:off x="4572000" y="0"/>
            <a:ext cx="4572000" cy="5143500"/>
          </a:xfrm>
        </p:spPr>
        <p:txBody>
          <a:bodyPr/>
          <a:lstStyle/>
          <a:p>
            <a:r>
              <a:rPr lang="en-US"/>
              <a:t>Click icon to add picture</a:t>
            </a:r>
            <a:endParaRPr lang="en-US" dirty="0"/>
          </a:p>
        </p:txBody>
      </p:sp>
      <p:sp>
        <p:nvSpPr>
          <p:cNvPr id="4" name="Title 1">
            <a:extLst>
              <a:ext uri="{FF2B5EF4-FFF2-40B4-BE49-F238E27FC236}">
                <a16:creationId xmlns:a16="http://schemas.microsoft.com/office/drawing/2014/main" id="{D59AF896-2257-911F-D4DA-5A45FB1B2491}"/>
              </a:ext>
            </a:extLst>
          </p:cNvPr>
          <p:cNvSpPr>
            <a:spLocks noGrp="1"/>
          </p:cNvSpPr>
          <p:nvPr>
            <p:ph type="title"/>
          </p:nvPr>
        </p:nvSpPr>
        <p:spPr>
          <a:xfrm>
            <a:off x="314325" y="314325"/>
            <a:ext cx="3945128" cy="1200150"/>
          </a:xfrm>
        </p:spPr>
        <p:txBody>
          <a:bodyPr anchor="b"/>
          <a:lstStyle>
            <a:lvl1pPr>
              <a:defRPr sz="2400"/>
            </a:lvl1pPr>
          </a:lstStyle>
          <a:p>
            <a:r>
              <a:rPr lang="en-US"/>
              <a:t>Click to edit Master title style</a:t>
            </a:r>
            <a:endParaRPr lang="en-US" dirty="0"/>
          </a:p>
        </p:txBody>
      </p:sp>
      <p:sp>
        <p:nvSpPr>
          <p:cNvPr id="5" name="Text Placeholder 3">
            <a:extLst>
              <a:ext uri="{FF2B5EF4-FFF2-40B4-BE49-F238E27FC236}">
                <a16:creationId xmlns:a16="http://schemas.microsoft.com/office/drawing/2014/main" id="{7B533D59-2CE6-10E6-34A7-D81AB15E8186}"/>
              </a:ext>
            </a:extLst>
          </p:cNvPr>
          <p:cNvSpPr>
            <a:spLocks noGrp="1"/>
          </p:cNvSpPr>
          <p:nvPr>
            <p:ph type="body" sz="half" idx="2"/>
          </p:nvPr>
        </p:nvSpPr>
        <p:spPr>
          <a:xfrm>
            <a:off x="314325" y="1646904"/>
            <a:ext cx="3945128" cy="309654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85987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88052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0BC1EB-FC85-614A-BDDC-8F28AB708AA1}" type="datetimeFigureOut">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372946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0BC1EB-FC85-614A-BDDC-8F28AB708AA1}"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2530845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0BC1EB-FC85-614A-BDDC-8F28AB708AA1}" type="datetimeFigureOut">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11787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6B0BC1EB-FC85-614A-BDDC-8F28AB708AA1}" type="datetimeFigureOut">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955556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BC1EB-FC85-614A-BDDC-8F28AB708AA1}" type="datetimeFigureOut">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29269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0BC1EB-FC85-614A-BDDC-8F28AB708AA1}"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1822018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0BC1EB-FC85-614A-BDDC-8F28AB708AA1}" type="datetimeFigureOut">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0F40A-2374-2B4C-AF33-25A3E87C6A44}" type="slidenum">
              <a:rPr lang="en-US" smtClean="0"/>
              <a:t>‹#›</a:t>
            </a:fld>
            <a:endParaRPr lang="en-US"/>
          </a:p>
        </p:txBody>
      </p:sp>
    </p:spTree>
    <p:extLst>
      <p:ext uri="{BB962C8B-B14F-4D97-AF65-F5344CB8AC3E}">
        <p14:creationId xmlns:p14="http://schemas.microsoft.com/office/powerpoint/2010/main" val="263303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0BC1EB-FC85-614A-BDDC-8F28AB708AA1}" type="datetimeFigureOut">
              <a:rPr lang="en-US" smtClean="0"/>
              <a:t>11/19/2025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D60F40A-2374-2B4C-AF33-25A3E87C6A44}" type="slidenum">
              <a:rPr lang="en-US" smtClean="0"/>
              <a:t>‹#›</a:t>
            </a:fld>
            <a:endParaRPr lang="en-US"/>
          </a:p>
        </p:txBody>
      </p:sp>
      <p:sp>
        <p:nvSpPr>
          <p:cNvPr id="7" name="Title Placeholder 6">
            <a:extLst>
              <a:ext uri="{FF2B5EF4-FFF2-40B4-BE49-F238E27FC236}">
                <a16:creationId xmlns:a16="http://schemas.microsoft.com/office/drawing/2014/main" id="{7D2C98D3-9BD1-7E2D-07EC-D8B83B65290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0575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87" r:id="rId13"/>
    <p:sldLayoutId id="2147483688" r:id="rId14"/>
    <p:sldLayoutId id="2147483690" r:id="rId15"/>
    <p:sldLayoutId id="2147483691"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eg"/><Relationship Id="rId1" Type="http://schemas.openxmlformats.org/officeDocument/2006/relationships/slideLayout" Target="../slideLayouts/slideLayout16.xml"/><Relationship Id="rId4"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t.devex.com/Njg1LUtCTC03NjUAAAGdr7VL1GXyhxg0ZyN1JJsCk0szuGwbg-TWIt0U2RNoyaQU-aKinm107QyI7eJZV-mxB-Bsy64="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0EA3FD9-4DA0-9588-8DB4-F6996155678C}"/>
              </a:ext>
            </a:extLst>
          </p:cNvPr>
          <p:cNvPicPr>
            <a:picLocks noChangeAspect="1"/>
          </p:cNvPicPr>
          <p:nvPr/>
        </p:nvPicPr>
        <p:blipFill rotWithShape="1">
          <a:blip r:embed="rId2">
            <a:extLst>
              <a:ext uri="{28A0092B-C50C-407E-A947-70E740481C1C}">
                <a14:useLocalDpi xmlns:a14="http://schemas.microsoft.com/office/drawing/2010/main" val="0"/>
              </a:ext>
            </a:extLst>
          </a:blip>
          <a:srcRect l="-8401" t="-986" r="39790" b="358"/>
          <a:stretch>
            <a:fillRect/>
          </a:stretch>
        </p:blipFill>
        <p:spPr>
          <a:xfrm>
            <a:off x="2860100" y="-57296"/>
            <a:ext cx="6283900" cy="5200796"/>
          </a:xfrm>
          <a:prstGeom prst="rect">
            <a:avLst/>
          </a:prstGeom>
        </p:spPr>
      </p:pic>
      <p:pic>
        <p:nvPicPr>
          <p:cNvPr id="11" name="Graphic 10">
            <a:extLst>
              <a:ext uri="{FF2B5EF4-FFF2-40B4-BE49-F238E27FC236}">
                <a16:creationId xmlns:a16="http://schemas.microsoft.com/office/drawing/2014/main" id="{9C754A4B-19A9-5464-14B0-B60177A9C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22660" y="-27178"/>
            <a:ext cx="6015044" cy="5208904"/>
          </a:xfrm>
          <a:prstGeom prst="rect">
            <a:avLst/>
          </a:prstGeom>
        </p:spPr>
      </p:pic>
      <p:sp>
        <p:nvSpPr>
          <p:cNvPr id="13" name="Title 1">
            <a:extLst>
              <a:ext uri="{FF2B5EF4-FFF2-40B4-BE49-F238E27FC236}">
                <a16:creationId xmlns:a16="http://schemas.microsoft.com/office/drawing/2014/main" id="{ADD31B53-FA4C-7C3A-2E80-F3B52FF90404}"/>
              </a:ext>
            </a:extLst>
          </p:cNvPr>
          <p:cNvSpPr>
            <a:spLocks noGrp="1"/>
          </p:cNvSpPr>
          <p:nvPr>
            <p:ph type="title"/>
          </p:nvPr>
        </p:nvSpPr>
        <p:spPr>
          <a:xfrm>
            <a:off x="539404" y="1682979"/>
            <a:ext cx="4240643" cy="632962"/>
          </a:xfrm>
        </p:spPr>
        <p:txBody>
          <a:bodyPr anchor="t" anchorCtr="0">
            <a:noAutofit/>
          </a:bodyPr>
          <a:lstStyle/>
          <a:p>
            <a:pPr algn="l"/>
            <a:r>
              <a:rPr lang="en-US" sz="405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rPr>
              <a:t>Global Perspectives and Industry trends</a:t>
            </a:r>
            <a:endParaRPr lang="en-US" sz="4050" dirty="0">
              <a:solidFill>
                <a:schemeClr val="bg1"/>
              </a:solidFill>
            </a:endParaRPr>
          </a:p>
        </p:txBody>
      </p:sp>
      <p:sp>
        <p:nvSpPr>
          <p:cNvPr id="14" name="TextBox 13">
            <a:extLst>
              <a:ext uri="{FF2B5EF4-FFF2-40B4-BE49-F238E27FC236}">
                <a16:creationId xmlns:a16="http://schemas.microsoft.com/office/drawing/2014/main" id="{F06738C8-7428-0A3C-8228-CF8101A4EC4C}"/>
              </a:ext>
            </a:extLst>
          </p:cNvPr>
          <p:cNvSpPr txBox="1"/>
          <p:nvPr/>
        </p:nvSpPr>
        <p:spPr>
          <a:xfrm>
            <a:off x="322841" y="4141050"/>
            <a:ext cx="4257675" cy="761747"/>
          </a:xfrm>
          <a:prstGeom prst="rect">
            <a:avLst/>
          </a:prstGeom>
          <a:noFill/>
        </p:spPr>
        <p:txBody>
          <a:bodyPr wrap="square" lIns="68580" tIns="102870" rIns="68580" bIns="102870" rtlCol="0">
            <a:spAutoFit/>
          </a:bodyPr>
          <a:lstStyle/>
          <a:p>
            <a:r>
              <a:rPr lang="en-US" dirty="0" err="1">
                <a:solidFill>
                  <a:schemeClr val="bg1"/>
                </a:solidFill>
                <a:latin typeface="Source Sans Pro" panose="020B0503030403020204" pitchFamily="34" charset="0"/>
                <a:ea typeface="Source Sans Pro" panose="020B0503030403020204" pitchFamily="34" charset="0"/>
              </a:rPr>
              <a:t>Cenicafe</a:t>
            </a:r>
            <a:r>
              <a:rPr lang="en-US" dirty="0">
                <a:solidFill>
                  <a:schemeClr val="bg1"/>
                </a:solidFill>
                <a:latin typeface="Source Sans Pro" panose="020B0503030403020204" pitchFamily="34" charset="0"/>
                <a:ea typeface="Source Sans Pro" panose="020B0503030403020204" pitchFamily="34" charset="0"/>
              </a:rPr>
              <a:t>, Manizales, Colombia</a:t>
            </a:r>
          </a:p>
          <a:p>
            <a:r>
              <a:rPr lang="en-US"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November 17-21, 2025</a:t>
            </a:r>
          </a:p>
        </p:txBody>
      </p:sp>
      <p:sp>
        <p:nvSpPr>
          <p:cNvPr id="15" name="TextBox 14">
            <a:extLst>
              <a:ext uri="{FF2B5EF4-FFF2-40B4-BE49-F238E27FC236}">
                <a16:creationId xmlns:a16="http://schemas.microsoft.com/office/drawing/2014/main" id="{90031B56-461B-EB0F-C3D8-5EFE3418D135}"/>
              </a:ext>
            </a:extLst>
          </p:cNvPr>
          <p:cNvSpPr txBox="1"/>
          <p:nvPr/>
        </p:nvSpPr>
        <p:spPr>
          <a:xfrm>
            <a:off x="322841" y="3684941"/>
            <a:ext cx="5330613" cy="461665"/>
          </a:xfrm>
          <a:prstGeom prst="rect">
            <a:avLst/>
          </a:prstGeom>
          <a:noFill/>
        </p:spPr>
        <p:txBody>
          <a:bodyPr wrap="square">
            <a:spAutoFit/>
          </a:bodyPr>
          <a:lstStyle/>
          <a:p>
            <a:r>
              <a:rPr lang="en-US" sz="2400" b="1" dirty="0" err="1">
                <a:solidFill>
                  <a:srgbClr val="36B779"/>
                </a:solidFill>
                <a:latin typeface="Source Serif Pro SemiBold" panose="02040603050405020204" pitchFamily="18" charset="0"/>
                <a:ea typeface="Source Serif Pro SemiBold" panose="02040603050405020204" pitchFamily="18" charset="0"/>
              </a:rPr>
              <a:t>Innovea</a:t>
            </a:r>
            <a:r>
              <a:rPr lang="en-US" sz="2400" b="1" dirty="0">
                <a:solidFill>
                  <a:srgbClr val="36B779"/>
                </a:solidFill>
                <a:latin typeface="Source Serif Pro SemiBold" panose="02040603050405020204" pitchFamily="18" charset="0"/>
                <a:ea typeface="Source Serif Pro SemiBold" panose="02040603050405020204" pitchFamily="18" charset="0"/>
              </a:rPr>
              <a:t> Network Breeders Meeting</a:t>
            </a:r>
          </a:p>
        </p:txBody>
      </p:sp>
      <p:pic>
        <p:nvPicPr>
          <p:cNvPr id="16" name="Picture 15">
            <a:extLst>
              <a:ext uri="{FF2B5EF4-FFF2-40B4-BE49-F238E27FC236}">
                <a16:creationId xmlns:a16="http://schemas.microsoft.com/office/drawing/2014/main" id="{202C4CA5-CCFE-CBBD-60B4-7DE38CA24F25}"/>
              </a:ext>
            </a:extLst>
          </p:cNvPr>
          <p:cNvPicPr>
            <a:picLocks noChangeAspect="1"/>
          </p:cNvPicPr>
          <p:nvPr/>
        </p:nvPicPr>
        <p:blipFill>
          <a:blip r:embed="rId5"/>
          <a:stretch>
            <a:fillRect/>
          </a:stretch>
        </p:blipFill>
        <p:spPr>
          <a:xfrm>
            <a:off x="240386" y="251183"/>
            <a:ext cx="2419340" cy="695758"/>
          </a:xfrm>
          <a:prstGeom prst="rect">
            <a:avLst/>
          </a:prstGeom>
        </p:spPr>
      </p:pic>
    </p:spTree>
    <p:extLst>
      <p:ext uri="{BB962C8B-B14F-4D97-AF65-F5344CB8AC3E}">
        <p14:creationId xmlns:p14="http://schemas.microsoft.com/office/powerpoint/2010/main" val="331305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27A1D-9A39-56B0-7306-6C9A6385FD4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CEE1FE7-9477-EF2C-39FF-0A11403DC072}"/>
              </a:ext>
            </a:extLst>
          </p:cNvPr>
          <p:cNvSpPr txBox="1"/>
          <p:nvPr/>
        </p:nvSpPr>
        <p:spPr>
          <a:xfrm>
            <a:off x="2863728" y="586591"/>
            <a:ext cx="5655212" cy="3970318"/>
          </a:xfrm>
          <a:prstGeom prst="rect">
            <a:avLst/>
          </a:prstGeom>
          <a:noFill/>
        </p:spPr>
        <p:txBody>
          <a:bodyPr wrap="square" numCol="1" rtlCol="0">
            <a:spAutoFit/>
          </a:bodyPr>
          <a:lstStyle/>
          <a:p>
            <a:r>
              <a:rPr lang="en-US" b="1" dirty="0"/>
              <a:t>Higher near-term costs</a:t>
            </a:r>
            <a:r>
              <a:rPr lang="en-US" dirty="0"/>
              <a:t>: The high price of near-term contracts makes immediate coffee purchases more expensive for roasters and other businesses.</a:t>
            </a:r>
          </a:p>
          <a:p>
            <a:r>
              <a:rPr lang="en-US" b="1" dirty="0"/>
              <a:t>Procurement and hedging challenges</a:t>
            </a:r>
            <a:r>
              <a:rPr lang="en-US" dirty="0"/>
              <a:t>: An inverted market complicates buying and hedging strategies, as traditional models are less reliable. Roasters are hesitant to take on expensive inventory due to the fear of future price drops, but also need to secure supply.</a:t>
            </a:r>
          </a:p>
          <a:p>
            <a:r>
              <a:rPr lang="en-US" b="1" dirty="0"/>
              <a:t>Increased consumer prices</a:t>
            </a:r>
            <a:r>
              <a:rPr lang="en-US" dirty="0"/>
              <a:t>: The high cost of near-term coffee translates to higher retail prices for consumers.</a:t>
            </a:r>
          </a:p>
          <a:p>
            <a:r>
              <a:rPr lang="en-US" b="1" dirty="0"/>
              <a:t>Reduced importer incentive</a:t>
            </a:r>
            <a:r>
              <a:rPr lang="en-US" dirty="0"/>
              <a:t>: Importers are less incentivized to take on risk and move coffee from origin to destination, which can lead to a mismatch of supply and demand</a:t>
            </a:r>
          </a:p>
        </p:txBody>
      </p:sp>
      <p:sp>
        <p:nvSpPr>
          <p:cNvPr id="4" name="TextBox 3">
            <a:extLst>
              <a:ext uri="{FF2B5EF4-FFF2-40B4-BE49-F238E27FC236}">
                <a16:creationId xmlns:a16="http://schemas.microsoft.com/office/drawing/2014/main" id="{FE79A2AC-13EB-C26A-1029-068D5E43B009}"/>
              </a:ext>
            </a:extLst>
          </p:cNvPr>
          <p:cNvSpPr txBox="1"/>
          <p:nvPr/>
        </p:nvSpPr>
        <p:spPr>
          <a:xfrm>
            <a:off x="605017" y="899410"/>
            <a:ext cx="615553" cy="3365292"/>
          </a:xfrm>
          <a:prstGeom prst="rect">
            <a:avLst/>
          </a:prstGeom>
          <a:noFill/>
        </p:spPr>
        <p:txBody>
          <a:bodyPr vert="vert270" wrap="square" rtlCol="0">
            <a:spAutoFit/>
          </a:bodyPr>
          <a:lstStyle/>
          <a:p>
            <a:r>
              <a:rPr lang="en-US" sz="2800" dirty="0"/>
              <a:t>INVERTED MARKET??</a:t>
            </a:r>
          </a:p>
        </p:txBody>
      </p:sp>
    </p:spTree>
    <p:extLst>
      <p:ext uri="{BB962C8B-B14F-4D97-AF65-F5344CB8AC3E}">
        <p14:creationId xmlns:p14="http://schemas.microsoft.com/office/powerpoint/2010/main" val="243050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8232E-9B5A-CF3A-A6C3-85E78F80FA9D}"/>
            </a:ext>
          </a:extLst>
        </p:cNvPr>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29EA263F-D346-5100-453B-8AE21429C8FD}"/>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954286" y="1764506"/>
            <a:ext cx="2977754" cy="2977754"/>
          </a:xfrm>
        </p:spPr>
      </p:pic>
      <p:sp>
        <p:nvSpPr>
          <p:cNvPr id="6" name="Rectangle 5">
            <a:extLst>
              <a:ext uri="{FF2B5EF4-FFF2-40B4-BE49-F238E27FC236}">
                <a16:creationId xmlns:a16="http://schemas.microsoft.com/office/drawing/2014/main" id="{D54C0918-6299-370F-B1BE-22F2BE47E148}"/>
              </a:ext>
            </a:extLst>
          </p:cNvPr>
          <p:cNvSpPr/>
          <p:nvPr/>
        </p:nvSpPr>
        <p:spPr>
          <a:xfrm>
            <a:off x="0" y="1"/>
            <a:ext cx="9144000" cy="1628775"/>
          </a:xfrm>
          <a:prstGeom prst="rect">
            <a:avLst/>
          </a:prstGeom>
          <a:solidFill>
            <a:srgbClr val="EE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B0DAEC8C-489F-02CC-2FC6-6B40BF4D272E}"/>
              </a:ext>
            </a:extLst>
          </p:cNvPr>
          <p:cNvSpPr txBox="1"/>
          <p:nvPr/>
        </p:nvSpPr>
        <p:spPr>
          <a:xfrm>
            <a:off x="4814445" y="2617335"/>
            <a:ext cx="4043806" cy="2208297"/>
          </a:xfrm>
          <a:prstGeom prst="rect">
            <a:avLst/>
          </a:prstGeom>
          <a:noFill/>
        </p:spPr>
        <p:txBody>
          <a:bodyPr wrap="square">
            <a:spAutoFit/>
          </a:bodyPr>
          <a:lstStyle/>
          <a:p>
            <a:pPr marL="285750" indent="-285750">
              <a:buFont typeface="Arial" panose="020B0604020202020204" pitchFamily="34" charset="0"/>
              <a:buChar char="•"/>
            </a:pPr>
            <a:r>
              <a:rPr lang="en-US" sz="1400" dirty="0"/>
              <a:t>Companies become risk averse</a:t>
            </a:r>
          </a:p>
          <a:p>
            <a:pPr marL="285750" indent="-285750">
              <a:buFont typeface="Arial" panose="020B0604020202020204" pitchFamily="34" charset="0"/>
              <a:buChar char="•"/>
            </a:pPr>
            <a:r>
              <a:rPr lang="en-US" sz="1400" dirty="0"/>
              <a:t>Focus short term solutions – financials reported quarterly</a:t>
            </a:r>
          </a:p>
          <a:p>
            <a:pPr marL="285750" indent="-285750">
              <a:buFont typeface="Arial" panose="020B0604020202020204" pitchFamily="34" charset="0"/>
              <a:buChar char="•"/>
            </a:pPr>
            <a:r>
              <a:rPr lang="en-US" sz="1400" dirty="0"/>
              <a:t>Difficult to identify funding for longer term investments</a:t>
            </a:r>
          </a:p>
          <a:p>
            <a:endParaRPr lang="en-US" sz="1350" dirty="0"/>
          </a:p>
          <a:p>
            <a:endParaRPr lang="en-US" sz="1350" dirty="0"/>
          </a:p>
          <a:p>
            <a:endParaRPr lang="en-US" sz="1350" dirty="0"/>
          </a:p>
          <a:p>
            <a:endParaRPr lang="en-US" sz="1350" dirty="0"/>
          </a:p>
          <a:p>
            <a:endParaRPr lang="en-US" sz="1350" dirty="0" err="1"/>
          </a:p>
        </p:txBody>
      </p:sp>
      <p:sp>
        <p:nvSpPr>
          <p:cNvPr id="10" name="TextBox 9">
            <a:extLst>
              <a:ext uri="{FF2B5EF4-FFF2-40B4-BE49-F238E27FC236}">
                <a16:creationId xmlns:a16="http://schemas.microsoft.com/office/drawing/2014/main" id="{0E785282-2297-9645-9E7B-48419F8BE868}"/>
              </a:ext>
            </a:extLst>
          </p:cNvPr>
          <p:cNvSpPr txBox="1"/>
          <p:nvPr/>
        </p:nvSpPr>
        <p:spPr>
          <a:xfrm>
            <a:off x="314325" y="314326"/>
            <a:ext cx="8409051" cy="854080"/>
          </a:xfrm>
          <a:prstGeom prst="rect">
            <a:avLst/>
          </a:prstGeom>
          <a:noFill/>
        </p:spPr>
        <p:txBody>
          <a:bodyPr wrap="square" lIns="137160" tIns="102870" rIns="137160" bIns="102870" rtlCol="0">
            <a:spAutoFit/>
          </a:bodyPr>
          <a:lstStyle/>
          <a:p>
            <a:r>
              <a:rPr lang="en-US" sz="2100" dirty="0">
                <a:solidFill>
                  <a:srgbClr val="225145"/>
                </a:solidFill>
                <a:latin typeface="Source Serif Pro Semibold" panose="02040603050405020204" pitchFamily="18" charset="0"/>
                <a:ea typeface="Source Serif Pro Semibold" panose="02040603050405020204" pitchFamily="18" charset="0"/>
                <a:cs typeface="Source Sans Pro"/>
              </a:rPr>
              <a:t>What does this market mean for coffee roasters and the larger industry?  </a:t>
            </a:r>
          </a:p>
        </p:txBody>
      </p:sp>
      <p:pic>
        <p:nvPicPr>
          <p:cNvPr id="2" name="Picture 1" descr="A graph of a stock market&#10;&#10;AI-generated content may be incorrect.">
            <a:extLst>
              <a:ext uri="{FF2B5EF4-FFF2-40B4-BE49-F238E27FC236}">
                <a16:creationId xmlns:a16="http://schemas.microsoft.com/office/drawing/2014/main" id="{AA81B75F-4B61-97E5-EB63-252A7A3A7979}"/>
              </a:ext>
            </a:extLst>
          </p:cNvPr>
          <p:cNvPicPr>
            <a:picLocks noChangeAspect="1"/>
          </p:cNvPicPr>
          <p:nvPr/>
        </p:nvPicPr>
        <p:blipFill>
          <a:blip r:embed="rId4"/>
          <a:stretch>
            <a:fillRect/>
          </a:stretch>
        </p:blipFill>
        <p:spPr>
          <a:xfrm>
            <a:off x="432735" y="1902917"/>
            <a:ext cx="3983953" cy="2508978"/>
          </a:xfrm>
          <a:prstGeom prst="rect">
            <a:avLst/>
          </a:prstGeom>
        </p:spPr>
      </p:pic>
      <p:sp>
        <p:nvSpPr>
          <p:cNvPr id="3" name="TextBox 2">
            <a:extLst>
              <a:ext uri="{FF2B5EF4-FFF2-40B4-BE49-F238E27FC236}">
                <a16:creationId xmlns:a16="http://schemas.microsoft.com/office/drawing/2014/main" id="{F9423A09-2EB9-D211-B53C-4464CA27BDEE}"/>
              </a:ext>
            </a:extLst>
          </p:cNvPr>
          <p:cNvSpPr txBox="1"/>
          <p:nvPr/>
        </p:nvSpPr>
        <p:spPr>
          <a:xfrm>
            <a:off x="4814445" y="1902917"/>
            <a:ext cx="3908932" cy="415498"/>
          </a:xfrm>
          <a:prstGeom prst="rect">
            <a:avLst/>
          </a:prstGeom>
          <a:solidFill>
            <a:srgbClr val="225145"/>
          </a:solidFill>
        </p:spPr>
        <p:txBody>
          <a:bodyPr wrap="square" lIns="137160" tIns="102870" rIns="137160" bIns="102870" rtlCol="0">
            <a:spAutoFit/>
          </a:bodyPr>
          <a:lstStyle/>
          <a:p>
            <a:r>
              <a:rPr lang="en-US" sz="1350" b="1" dirty="0">
                <a:solidFill>
                  <a:schemeClr val="bg1"/>
                </a:solidFill>
                <a:latin typeface="Source Serif Pro SemiBold" panose="02040603050405020204" pitchFamily="18" charset="0"/>
                <a:ea typeface="Source Serif Pro SemiBold" panose="02040603050405020204" pitchFamily="18" charset="0"/>
              </a:rPr>
              <a:t>Instability ≠ no future planning, focus on now</a:t>
            </a:r>
          </a:p>
        </p:txBody>
      </p:sp>
    </p:spTree>
    <p:extLst>
      <p:ext uri="{BB962C8B-B14F-4D97-AF65-F5344CB8AC3E}">
        <p14:creationId xmlns:p14="http://schemas.microsoft.com/office/powerpoint/2010/main" val="1829699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1A2B6B-3433-92B0-64FB-67D582A731E1}"/>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BC1976D6-785D-E7BE-62EA-43B2FCBE25C4}"/>
              </a:ext>
            </a:extLst>
          </p:cNvPr>
          <p:cNvPicPr>
            <a:picLocks noChangeAspect="1"/>
          </p:cNvPicPr>
          <p:nvPr/>
        </p:nvPicPr>
        <p:blipFill>
          <a:blip r:embed="rId2"/>
          <a:srcRect r="3404" b="9689"/>
          <a:stretch>
            <a:fillRect/>
          </a:stretch>
        </p:blipFill>
        <p:spPr>
          <a:xfrm>
            <a:off x="1" y="1970128"/>
            <a:ext cx="3535320" cy="3096547"/>
          </a:xfrm>
          <a:prstGeom prst="rect">
            <a:avLst/>
          </a:prstGeom>
        </p:spPr>
      </p:pic>
      <p:pic>
        <p:nvPicPr>
          <p:cNvPr id="10" name="Picture 9">
            <a:extLst>
              <a:ext uri="{FF2B5EF4-FFF2-40B4-BE49-F238E27FC236}">
                <a16:creationId xmlns:a16="http://schemas.microsoft.com/office/drawing/2014/main" id="{3E4EA331-427A-6424-342C-492FBF48CBD6}"/>
              </a:ext>
            </a:extLst>
          </p:cNvPr>
          <p:cNvPicPr>
            <a:picLocks noChangeAspect="1"/>
          </p:cNvPicPr>
          <p:nvPr/>
        </p:nvPicPr>
        <p:blipFill>
          <a:blip r:embed="rId3"/>
          <a:stretch>
            <a:fillRect/>
          </a:stretch>
        </p:blipFill>
        <p:spPr>
          <a:xfrm>
            <a:off x="0" y="-11279"/>
            <a:ext cx="9144000" cy="1722019"/>
          </a:xfrm>
          <a:prstGeom prst="rect">
            <a:avLst/>
          </a:prstGeom>
        </p:spPr>
      </p:pic>
      <p:pic>
        <p:nvPicPr>
          <p:cNvPr id="8" name="Picture 7">
            <a:extLst>
              <a:ext uri="{FF2B5EF4-FFF2-40B4-BE49-F238E27FC236}">
                <a16:creationId xmlns:a16="http://schemas.microsoft.com/office/drawing/2014/main" id="{D7D4E61A-6A09-0952-6AB4-D287CDCECBF2}"/>
              </a:ext>
            </a:extLst>
          </p:cNvPr>
          <p:cNvPicPr>
            <a:picLocks noChangeAspect="1"/>
          </p:cNvPicPr>
          <p:nvPr/>
        </p:nvPicPr>
        <p:blipFill>
          <a:blip r:embed="rId4"/>
          <a:stretch>
            <a:fillRect/>
          </a:stretch>
        </p:blipFill>
        <p:spPr>
          <a:xfrm>
            <a:off x="3638358" y="1570079"/>
            <a:ext cx="5505642" cy="3496596"/>
          </a:xfrm>
          <a:prstGeom prst="rect">
            <a:avLst/>
          </a:prstGeom>
        </p:spPr>
      </p:pic>
    </p:spTree>
    <p:extLst>
      <p:ext uri="{BB962C8B-B14F-4D97-AF65-F5344CB8AC3E}">
        <p14:creationId xmlns:p14="http://schemas.microsoft.com/office/powerpoint/2010/main" val="373921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FD09A-2024-AC82-1348-BC775BF2ADEB}"/>
            </a:ext>
          </a:extLst>
        </p:cNvPr>
        <p:cNvGrpSpPr/>
        <p:nvPr/>
      </p:nvGrpSpPr>
      <p:grpSpPr>
        <a:xfrm>
          <a:off x="0" y="0"/>
          <a:ext cx="0" cy="0"/>
          <a:chOff x="0" y="0"/>
          <a:chExt cx="0" cy="0"/>
        </a:xfrm>
      </p:grpSpPr>
      <p:pic>
        <p:nvPicPr>
          <p:cNvPr id="5" name="Picture 4" descr="A person holding a bunch of berries&#10;&#10;Description automatically generated with low confidence">
            <a:extLst>
              <a:ext uri="{FF2B5EF4-FFF2-40B4-BE49-F238E27FC236}">
                <a16:creationId xmlns:a16="http://schemas.microsoft.com/office/drawing/2014/main" id="{25BD6D5C-1279-C3FE-4692-E7549B565B89}"/>
              </a:ext>
            </a:extLst>
          </p:cNvPr>
          <p:cNvPicPr>
            <a:picLocks noChangeAspect="1"/>
          </p:cNvPicPr>
          <p:nvPr/>
        </p:nvPicPr>
        <p:blipFill rotWithShape="1">
          <a:blip r:embed="rId2"/>
          <a:srcRect t="6327" b="9390"/>
          <a:stretch/>
        </p:blipFill>
        <p:spPr>
          <a:xfrm>
            <a:off x="-1" y="0"/>
            <a:ext cx="9144004" cy="5143500"/>
          </a:xfrm>
          <a:prstGeom prst="rect">
            <a:avLst/>
          </a:prstGeom>
        </p:spPr>
      </p:pic>
      <p:sp>
        <p:nvSpPr>
          <p:cNvPr id="6" name="Rectangle 5">
            <a:extLst>
              <a:ext uri="{FF2B5EF4-FFF2-40B4-BE49-F238E27FC236}">
                <a16:creationId xmlns:a16="http://schemas.microsoft.com/office/drawing/2014/main" id="{D4ADDAA8-8D7C-7CD3-854A-D919CDD80B8B}"/>
              </a:ext>
            </a:extLst>
          </p:cNvPr>
          <p:cNvSpPr/>
          <p:nvPr/>
        </p:nvSpPr>
        <p:spPr>
          <a:xfrm>
            <a:off x="1" y="-2"/>
            <a:ext cx="9143999" cy="5143503"/>
          </a:xfrm>
          <a:prstGeom prst="rect">
            <a:avLst/>
          </a:prstGeom>
          <a:solidFill>
            <a:srgbClr val="225145">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Title 1">
            <a:extLst>
              <a:ext uri="{FF2B5EF4-FFF2-40B4-BE49-F238E27FC236}">
                <a16:creationId xmlns:a16="http://schemas.microsoft.com/office/drawing/2014/main" id="{587DF61A-906F-4352-ABD3-8ADF58BE7C1E}"/>
              </a:ext>
            </a:extLst>
          </p:cNvPr>
          <p:cNvSpPr txBox="1">
            <a:spLocks/>
          </p:cNvSpPr>
          <p:nvPr/>
        </p:nvSpPr>
        <p:spPr>
          <a:xfrm>
            <a:off x="0" y="1236502"/>
            <a:ext cx="9144000" cy="638799"/>
          </a:xfrm>
          <a:prstGeom prst="rect">
            <a:avLst/>
          </a:prstGeom>
        </p:spPr>
        <p:txBody>
          <a:bodyPr vert="horz" wrap="square" lIns="51435" tIns="25718" rIns="51435" bIns="2571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rPr>
              <a:t>Climate and production</a:t>
            </a:r>
          </a:p>
        </p:txBody>
      </p:sp>
    </p:spTree>
    <p:extLst>
      <p:ext uri="{BB962C8B-B14F-4D97-AF65-F5344CB8AC3E}">
        <p14:creationId xmlns:p14="http://schemas.microsoft.com/office/powerpoint/2010/main" val="3189080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A7C1-5B22-2872-AE5C-55D812DFDA3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BD1EE50-A398-A976-50A3-8577B4862816}"/>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6D52A0F7-98B5-C547-8618-354331BFF9D3}"/>
              </a:ext>
            </a:extLst>
          </p:cNvPr>
          <p:cNvPicPr>
            <a:picLocks noChangeAspect="1"/>
          </p:cNvPicPr>
          <p:nvPr/>
        </p:nvPicPr>
        <p:blipFill>
          <a:blip r:embed="rId3"/>
          <a:srcRect t="12782"/>
          <a:stretch>
            <a:fillRect/>
          </a:stretch>
        </p:blipFill>
        <p:spPr>
          <a:xfrm>
            <a:off x="4421322" y="1106128"/>
            <a:ext cx="4722678" cy="3576887"/>
          </a:xfrm>
          <a:prstGeom prst="rect">
            <a:avLst/>
          </a:prstGeom>
        </p:spPr>
      </p:pic>
      <p:pic>
        <p:nvPicPr>
          <p:cNvPr id="9" name="Picture 8">
            <a:extLst>
              <a:ext uri="{FF2B5EF4-FFF2-40B4-BE49-F238E27FC236}">
                <a16:creationId xmlns:a16="http://schemas.microsoft.com/office/drawing/2014/main" id="{AF3AD447-9739-66A8-C28B-8655AAF728A2}"/>
              </a:ext>
            </a:extLst>
          </p:cNvPr>
          <p:cNvPicPr>
            <a:picLocks noChangeAspect="1"/>
          </p:cNvPicPr>
          <p:nvPr/>
        </p:nvPicPr>
        <p:blipFill>
          <a:blip r:embed="rId4"/>
          <a:srcRect r="3403"/>
          <a:stretch>
            <a:fillRect/>
          </a:stretch>
        </p:blipFill>
        <p:spPr>
          <a:xfrm>
            <a:off x="-125361" y="1106128"/>
            <a:ext cx="4630994" cy="3572374"/>
          </a:xfrm>
          <a:prstGeom prst="rect">
            <a:avLst/>
          </a:prstGeom>
        </p:spPr>
      </p:pic>
      <p:sp>
        <p:nvSpPr>
          <p:cNvPr id="4" name="TextBox 3">
            <a:extLst>
              <a:ext uri="{FF2B5EF4-FFF2-40B4-BE49-F238E27FC236}">
                <a16:creationId xmlns:a16="http://schemas.microsoft.com/office/drawing/2014/main" id="{7D653690-821C-9BAD-A789-5B134FBE0ED1}"/>
              </a:ext>
            </a:extLst>
          </p:cNvPr>
          <p:cNvSpPr txBox="1"/>
          <p:nvPr/>
        </p:nvSpPr>
        <p:spPr>
          <a:xfrm>
            <a:off x="619432" y="495717"/>
            <a:ext cx="6681019" cy="415498"/>
          </a:xfrm>
          <a:prstGeom prst="rect">
            <a:avLst/>
          </a:prstGeom>
          <a:noFill/>
        </p:spPr>
        <p:txBody>
          <a:bodyPr wrap="square" rtlCol="0">
            <a:spAutoFit/>
          </a:bodyPr>
          <a:lstStyle/>
          <a:p>
            <a:r>
              <a:rPr lang="en-US" sz="2100" dirty="0"/>
              <a:t>Exports of coffee in 2023 vs 2020</a:t>
            </a:r>
          </a:p>
        </p:txBody>
      </p:sp>
    </p:spTree>
    <p:extLst>
      <p:ext uri="{BB962C8B-B14F-4D97-AF65-F5344CB8AC3E}">
        <p14:creationId xmlns:p14="http://schemas.microsoft.com/office/powerpoint/2010/main" val="3886176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A6FC9-AA18-FA23-A5C6-73C0163FC978}"/>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F2932F12-D435-C302-A7D4-398419C77D76}"/>
              </a:ext>
            </a:extLst>
          </p:cNvPr>
          <p:cNvSpPr>
            <a:spLocks noGrp="1"/>
          </p:cNvSpPr>
          <p:nvPr>
            <p:ph type="pic" idx="1"/>
          </p:nvPr>
        </p:nvSpPr>
        <p:spPr/>
        <p:txBody>
          <a:bodyPr/>
          <a:lstStyle/>
          <a:p>
            <a:endParaRPr lang="en-CA"/>
          </a:p>
        </p:txBody>
      </p:sp>
      <p:sp>
        <p:nvSpPr>
          <p:cNvPr id="4" name="Text Placeholder 3">
            <a:extLst>
              <a:ext uri="{FF2B5EF4-FFF2-40B4-BE49-F238E27FC236}">
                <a16:creationId xmlns:a16="http://schemas.microsoft.com/office/drawing/2014/main" id="{C9FF10B2-0631-30D4-0702-A0C17BEF3A75}"/>
              </a:ext>
            </a:extLst>
          </p:cNvPr>
          <p:cNvSpPr>
            <a:spLocks noGrp="1"/>
          </p:cNvSpPr>
          <p:nvPr>
            <p:ph type="body" sz="half" idx="2"/>
          </p:nvPr>
        </p:nvSpPr>
        <p:spPr/>
        <p:txBody>
          <a:bodyPr/>
          <a:lstStyle/>
          <a:p>
            <a:endParaRPr lang="en-US"/>
          </a:p>
        </p:txBody>
      </p:sp>
      <p:pic>
        <p:nvPicPr>
          <p:cNvPr id="11266" name="Picture 2">
            <a:extLst>
              <a:ext uri="{FF2B5EF4-FFF2-40B4-BE49-F238E27FC236}">
                <a16:creationId xmlns:a16="http://schemas.microsoft.com/office/drawing/2014/main" id="{6CB3D9CF-6FE5-6DAD-58A3-F013A8381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0"/>
            <a:ext cx="88312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6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A07C8-2FFD-091A-E549-FF1B5B81618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50D9AF8-3159-09C9-419B-7A57B7D05865}"/>
              </a:ext>
            </a:extLst>
          </p:cNvPr>
          <p:cNvSpPr txBox="1"/>
          <p:nvPr/>
        </p:nvSpPr>
        <p:spPr>
          <a:xfrm>
            <a:off x="4744387" y="313768"/>
            <a:ext cx="3696783" cy="3647152"/>
          </a:xfrm>
          <a:prstGeom prst="rect">
            <a:avLst/>
          </a:prstGeom>
          <a:noFill/>
        </p:spPr>
        <p:txBody>
          <a:bodyPr wrap="square" numCol="1" rtlCol="0">
            <a:spAutoFit/>
          </a:bodyPr>
          <a:lstStyle/>
          <a:p>
            <a:r>
              <a:rPr lang="en-US" b="1" dirty="0">
                <a:solidFill>
                  <a:srgbClr val="36B779"/>
                </a:solidFill>
                <a:latin typeface="Source Sans Pro Semibold" panose="020B0503030403020204" pitchFamily="34" charset="0"/>
                <a:ea typeface="Source Sans Pro Semibold" panose="020B0503030403020204" pitchFamily="34" charset="0"/>
              </a:rPr>
              <a:t>Labor shortages</a:t>
            </a:r>
          </a:p>
          <a:p>
            <a:endParaRPr lang="en-US" b="1" dirty="0">
              <a:solidFill>
                <a:schemeClr val="accent1"/>
              </a:solidFill>
              <a:latin typeface="Source Sans Pro Semibold" panose="020B0503030403020204" pitchFamily="34" charset="0"/>
              <a:ea typeface="Source Sans Pro Semibold" panose="020B0503030403020204" pitchFamily="34" charset="0"/>
            </a:endParaRPr>
          </a:p>
          <a:p>
            <a:r>
              <a:rPr lang="en-US" b="1" dirty="0">
                <a:solidFill>
                  <a:srgbClr val="36B779"/>
                </a:solidFill>
                <a:latin typeface="Source Sans Pro Semibold" panose="020B0503030403020204" pitchFamily="34" charset="0"/>
                <a:ea typeface="Source Sans Pro Semibold" panose="020B0503030403020204" pitchFamily="34" charset="0"/>
              </a:rPr>
              <a:t>Labor – a current and looming issue</a:t>
            </a:r>
          </a:p>
          <a:p>
            <a:endParaRPr lang="en-US" b="1" dirty="0">
              <a:solidFill>
                <a:srgbClr val="36B779"/>
              </a:solidFill>
              <a:latin typeface="Source Sans Pro Semibold" panose="020B0503030403020204" pitchFamily="34" charset="0"/>
              <a:ea typeface="Source Sans Pro Semibold" panose="020B0503030403020204" pitchFamily="34" charset="0"/>
            </a:endParaRPr>
          </a:p>
          <a:p>
            <a:pPr marL="257175" indent="-257175">
              <a:buClr>
                <a:schemeClr val="tx2"/>
              </a:buClr>
              <a:buSzPct val="100000"/>
              <a:buFont typeface="Arial" panose="020B0604020202020204" pitchFamily="34" charset="0"/>
              <a:buChar char="•"/>
            </a:pPr>
            <a:r>
              <a:rPr lang="en-US" dirty="0">
                <a:latin typeface="Source Sans Pro Light" panose="020B0403030403020204" pitchFamily="34" charset="0"/>
                <a:ea typeface="Source Sans Pro Light" panose="020B0403030403020204" pitchFamily="34" charset="0"/>
              </a:rPr>
              <a:t>Most producing countries hand harvest (exception of Brazil)</a:t>
            </a:r>
          </a:p>
          <a:p>
            <a:pPr marL="257175" indent="-257175">
              <a:buClr>
                <a:schemeClr val="tx2"/>
              </a:buClr>
              <a:buSzPct val="100000"/>
              <a:buFont typeface="Arial" panose="020B0604020202020204" pitchFamily="34" charset="0"/>
              <a:buChar char="•"/>
            </a:pPr>
            <a:r>
              <a:rPr lang="en-US" dirty="0">
                <a:latin typeface="Source Sans Pro Light" panose="020B0403030403020204" pitchFamily="34" charset="0"/>
                <a:ea typeface="Source Sans Pro Light" panose="020B0403030403020204" pitchFamily="34" charset="0"/>
              </a:rPr>
              <a:t>Harvest represents 40-60% of cost of production. </a:t>
            </a:r>
          </a:p>
          <a:p>
            <a:pPr marL="257175" indent="-257175">
              <a:buClr>
                <a:schemeClr val="tx2"/>
              </a:buClr>
              <a:buSzPct val="100000"/>
              <a:buFont typeface="Arial" panose="020B0604020202020204" pitchFamily="34" charset="0"/>
              <a:buChar char="•"/>
            </a:pPr>
            <a:r>
              <a:rPr lang="en-US" dirty="0">
                <a:latin typeface="Source Sans Pro Light" panose="020B0403030403020204" pitchFamily="34" charset="0"/>
                <a:ea typeface="Source Sans Pro Light" panose="020B0403030403020204" pitchFamily="34" charset="0"/>
              </a:rPr>
              <a:t>Migration has decreased</a:t>
            </a:r>
          </a:p>
          <a:p>
            <a:pPr marL="257175" indent="-257175">
              <a:buClr>
                <a:schemeClr val="tx2"/>
              </a:buClr>
              <a:buSzPct val="100000"/>
              <a:buFont typeface="Arial" panose="020B0604020202020204" pitchFamily="34" charset="0"/>
              <a:buChar char="•"/>
            </a:pPr>
            <a:r>
              <a:rPr lang="en-US" dirty="0">
                <a:latin typeface="Source Sans Pro Light" panose="020B0403030403020204" pitchFamily="34" charset="0"/>
                <a:ea typeface="Source Sans Pro Light" panose="020B0403030403020204" pitchFamily="34" charset="0"/>
              </a:rPr>
              <a:t>Extremely low pay, alternatives are more attractive</a:t>
            </a:r>
          </a:p>
          <a:p>
            <a:pPr marL="257175" indent="-257175">
              <a:buClr>
                <a:schemeClr val="tx2"/>
              </a:buClr>
              <a:buSzPct val="100000"/>
              <a:buFont typeface="Arial" panose="020B0604020202020204" pitchFamily="34" charset="0"/>
              <a:buChar char="•"/>
            </a:pPr>
            <a:r>
              <a:rPr lang="en-US" dirty="0">
                <a:latin typeface="Source Sans Pro Light" panose="020B0403030403020204" pitchFamily="34" charset="0"/>
                <a:ea typeface="Source Sans Pro Light" panose="020B0403030403020204" pitchFamily="34" charset="0"/>
              </a:rPr>
              <a:t>Generational shift</a:t>
            </a:r>
            <a:br>
              <a:rPr lang="en-US" sz="1500" dirty="0">
                <a:latin typeface="Source Sans Pro Light" panose="020B0403030403020204" pitchFamily="34" charset="0"/>
                <a:ea typeface="Source Sans Pro Light" panose="020B0403030403020204" pitchFamily="34" charset="0"/>
              </a:rPr>
            </a:br>
            <a:endParaRPr lang="en-US" sz="1500" dirty="0"/>
          </a:p>
        </p:txBody>
      </p:sp>
      <p:pic>
        <p:nvPicPr>
          <p:cNvPr id="1026" name="Picture 2">
            <a:extLst>
              <a:ext uri="{FF2B5EF4-FFF2-40B4-BE49-F238E27FC236}">
                <a16:creationId xmlns:a16="http://schemas.microsoft.com/office/drawing/2014/main" id="{FA0A6BB0-E433-B575-6387-B8A1419A57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80" t="27780" r="13569" b="25753"/>
          <a:stretch>
            <a:fillRect/>
          </a:stretch>
        </p:blipFill>
        <p:spPr bwMode="auto">
          <a:xfrm>
            <a:off x="0" y="2753506"/>
            <a:ext cx="4152275" cy="2389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ffee producers suffer as manual harvesting costs soar">
            <a:extLst>
              <a:ext uri="{FF2B5EF4-FFF2-40B4-BE49-F238E27FC236}">
                <a16:creationId xmlns:a16="http://schemas.microsoft.com/office/drawing/2014/main" id="{7E034FB6-F1EE-12FA-9DEB-6A71C1FAF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622"/>
          <a:stretch>
            <a:fillRect/>
          </a:stretch>
        </p:blipFill>
        <p:spPr bwMode="auto">
          <a:xfrm>
            <a:off x="0" y="0"/>
            <a:ext cx="4152275" cy="2918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052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B5C60-7A30-8D61-E3E7-CB34B122EB9E}"/>
            </a:ext>
          </a:extLst>
        </p:cNvPr>
        <p:cNvGrpSpPr/>
        <p:nvPr/>
      </p:nvGrpSpPr>
      <p:grpSpPr>
        <a:xfrm>
          <a:off x="0" y="0"/>
          <a:ext cx="0" cy="0"/>
          <a:chOff x="0" y="0"/>
          <a:chExt cx="0" cy="0"/>
        </a:xfrm>
      </p:grpSpPr>
      <p:pic>
        <p:nvPicPr>
          <p:cNvPr id="5" name="Picture 4" descr="A person holding a bunch of berries&#10;&#10;Description automatically generated with low confidence">
            <a:extLst>
              <a:ext uri="{FF2B5EF4-FFF2-40B4-BE49-F238E27FC236}">
                <a16:creationId xmlns:a16="http://schemas.microsoft.com/office/drawing/2014/main" id="{2A7EF127-A874-6EB1-AF4F-7E800006F36D}"/>
              </a:ext>
            </a:extLst>
          </p:cNvPr>
          <p:cNvPicPr>
            <a:picLocks noChangeAspect="1"/>
          </p:cNvPicPr>
          <p:nvPr/>
        </p:nvPicPr>
        <p:blipFill rotWithShape="1">
          <a:blip r:embed="rId2"/>
          <a:srcRect t="6327" b="9390"/>
          <a:stretch/>
        </p:blipFill>
        <p:spPr>
          <a:xfrm>
            <a:off x="-1" y="0"/>
            <a:ext cx="9144004" cy="5143500"/>
          </a:xfrm>
          <a:prstGeom prst="rect">
            <a:avLst/>
          </a:prstGeom>
        </p:spPr>
      </p:pic>
      <p:sp>
        <p:nvSpPr>
          <p:cNvPr id="6" name="Rectangle 5">
            <a:extLst>
              <a:ext uri="{FF2B5EF4-FFF2-40B4-BE49-F238E27FC236}">
                <a16:creationId xmlns:a16="http://schemas.microsoft.com/office/drawing/2014/main" id="{0AB50F20-D5D1-80E5-D545-CDEBCA80E22C}"/>
              </a:ext>
            </a:extLst>
          </p:cNvPr>
          <p:cNvSpPr/>
          <p:nvPr/>
        </p:nvSpPr>
        <p:spPr>
          <a:xfrm>
            <a:off x="1" y="-2"/>
            <a:ext cx="9143999" cy="5143503"/>
          </a:xfrm>
          <a:prstGeom prst="rect">
            <a:avLst/>
          </a:prstGeom>
          <a:solidFill>
            <a:srgbClr val="225145">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Title 1">
            <a:extLst>
              <a:ext uri="{FF2B5EF4-FFF2-40B4-BE49-F238E27FC236}">
                <a16:creationId xmlns:a16="http://schemas.microsoft.com/office/drawing/2014/main" id="{7A84161F-BF29-9AA9-D6F7-8DF675E91EB4}"/>
              </a:ext>
            </a:extLst>
          </p:cNvPr>
          <p:cNvSpPr txBox="1">
            <a:spLocks/>
          </p:cNvSpPr>
          <p:nvPr/>
        </p:nvSpPr>
        <p:spPr>
          <a:xfrm>
            <a:off x="0" y="1236502"/>
            <a:ext cx="9144000" cy="638799"/>
          </a:xfrm>
          <a:prstGeom prst="rect">
            <a:avLst/>
          </a:prstGeom>
        </p:spPr>
        <p:txBody>
          <a:bodyPr vert="horz" wrap="square" lIns="51435" tIns="25718" rIns="51435" bIns="2571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rPr>
              <a:t>Consumers</a:t>
            </a:r>
          </a:p>
        </p:txBody>
      </p:sp>
    </p:spTree>
    <p:extLst>
      <p:ext uri="{BB962C8B-B14F-4D97-AF65-F5344CB8AC3E}">
        <p14:creationId xmlns:p14="http://schemas.microsoft.com/office/powerpoint/2010/main" val="1804659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A57E-DA5A-5D50-FC05-0C6EA3A49EAB}"/>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797C8393-A0EA-C0E5-12F3-D1F98CE1D590}"/>
              </a:ext>
            </a:extLst>
          </p:cNvPr>
          <p:cNvSpPr>
            <a:spLocks noGrp="1"/>
          </p:cNvSpPr>
          <p:nvPr>
            <p:ph type="pic" sz="quarter" idx="10"/>
          </p:nvPr>
        </p:nvSpPr>
        <p:spPr/>
        <p:txBody>
          <a:bodyPr/>
          <a:lstStyle/>
          <a:p>
            <a:endParaRPr lang="en-CA"/>
          </a:p>
        </p:txBody>
      </p:sp>
      <p:sp>
        <p:nvSpPr>
          <p:cNvPr id="4" name="Text Placeholder 3">
            <a:extLst>
              <a:ext uri="{FF2B5EF4-FFF2-40B4-BE49-F238E27FC236}">
                <a16:creationId xmlns:a16="http://schemas.microsoft.com/office/drawing/2014/main" id="{241B04C6-6FED-D76B-7437-2186205D1BCD}"/>
              </a:ext>
            </a:extLst>
          </p:cNvPr>
          <p:cNvSpPr>
            <a:spLocks noGrp="1"/>
          </p:cNvSpPr>
          <p:nvPr>
            <p:ph type="body" sz="quarter" idx="11"/>
          </p:nvPr>
        </p:nvSpPr>
        <p:spPr/>
        <p:txBody>
          <a:bodyPr/>
          <a:lstStyle/>
          <a:p>
            <a:endParaRPr lang="en-US"/>
          </a:p>
        </p:txBody>
      </p:sp>
      <p:pic>
        <p:nvPicPr>
          <p:cNvPr id="2050" name="Picture 2">
            <a:extLst>
              <a:ext uri="{FF2B5EF4-FFF2-40B4-BE49-F238E27FC236}">
                <a16:creationId xmlns:a16="http://schemas.microsoft.com/office/drawing/2014/main" id="{E1E0815A-425C-051E-092E-46D224115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656"/>
            <a:ext cx="9170198" cy="512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8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73D9A-F7F1-4142-F11B-8DE9B4D409CA}"/>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37AC1B33-3DC3-F248-9AC6-4419FBC6B0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289" y="304561"/>
            <a:ext cx="5004222" cy="1229108"/>
          </a:xfrm>
          <a:prstGeom prst="rect">
            <a:avLst/>
          </a:prstGeom>
        </p:spPr>
      </p:pic>
      <p:sp>
        <p:nvSpPr>
          <p:cNvPr id="8" name="Title 1">
            <a:extLst>
              <a:ext uri="{FF2B5EF4-FFF2-40B4-BE49-F238E27FC236}">
                <a16:creationId xmlns:a16="http://schemas.microsoft.com/office/drawing/2014/main" id="{448A7947-6F06-70C7-3B73-015F0D2EFB16}"/>
              </a:ext>
            </a:extLst>
          </p:cNvPr>
          <p:cNvSpPr txBox="1">
            <a:spLocks/>
          </p:cNvSpPr>
          <p:nvPr/>
        </p:nvSpPr>
        <p:spPr>
          <a:xfrm>
            <a:off x="157999" y="508030"/>
            <a:ext cx="3653646" cy="822170"/>
          </a:xfrm>
          <a:prstGeom prst="rect">
            <a:avLst/>
          </a:prstGeom>
        </p:spPr>
        <p:txBody>
          <a:bodyPr vert="horz" wrap="square" lIns="51435" tIns="25718" rIns="51435" bIns="2571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rPr>
              <a:t>Changing tastes</a:t>
            </a:r>
          </a:p>
          <a:p>
            <a:pPr>
              <a:lnSpc>
                <a:spcPct val="100000"/>
              </a:lnSpc>
            </a:pPr>
            <a:r>
              <a:rPr lang="en-US" sz="1500" b="1" dirty="0">
                <a:solidFill>
                  <a:schemeClr val="bg1"/>
                </a:solidFill>
                <a:latin typeface="Source Sans Pro Semibold" panose="020B0503030403020204" pitchFamily="34" charset="0"/>
                <a:ea typeface="Source Sans Pro Semibold" panose="020B0503030403020204" pitchFamily="34" charset="0"/>
                <a:cs typeface="Source Sans Pro"/>
              </a:rPr>
              <a:t>Gen Alpha and producing countries</a:t>
            </a:r>
            <a:endParaRPr lang="en-US" sz="150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E7F73DD-B3F1-94E5-9EBF-3F4FF9FAC8A8}"/>
              </a:ext>
            </a:extLst>
          </p:cNvPr>
          <p:cNvSpPr txBox="1"/>
          <p:nvPr/>
        </p:nvSpPr>
        <p:spPr>
          <a:xfrm>
            <a:off x="5046685" y="3555110"/>
            <a:ext cx="1353029" cy="323165"/>
          </a:xfrm>
          <a:prstGeom prst="rect">
            <a:avLst/>
          </a:prstGeom>
          <a:noFill/>
        </p:spPr>
        <p:txBody>
          <a:bodyPr wrap="square">
            <a:spAutoFit/>
          </a:bodyPr>
          <a:lstStyle/>
          <a:p>
            <a:pPr algn="ctr"/>
            <a:r>
              <a:rPr lang="en-US" sz="1500" b="1" dirty="0">
                <a:solidFill>
                  <a:schemeClr val="bg1"/>
                </a:solidFill>
                <a:latin typeface="Source Sans Pro Semibold" panose="020B0503030403020204" pitchFamily="34" charset="0"/>
                <a:ea typeface="Source Sans Pro Semibold" panose="020B0503030403020204" pitchFamily="34" charset="0"/>
                <a:cs typeface="Source Sans Pro"/>
              </a:rPr>
              <a:t>Info highlight</a:t>
            </a:r>
          </a:p>
        </p:txBody>
      </p:sp>
      <p:pic>
        <p:nvPicPr>
          <p:cNvPr id="5" name="Picture 2" descr="Why brands are investing big in Gen Z &amp; Alpha marketing - Coffee  Intelligence">
            <a:extLst>
              <a:ext uri="{FF2B5EF4-FFF2-40B4-BE49-F238E27FC236}">
                <a16:creationId xmlns:a16="http://schemas.microsoft.com/office/drawing/2014/main" id="{129AB7F5-CC34-C2C1-C756-FB3A79569F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78" r="21958"/>
          <a:stretch>
            <a:fillRect/>
          </a:stretch>
        </p:blipFill>
        <p:spPr bwMode="auto">
          <a:xfrm>
            <a:off x="4834167" y="281026"/>
            <a:ext cx="4309833" cy="44970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A271EF-51F4-48F2-1C05-CED9B4D2981B}"/>
              </a:ext>
            </a:extLst>
          </p:cNvPr>
          <p:cNvSpPr txBox="1"/>
          <p:nvPr/>
        </p:nvSpPr>
        <p:spPr>
          <a:xfrm>
            <a:off x="315219" y="1628775"/>
            <a:ext cx="4115532" cy="2700739"/>
          </a:xfrm>
          <a:prstGeom prst="rect">
            <a:avLst/>
          </a:prstGeom>
          <a:noFill/>
        </p:spPr>
        <p:txBody>
          <a:bodyPr wrap="square" lIns="137160" tIns="102870" rIns="137160" bIns="102870" rtlCol="0">
            <a:spAutoFit/>
          </a:bodyPr>
          <a:lstStyle/>
          <a:p>
            <a:pPr marL="285750" indent="-285750">
              <a:buFont typeface="Arial" panose="020B0604020202020204" pitchFamily="34" charset="0"/>
              <a:buChar char="•"/>
            </a:pPr>
            <a:r>
              <a:rPr lang="en-US" altLang="en-US" b="1" dirty="0">
                <a:latin typeface="Arial" panose="020B0604020202020204" pitchFamily="34" charset="0"/>
              </a:rPr>
              <a:t>Increasing consumption in producing countries</a:t>
            </a:r>
          </a:p>
          <a:p>
            <a:pPr marL="285750" indent="-285750">
              <a:buFont typeface="Arial" panose="020B0604020202020204" pitchFamily="34" charset="0"/>
              <a:buChar char="•"/>
            </a:pPr>
            <a:r>
              <a:rPr lang="en-US" altLang="en-US" b="1" dirty="0">
                <a:latin typeface="Arial" panose="020B0604020202020204" pitchFamily="34" charset="0"/>
              </a:rPr>
              <a:t>Tea drinkers becoming coffee drinkers</a:t>
            </a:r>
          </a:p>
          <a:p>
            <a:pPr marL="285750" indent="-285750">
              <a:buFont typeface="Arial" panose="020B0604020202020204" pitchFamily="34" charset="0"/>
              <a:buChar char="•"/>
            </a:pPr>
            <a:r>
              <a:rPr lang="en-US" altLang="en-US" b="1" dirty="0">
                <a:latin typeface="Arial" panose="020B0604020202020204" pitchFamily="34" charset="0"/>
              </a:rPr>
              <a:t>Coffee as an Ingredient </a:t>
            </a:r>
          </a:p>
          <a:p>
            <a:pPr marL="285750" indent="-285750">
              <a:buFont typeface="Arial" panose="020B0604020202020204" pitchFamily="34" charset="0"/>
              <a:buChar char="•"/>
            </a:pPr>
            <a:r>
              <a:rPr lang="en-US" altLang="en-US" b="1" dirty="0">
                <a:latin typeface="Arial" panose="020B0604020202020204" pitchFamily="34" charset="0"/>
              </a:rPr>
              <a:t>Aesthetic and Flavored Drinks</a:t>
            </a:r>
          </a:p>
          <a:p>
            <a:pPr marL="285750" indent="-285750">
              <a:buFont typeface="Arial" panose="020B0604020202020204" pitchFamily="34" charset="0"/>
              <a:buChar char="•"/>
            </a:pPr>
            <a:r>
              <a:rPr lang="en-US" altLang="en-US" b="1" dirty="0">
                <a:latin typeface="Arial" panose="020B0604020202020204" pitchFamily="34" charset="0"/>
              </a:rPr>
              <a:t>“Content”</a:t>
            </a:r>
          </a:p>
          <a:p>
            <a:pPr marL="285750" indent="-285750">
              <a:buFont typeface="Arial" panose="020B0604020202020204" pitchFamily="34" charset="0"/>
              <a:buChar char="•"/>
            </a:pPr>
            <a:r>
              <a:rPr lang="en-US" altLang="en-US" b="1" dirty="0">
                <a:latin typeface="Arial" panose="020B0604020202020204" pitchFamily="34" charset="0"/>
              </a:rPr>
              <a:t>At home consumption</a:t>
            </a:r>
          </a:p>
          <a:p>
            <a:pPr marL="285750" indent="-285750">
              <a:buFont typeface="Arial" panose="020B0604020202020204" pitchFamily="34" charset="0"/>
              <a:buChar char="•"/>
            </a:pPr>
            <a:r>
              <a:rPr lang="en-US" altLang="en-US" b="1" dirty="0">
                <a:latin typeface="Arial" panose="020B0604020202020204" pitchFamily="34" charset="0"/>
              </a:rPr>
              <a:t>Convenience and Novelty</a:t>
            </a:r>
          </a:p>
        </p:txBody>
      </p:sp>
    </p:spTree>
    <p:extLst>
      <p:ext uri="{BB962C8B-B14F-4D97-AF65-F5344CB8AC3E}">
        <p14:creationId xmlns:p14="http://schemas.microsoft.com/office/powerpoint/2010/main" val="917528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4211-810F-E4ED-BB6A-6B9DC884990B}"/>
            </a:ext>
          </a:extLst>
        </p:cNvPr>
        <p:cNvGrpSpPr/>
        <p:nvPr/>
      </p:nvGrpSpPr>
      <p:grpSpPr>
        <a:xfrm>
          <a:off x="0" y="0"/>
          <a:ext cx="0" cy="0"/>
          <a:chOff x="0" y="0"/>
          <a:chExt cx="0" cy="0"/>
        </a:xfrm>
      </p:grpSpPr>
      <p:pic>
        <p:nvPicPr>
          <p:cNvPr id="6" name="Picture Placeholder 5" descr="A picture containing outdoor, vegetable, broccoli&#10;&#10;Description automatically generated">
            <a:extLst>
              <a:ext uri="{FF2B5EF4-FFF2-40B4-BE49-F238E27FC236}">
                <a16:creationId xmlns:a16="http://schemas.microsoft.com/office/drawing/2014/main" id="{8A9E3383-144F-973E-437A-4202DC88B267}"/>
              </a:ext>
            </a:extLst>
          </p:cNvPr>
          <p:cNvPicPr>
            <a:picLocks noGrp="1" noChangeAspect="1"/>
          </p:cNvPicPr>
          <p:nvPr>
            <p:ph type="pic" sz="quarter" idx="10"/>
          </p:nvPr>
        </p:nvPicPr>
        <p:blipFill>
          <a:blip r:embed="rId2"/>
          <a:srcRect l="29835" r="29835"/>
          <a:stretch>
            <a:fillRect/>
          </a:stretch>
        </p:blipFill>
        <p:spPr>
          <a:xfrm>
            <a:off x="-590550" y="322792"/>
            <a:ext cx="3114675" cy="5143500"/>
          </a:xfrm>
        </p:spPr>
      </p:pic>
      <p:sp>
        <p:nvSpPr>
          <p:cNvPr id="7" name="Title 1">
            <a:extLst>
              <a:ext uri="{FF2B5EF4-FFF2-40B4-BE49-F238E27FC236}">
                <a16:creationId xmlns:a16="http://schemas.microsoft.com/office/drawing/2014/main" id="{D5DC26C6-34AC-DA60-A73E-6A3057FFB69D}"/>
              </a:ext>
            </a:extLst>
          </p:cNvPr>
          <p:cNvSpPr>
            <a:spLocks noGrp="1"/>
          </p:cNvSpPr>
          <p:nvPr>
            <p:ph type="title"/>
          </p:nvPr>
        </p:nvSpPr>
        <p:spPr>
          <a:xfrm>
            <a:off x="3266017" y="322792"/>
            <a:ext cx="5546990" cy="726079"/>
          </a:xfrm>
        </p:spPr>
        <p:txBody>
          <a:bodyPr>
            <a:noAutofit/>
          </a:bodyPr>
          <a:lstStyle/>
          <a:p>
            <a:r>
              <a:rPr lang="en-US" sz="2400" b="1" dirty="0">
                <a:solidFill>
                  <a:srgbClr val="225145"/>
                </a:solidFill>
                <a:latin typeface="Source Serif Pro SemiBold" panose="02040603050405020204" pitchFamily="18" charset="0"/>
                <a:ea typeface="Source Serif Pro SemiBold" panose="02040603050405020204" pitchFamily="18" charset="0"/>
                <a:cs typeface="Source Sans Pro"/>
              </a:rPr>
              <a:t>Where are we at this moment? </a:t>
            </a:r>
          </a:p>
        </p:txBody>
      </p:sp>
      <p:sp>
        <p:nvSpPr>
          <p:cNvPr id="8" name="TextBox 7">
            <a:extLst>
              <a:ext uri="{FF2B5EF4-FFF2-40B4-BE49-F238E27FC236}">
                <a16:creationId xmlns:a16="http://schemas.microsoft.com/office/drawing/2014/main" id="{136006A0-EC36-62FE-4B49-D1165389F8AB}"/>
              </a:ext>
            </a:extLst>
          </p:cNvPr>
          <p:cNvSpPr txBox="1"/>
          <p:nvPr/>
        </p:nvSpPr>
        <p:spPr>
          <a:xfrm>
            <a:off x="3266016" y="1056979"/>
            <a:ext cx="5546989" cy="646331"/>
          </a:xfrm>
          <a:prstGeom prst="rect">
            <a:avLst/>
          </a:prstGeom>
          <a:noFill/>
        </p:spPr>
        <p:txBody>
          <a:bodyPr wrap="square">
            <a:spAutoFit/>
          </a:bodyPr>
          <a:lstStyle/>
          <a:p>
            <a:r>
              <a:rPr lang="en-US" dirty="0">
                <a:solidFill>
                  <a:srgbClr val="36B779"/>
                </a:solidFill>
                <a:latin typeface="Source Sans Pro" panose="020B0503030403020204" pitchFamily="34" charset="0"/>
                <a:ea typeface="Source Sans Pro" panose="020B0503030403020204" pitchFamily="34" charset="0"/>
              </a:rPr>
              <a:t>Subhead can be roughly 80 characters, move bullets down if more space is needed. </a:t>
            </a:r>
          </a:p>
        </p:txBody>
      </p:sp>
      <p:sp>
        <p:nvSpPr>
          <p:cNvPr id="9" name="Text Placeholder 3">
            <a:extLst>
              <a:ext uri="{FF2B5EF4-FFF2-40B4-BE49-F238E27FC236}">
                <a16:creationId xmlns:a16="http://schemas.microsoft.com/office/drawing/2014/main" id="{C3B9AB48-A090-5A0F-21BD-CD29EB60A405}"/>
              </a:ext>
            </a:extLst>
          </p:cNvPr>
          <p:cNvSpPr>
            <a:spLocks noGrp="1"/>
          </p:cNvSpPr>
          <p:nvPr>
            <p:ph type="body" sz="quarter" idx="11"/>
          </p:nvPr>
        </p:nvSpPr>
        <p:spPr>
          <a:xfrm>
            <a:off x="3257550" y="1798420"/>
            <a:ext cx="5464549" cy="2945030"/>
          </a:xfrm>
        </p:spPr>
        <p:txBody>
          <a:bodyPr>
            <a:normAutofit/>
          </a:bodyPr>
          <a:lstStyle/>
          <a:p>
            <a:pPr marL="214313" indent="-214313">
              <a:buClr>
                <a:schemeClr val="tx2"/>
              </a:buClr>
              <a:buSzPct val="100000"/>
            </a:pPr>
            <a:r>
              <a:rPr lang="en-US" sz="1800" dirty="0">
                <a:latin typeface="Source Sans Pro Light" panose="020B0403030403020204" pitchFamily="34" charset="0"/>
                <a:ea typeface="Source Sans Pro Light" panose="020B0403030403020204" pitchFamily="34" charset="0"/>
              </a:rPr>
              <a:t>Bullet points can be set at size 18-24</a:t>
            </a:r>
          </a:p>
          <a:p>
            <a:pPr marL="214313" indent="-214313">
              <a:buClr>
                <a:schemeClr val="tx2"/>
              </a:buClr>
              <a:buSzPct val="100000"/>
            </a:pPr>
            <a:r>
              <a:rPr lang="en-US" sz="1800" dirty="0">
                <a:latin typeface="Source Sans Pro Light" panose="020B0403030403020204" pitchFamily="34" charset="0"/>
                <a:ea typeface="Source Sans Pro Light" panose="020B0403030403020204" pitchFamily="34" charset="0"/>
              </a:rPr>
              <a:t>Set in Source Sans Pro Light</a:t>
            </a:r>
          </a:p>
          <a:p>
            <a:pPr marL="214313" indent="-214313">
              <a:buClr>
                <a:schemeClr val="tx2"/>
              </a:buClr>
              <a:buSzPct val="100000"/>
            </a:pPr>
            <a:r>
              <a:rPr lang="en-US" sz="1800" dirty="0">
                <a:latin typeface="Source Sans Pro Light" panose="020B0403030403020204" pitchFamily="34" charset="0"/>
                <a:ea typeface="Source Sans Pro Light" panose="020B0403030403020204" pitchFamily="34" charset="0"/>
              </a:rPr>
              <a:t>Keep bullet points short and to the point </a:t>
            </a:r>
          </a:p>
          <a:p>
            <a:pPr marL="214313" indent="-214313">
              <a:buClr>
                <a:schemeClr val="tx2"/>
              </a:buClr>
              <a:buSzPct val="100000"/>
            </a:pPr>
            <a:r>
              <a:rPr lang="en-US" sz="1800" dirty="0">
                <a:latin typeface="Source Sans Pro Light" panose="020B0403030403020204" pitchFamily="34" charset="0"/>
                <a:ea typeface="Source Sans Pro Light" panose="020B0403030403020204" pitchFamily="34" charset="0"/>
              </a:rPr>
              <a:t>Bullets points should not extend beyond 2/3 the length of the page to improve legibility </a:t>
            </a:r>
            <a:endParaRPr lang="en-US" sz="1800" dirty="0"/>
          </a:p>
          <a:p>
            <a:pPr marL="0" indent="0">
              <a:buClr>
                <a:schemeClr val="tx2"/>
              </a:buClr>
              <a:buSzPct val="100000"/>
              <a:buNone/>
            </a:pPr>
            <a:endParaRPr lang="en-US" sz="1800" dirty="0"/>
          </a:p>
        </p:txBody>
      </p:sp>
      <p:sp>
        <p:nvSpPr>
          <p:cNvPr id="10" name="TextBox 9">
            <a:extLst>
              <a:ext uri="{FF2B5EF4-FFF2-40B4-BE49-F238E27FC236}">
                <a16:creationId xmlns:a16="http://schemas.microsoft.com/office/drawing/2014/main" id="{A042AFDE-1043-0800-6780-45996FCEA39E}"/>
              </a:ext>
            </a:extLst>
          </p:cNvPr>
          <p:cNvSpPr txBox="1"/>
          <p:nvPr/>
        </p:nvSpPr>
        <p:spPr>
          <a:xfrm>
            <a:off x="314325" y="4258702"/>
            <a:ext cx="2551705" cy="715581"/>
          </a:xfrm>
          <a:prstGeom prst="rect">
            <a:avLst/>
          </a:prstGeom>
          <a:solidFill>
            <a:srgbClr val="FF0000"/>
          </a:solidFill>
        </p:spPr>
        <p:txBody>
          <a:bodyPr wrap="square" rtlCol="0">
            <a:spAutoFit/>
          </a:bodyPr>
          <a:lstStyle/>
          <a:p>
            <a:pPr algn="ctr"/>
            <a:r>
              <a:rPr lang="en-US" sz="1350" b="1" dirty="0">
                <a:solidFill>
                  <a:schemeClr val="bg1"/>
                </a:solidFill>
                <a:latin typeface="Source Sans Pro" panose="020B0503030403020204" pitchFamily="34" charset="0"/>
                <a:ea typeface="Source Sans Pro" panose="020B0503030403020204" pitchFamily="34" charset="0"/>
              </a:rPr>
              <a:t>Replace placeholder photos, with relevant photos as needed</a:t>
            </a:r>
          </a:p>
        </p:txBody>
      </p:sp>
      <p:pic>
        <p:nvPicPr>
          <p:cNvPr id="7170" name="Picture 2" descr="Preparing for Future Supply Chain Disruptions: Insights from the Field -  Global Trade Magazine">
            <a:extLst>
              <a:ext uri="{FF2B5EF4-FFF2-40B4-BE49-F238E27FC236}">
                <a16:creationId xmlns:a16="http://schemas.microsoft.com/office/drawing/2014/main" id="{9B6A52A9-6911-4F74-8E9B-77428139C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0"/>
            <a:ext cx="10195319" cy="529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86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0033B5-0D05-2EDB-01FD-1123BE2EE48C}"/>
              </a:ext>
            </a:extLst>
          </p:cNvPr>
          <p:cNvSpPr txBox="1"/>
          <p:nvPr/>
        </p:nvSpPr>
        <p:spPr>
          <a:xfrm>
            <a:off x="1114153" y="1290147"/>
            <a:ext cx="6802365" cy="3218830"/>
          </a:xfrm>
          <a:prstGeom prst="rect">
            <a:avLst/>
          </a:prstGeom>
          <a:noFill/>
        </p:spPr>
        <p:txBody>
          <a:bodyPr wrap="square">
            <a:spAutoFit/>
          </a:bodyPr>
          <a:lstStyle/>
          <a:p>
            <a:pPr algn="l">
              <a:buNone/>
            </a:pPr>
            <a:r>
              <a:rPr lang="en-US" sz="3600" b="1" dirty="0">
                <a:solidFill>
                  <a:srgbClr val="000000"/>
                </a:solidFill>
                <a:latin typeface="Source Serif Pro Semibold" panose="02040603050405020204" pitchFamily="18" charset="0"/>
                <a:ea typeface="Source Serif Pro Semibold" panose="02040603050405020204" pitchFamily="18" charset="0"/>
              </a:rPr>
              <a:t>When the world feels unstable, </a:t>
            </a:r>
            <a:br>
              <a:rPr lang="en-US" sz="3600" b="1" dirty="0">
                <a:solidFill>
                  <a:srgbClr val="000000"/>
                </a:solidFill>
                <a:latin typeface="Source Serif Pro Semibold" panose="02040603050405020204" pitchFamily="18" charset="0"/>
                <a:ea typeface="Source Serif Pro Semibold" panose="02040603050405020204" pitchFamily="18" charset="0"/>
              </a:rPr>
            </a:br>
            <a:r>
              <a:rPr lang="en-US" sz="3600" b="1" dirty="0">
                <a:solidFill>
                  <a:srgbClr val="000000"/>
                </a:solidFill>
                <a:latin typeface="Source Serif Pro Semibold" panose="02040603050405020204" pitchFamily="18" charset="0"/>
                <a:ea typeface="Source Serif Pro Semibold" panose="02040603050405020204" pitchFamily="18" charset="0"/>
              </a:rPr>
              <a:t>innovation often follows.</a:t>
            </a:r>
            <a:br>
              <a:rPr lang="en-US" sz="3600" b="1" dirty="0">
                <a:solidFill>
                  <a:srgbClr val="000000"/>
                </a:solidFill>
                <a:latin typeface="Source Serif Pro Semibold" panose="02040603050405020204" pitchFamily="18" charset="0"/>
                <a:ea typeface="Source Serif Pro Semibold" panose="02040603050405020204" pitchFamily="18" charset="0"/>
              </a:rPr>
            </a:br>
            <a:r>
              <a:rPr lang="en-US" sz="3600" b="1" dirty="0">
                <a:solidFill>
                  <a:srgbClr val="000000"/>
                </a:solidFill>
                <a:latin typeface="Source Serif Pro Semibold" panose="02040603050405020204" pitchFamily="18" charset="0"/>
                <a:ea typeface="Source Serif Pro Semibold" panose="02040603050405020204" pitchFamily="18" charset="0"/>
              </a:rPr>
              <a:t> </a:t>
            </a:r>
          </a:p>
          <a:p>
            <a:pPr algn="r">
              <a:buNone/>
            </a:pPr>
            <a:r>
              <a:rPr lang="en-US" sz="2700" dirty="0">
                <a:solidFill>
                  <a:srgbClr val="000000"/>
                </a:solidFill>
                <a:latin typeface="Source Sans Pro Light" panose="020B0403030403020204" pitchFamily="34" charset="77"/>
                <a:ea typeface="Source Serif Pro SemiBold" panose="02040603050405020204" pitchFamily="18" charset="0"/>
              </a:rPr>
              <a:t>— Jennifer Welch, Bloomberg </a:t>
            </a:r>
            <a:r>
              <a:rPr lang="en-US" sz="2700" dirty="0" err="1">
                <a:solidFill>
                  <a:srgbClr val="000000"/>
                </a:solidFill>
                <a:latin typeface="Source Sans Pro Light" panose="020B0403030403020204" pitchFamily="34" charset="77"/>
                <a:ea typeface="Source Serif Pro SemiBold" panose="02040603050405020204" pitchFamily="18" charset="0"/>
              </a:rPr>
              <a:t>GeoEconomics</a:t>
            </a:r>
            <a:endParaRPr lang="en-US" sz="2700" dirty="0">
              <a:solidFill>
                <a:srgbClr val="000000"/>
              </a:solidFill>
              <a:latin typeface="Source Sans Pro Light" panose="020B0403030403020204" pitchFamily="34" charset="77"/>
              <a:ea typeface="Source Serif Pro SemiBold" panose="02040603050405020204" pitchFamily="18" charset="0"/>
            </a:endParaRPr>
          </a:p>
          <a:p>
            <a:pPr>
              <a:spcBef>
                <a:spcPts val="1688"/>
              </a:spcBef>
              <a:spcAft>
                <a:spcPts val="1688"/>
              </a:spcAft>
            </a:pPr>
            <a:br>
              <a:rPr lang="en-US" sz="2700" b="1" dirty="0">
                <a:solidFill>
                  <a:srgbClr val="000000"/>
                </a:solidFill>
                <a:latin typeface="Source Serif Pro Semibold" panose="02040603050405020204" pitchFamily="18" charset="0"/>
                <a:ea typeface="Source Serif Pro Semibold" panose="02040603050405020204" pitchFamily="18" charset="0"/>
              </a:rPr>
            </a:br>
            <a:endParaRPr lang="en-US" sz="2700" b="1" dirty="0">
              <a:solidFill>
                <a:srgbClr val="000000"/>
              </a:solidFill>
              <a:latin typeface="Source Serif Pro Semibold" panose="02040603050405020204" pitchFamily="18" charset="0"/>
              <a:ea typeface="Source Serif Pro Semibold" panose="02040603050405020204" pitchFamily="18" charset="0"/>
            </a:endParaRPr>
          </a:p>
        </p:txBody>
      </p:sp>
    </p:spTree>
    <p:extLst>
      <p:ext uri="{BB962C8B-B14F-4D97-AF65-F5344CB8AC3E}">
        <p14:creationId xmlns:p14="http://schemas.microsoft.com/office/powerpoint/2010/main" val="2251873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5399-2F80-C9A4-7720-828B88922A76}"/>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C1E56688-52CE-5A72-BD14-ABE14C117A72}"/>
              </a:ext>
            </a:extLst>
          </p:cNvPr>
          <p:cNvSpPr>
            <a:spLocks noGrp="1"/>
          </p:cNvSpPr>
          <p:nvPr>
            <p:ph type="body" sz="quarter" idx="11"/>
          </p:nvPr>
        </p:nvSpPr>
        <p:spPr/>
        <p:txBody>
          <a:bodyPr/>
          <a:lstStyle/>
          <a:p>
            <a:endParaRPr lang="en-US"/>
          </a:p>
        </p:txBody>
      </p:sp>
      <p:pic>
        <p:nvPicPr>
          <p:cNvPr id="10" name="Picture 9">
            <a:extLst>
              <a:ext uri="{FF2B5EF4-FFF2-40B4-BE49-F238E27FC236}">
                <a16:creationId xmlns:a16="http://schemas.microsoft.com/office/drawing/2014/main" id="{C85516A1-5968-DFDF-533F-EDE779874974}"/>
              </a:ext>
            </a:extLst>
          </p:cNvPr>
          <p:cNvPicPr>
            <a:picLocks noChangeAspect="1"/>
          </p:cNvPicPr>
          <p:nvPr/>
        </p:nvPicPr>
        <p:blipFill>
          <a:blip r:embed="rId2"/>
          <a:stretch>
            <a:fillRect/>
          </a:stretch>
        </p:blipFill>
        <p:spPr>
          <a:xfrm>
            <a:off x="0" y="0"/>
            <a:ext cx="9144000" cy="2095799"/>
          </a:xfrm>
          <a:prstGeom prst="rect">
            <a:avLst/>
          </a:prstGeom>
        </p:spPr>
      </p:pic>
      <p:pic>
        <p:nvPicPr>
          <p:cNvPr id="8" name="Picture 7">
            <a:extLst>
              <a:ext uri="{FF2B5EF4-FFF2-40B4-BE49-F238E27FC236}">
                <a16:creationId xmlns:a16="http://schemas.microsoft.com/office/drawing/2014/main" id="{42ACE230-0390-897E-10A0-ADF5B13925EF}"/>
              </a:ext>
            </a:extLst>
          </p:cNvPr>
          <p:cNvPicPr>
            <a:picLocks noChangeAspect="1"/>
          </p:cNvPicPr>
          <p:nvPr/>
        </p:nvPicPr>
        <p:blipFill>
          <a:blip r:embed="rId3"/>
          <a:stretch>
            <a:fillRect/>
          </a:stretch>
        </p:blipFill>
        <p:spPr>
          <a:xfrm>
            <a:off x="0" y="1399000"/>
            <a:ext cx="9144000" cy="3744500"/>
          </a:xfrm>
          <a:prstGeom prst="rect">
            <a:avLst/>
          </a:prstGeom>
        </p:spPr>
      </p:pic>
    </p:spTree>
    <p:extLst>
      <p:ext uri="{BB962C8B-B14F-4D97-AF65-F5344CB8AC3E}">
        <p14:creationId xmlns:p14="http://schemas.microsoft.com/office/powerpoint/2010/main" val="2093320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B33E8-B0F6-D736-BD59-A5FC0ECE97A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E94D108-3780-D32F-3486-78B3F2A7EFE0}"/>
              </a:ext>
            </a:extLst>
          </p:cNvPr>
          <p:cNvPicPr>
            <a:picLocks noChangeAspect="1"/>
          </p:cNvPicPr>
          <p:nvPr/>
        </p:nvPicPr>
        <p:blipFill>
          <a:blip r:embed="rId3"/>
          <a:stretch>
            <a:fillRect/>
          </a:stretch>
        </p:blipFill>
        <p:spPr>
          <a:xfrm>
            <a:off x="6023113" y="1251175"/>
            <a:ext cx="2796246" cy="3728329"/>
          </a:xfrm>
          <a:prstGeom prst="round2DiagRect">
            <a:avLst>
              <a:gd name="adj1" fmla="val 16667"/>
              <a:gd name="adj2" fmla="val 3934"/>
            </a:avLst>
          </a:prstGeom>
        </p:spPr>
      </p:pic>
      <p:pic>
        <p:nvPicPr>
          <p:cNvPr id="7" name="Picture 6">
            <a:extLst>
              <a:ext uri="{FF2B5EF4-FFF2-40B4-BE49-F238E27FC236}">
                <a16:creationId xmlns:a16="http://schemas.microsoft.com/office/drawing/2014/main" id="{2B6A5441-6DC7-9B03-4E2E-EF25A81B3D48}"/>
              </a:ext>
            </a:extLst>
          </p:cNvPr>
          <p:cNvPicPr>
            <a:picLocks noChangeAspect="1"/>
          </p:cNvPicPr>
          <p:nvPr/>
        </p:nvPicPr>
        <p:blipFill>
          <a:blip r:embed="rId4"/>
          <a:srcRect r="-18855" b="-15011"/>
          <a:stretch>
            <a:fillRect/>
          </a:stretch>
        </p:blipFill>
        <p:spPr>
          <a:xfrm>
            <a:off x="3007895" y="1251175"/>
            <a:ext cx="3388197" cy="4371506"/>
          </a:xfrm>
          <a:prstGeom prst="roundRect">
            <a:avLst/>
          </a:prstGeom>
        </p:spPr>
      </p:pic>
      <p:sp>
        <p:nvSpPr>
          <p:cNvPr id="8" name="TextBox 7">
            <a:extLst>
              <a:ext uri="{FF2B5EF4-FFF2-40B4-BE49-F238E27FC236}">
                <a16:creationId xmlns:a16="http://schemas.microsoft.com/office/drawing/2014/main" id="{2F5DBCAE-2B35-BA38-5D64-20709C33C9CC}"/>
              </a:ext>
            </a:extLst>
          </p:cNvPr>
          <p:cNvSpPr txBox="1"/>
          <p:nvPr/>
        </p:nvSpPr>
        <p:spPr>
          <a:xfrm>
            <a:off x="324642" y="262054"/>
            <a:ext cx="7987404" cy="923330"/>
          </a:xfrm>
          <a:prstGeom prst="rect">
            <a:avLst/>
          </a:prstGeom>
          <a:noFill/>
        </p:spPr>
        <p:txBody>
          <a:bodyPr wrap="square" rtlCol="0">
            <a:spAutoFit/>
          </a:bodyPr>
          <a:lstStyle/>
          <a:p>
            <a:r>
              <a:rPr lang="en-US" sz="2700" b="1" dirty="0">
                <a:latin typeface="Source Serif Pro Semibold" panose="02040603050405020204" pitchFamily="18" charset="0"/>
                <a:ea typeface="Source Serif Pro Semibold" panose="02040603050405020204" pitchFamily="18" charset="0"/>
              </a:rPr>
              <a:t>Long term solutions require innovations to keep on track </a:t>
            </a:r>
            <a:endParaRPr lang="en-US" sz="2000" dirty="0">
              <a:latin typeface="Source Sans Pro Light" panose="020B0403030403020204" pitchFamily="34" charset="77"/>
            </a:endParaRPr>
          </a:p>
        </p:txBody>
      </p:sp>
      <p:sp>
        <p:nvSpPr>
          <p:cNvPr id="10" name="TextBox 9">
            <a:extLst>
              <a:ext uri="{FF2B5EF4-FFF2-40B4-BE49-F238E27FC236}">
                <a16:creationId xmlns:a16="http://schemas.microsoft.com/office/drawing/2014/main" id="{E8B312F6-90F5-4822-79CF-43F662A3F4AD}"/>
              </a:ext>
            </a:extLst>
          </p:cNvPr>
          <p:cNvSpPr txBox="1"/>
          <p:nvPr/>
        </p:nvSpPr>
        <p:spPr>
          <a:xfrm>
            <a:off x="721895" y="4791379"/>
            <a:ext cx="2796246" cy="300082"/>
          </a:xfrm>
          <a:prstGeom prst="rect">
            <a:avLst/>
          </a:prstGeom>
          <a:noFill/>
        </p:spPr>
        <p:txBody>
          <a:bodyPr wrap="square">
            <a:spAutoFit/>
          </a:bodyPr>
          <a:lstStyle/>
          <a:p>
            <a:r>
              <a:rPr lang="en-US" sz="1350">
                <a:latin typeface="Source Sans Pro Light" panose="020B0403030403020204" pitchFamily="34" charset="77"/>
              </a:rPr>
              <a:t>Breeding Factory October 2025</a:t>
            </a:r>
            <a:endParaRPr lang="en-US" sz="1350" dirty="0">
              <a:latin typeface="Source Sans Pro Light" panose="020B0403030403020204" pitchFamily="34" charset="77"/>
            </a:endParaRPr>
          </a:p>
        </p:txBody>
      </p:sp>
      <p:pic>
        <p:nvPicPr>
          <p:cNvPr id="12" name="Picture 11">
            <a:extLst>
              <a:ext uri="{FF2B5EF4-FFF2-40B4-BE49-F238E27FC236}">
                <a16:creationId xmlns:a16="http://schemas.microsoft.com/office/drawing/2014/main" id="{49841861-0F80-863C-54EB-4F0A21510BE6}"/>
              </a:ext>
            </a:extLst>
          </p:cNvPr>
          <p:cNvPicPr>
            <a:picLocks noChangeAspect="1"/>
          </p:cNvPicPr>
          <p:nvPr/>
        </p:nvPicPr>
        <p:blipFill>
          <a:blip r:embed="rId5"/>
          <a:stretch>
            <a:fillRect/>
          </a:stretch>
        </p:blipFill>
        <p:spPr>
          <a:xfrm>
            <a:off x="259526" y="1711757"/>
            <a:ext cx="2234634" cy="2946552"/>
          </a:xfrm>
          <a:prstGeom prst="rect">
            <a:avLst/>
          </a:prstGeom>
        </p:spPr>
      </p:pic>
    </p:spTree>
    <p:extLst>
      <p:ext uri="{BB962C8B-B14F-4D97-AF65-F5344CB8AC3E}">
        <p14:creationId xmlns:p14="http://schemas.microsoft.com/office/powerpoint/2010/main" val="2649652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71861-7408-2261-D57D-107F8182A2F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1D7E566-7D41-A6FB-D756-20FEAAE0454A}"/>
              </a:ext>
            </a:extLst>
          </p:cNvPr>
          <p:cNvSpPr>
            <a:spLocks noGrp="1"/>
          </p:cNvSpPr>
          <p:nvPr>
            <p:ph type="title"/>
          </p:nvPr>
        </p:nvSpPr>
        <p:spPr>
          <a:xfrm>
            <a:off x="3266017" y="322792"/>
            <a:ext cx="5546990" cy="726079"/>
          </a:xfrm>
        </p:spPr>
        <p:txBody>
          <a:bodyPr>
            <a:noAutofit/>
          </a:bodyPr>
          <a:lstStyle/>
          <a:p>
            <a:r>
              <a:rPr lang="en-US" sz="2400" b="1" dirty="0">
                <a:solidFill>
                  <a:srgbClr val="225145"/>
                </a:solidFill>
                <a:latin typeface="Source Serif Pro SemiBold" panose="02040603050405020204" pitchFamily="18" charset="0"/>
                <a:ea typeface="Source Serif Pro SemiBold" panose="02040603050405020204" pitchFamily="18" charset="0"/>
                <a:cs typeface="Source Sans Pro"/>
              </a:rPr>
              <a:t>What can we do as a breeding community to keep up in this environment and ride this wave? </a:t>
            </a:r>
          </a:p>
        </p:txBody>
      </p:sp>
      <p:sp>
        <p:nvSpPr>
          <p:cNvPr id="9" name="Text Placeholder 3">
            <a:extLst>
              <a:ext uri="{FF2B5EF4-FFF2-40B4-BE49-F238E27FC236}">
                <a16:creationId xmlns:a16="http://schemas.microsoft.com/office/drawing/2014/main" id="{9CAA80E7-E247-AA45-C3D1-0EE1E1B6E641}"/>
              </a:ext>
            </a:extLst>
          </p:cNvPr>
          <p:cNvSpPr>
            <a:spLocks noGrp="1"/>
          </p:cNvSpPr>
          <p:nvPr>
            <p:ph type="body" sz="quarter" idx="11"/>
          </p:nvPr>
        </p:nvSpPr>
        <p:spPr>
          <a:xfrm>
            <a:off x="3257550" y="1798420"/>
            <a:ext cx="5464549" cy="2945030"/>
          </a:xfrm>
        </p:spPr>
        <p:txBody>
          <a:bodyPr>
            <a:normAutofit/>
          </a:bodyPr>
          <a:lstStyle/>
          <a:p>
            <a:r>
              <a:rPr lang="en-CA" sz="1800" dirty="0"/>
              <a:t>What are ways we can deliver innovations faster?</a:t>
            </a:r>
          </a:p>
          <a:p>
            <a:r>
              <a:rPr lang="en-CA" sz="1800" dirty="0"/>
              <a:t>Do we need to communicate our work differently?  </a:t>
            </a:r>
          </a:p>
          <a:p>
            <a:r>
              <a:rPr lang="en-CA" sz="1800" dirty="0"/>
              <a:t>How can we work together to do this better? </a:t>
            </a:r>
          </a:p>
          <a:p>
            <a:r>
              <a:rPr lang="en-CA" sz="1800" dirty="0"/>
              <a:t>Are different collaborations needed?  International collaborations? Private/ public partnerships? </a:t>
            </a:r>
          </a:p>
          <a:p>
            <a:pPr marL="0" indent="0">
              <a:buClr>
                <a:schemeClr val="tx2"/>
              </a:buClr>
              <a:buSzPct val="100000"/>
              <a:buNone/>
            </a:pPr>
            <a:endParaRPr lang="en-US" sz="1800" dirty="0"/>
          </a:p>
        </p:txBody>
      </p:sp>
      <p:pic>
        <p:nvPicPr>
          <p:cNvPr id="3" name="Picture 2">
            <a:extLst>
              <a:ext uri="{FF2B5EF4-FFF2-40B4-BE49-F238E27FC236}">
                <a16:creationId xmlns:a16="http://schemas.microsoft.com/office/drawing/2014/main" id="{EB551D5C-FA42-D506-EC49-86921652721D}"/>
              </a:ext>
            </a:extLst>
          </p:cNvPr>
          <p:cNvPicPr>
            <a:picLocks noChangeAspect="1"/>
          </p:cNvPicPr>
          <p:nvPr/>
        </p:nvPicPr>
        <p:blipFill>
          <a:blip r:embed="rId2"/>
          <a:srcRect t="-1" b="11076"/>
          <a:stretch>
            <a:fillRect/>
          </a:stretch>
        </p:blipFill>
        <p:spPr>
          <a:xfrm>
            <a:off x="0" y="0"/>
            <a:ext cx="3253547" cy="5143500"/>
          </a:xfrm>
          <a:prstGeom prst="rect">
            <a:avLst/>
          </a:prstGeom>
        </p:spPr>
      </p:pic>
    </p:spTree>
    <p:extLst>
      <p:ext uri="{BB962C8B-B14F-4D97-AF65-F5344CB8AC3E}">
        <p14:creationId xmlns:p14="http://schemas.microsoft.com/office/powerpoint/2010/main" val="3083821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9008F-B2ED-E736-EA5E-C0A431C7B95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9E40E2A-DD66-D014-ED6E-E6B207610F73}"/>
              </a:ext>
            </a:extLst>
          </p:cNvPr>
          <p:cNvSpPr>
            <a:spLocks noGrp="1"/>
          </p:cNvSpPr>
          <p:nvPr>
            <p:ph type="title"/>
          </p:nvPr>
        </p:nvSpPr>
        <p:spPr>
          <a:xfrm>
            <a:off x="574570" y="359349"/>
            <a:ext cx="7994860" cy="726079"/>
          </a:xfrm>
        </p:spPr>
        <p:txBody>
          <a:bodyPr>
            <a:noAutofit/>
          </a:bodyPr>
          <a:lstStyle/>
          <a:p>
            <a:pPr algn="l"/>
            <a:r>
              <a:rPr lang="en-US" sz="3600" b="1" dirty="0">
                <a:solidFill>
                  <a:srgbClr val="FF0000"/>
                </a:solidFill>
                <a:latin typeface="Source Serif Pro SemiBold" panose="02040603050405020204" pitchFamily="18" charset="0"/>
                <a:ea typeface="Source Serif Pro SemiBold" panose="02040603050405020204" pitchFamily="18" charset="0"/>
                <a:cs typeface="Source Sans Pro"/>
              </a:rPr>
              <a:t>Glossary</a:t>
            </a:r>
          </a:p>
        </p:txBody>
      </p:sp>
      <p:sp>
        <p:nvSpPr>
          <p:cNvPr id="17" name="TextBox 16">
            <a:extLst>
              <a:ext uri="{FF2B5EF4-FFF2-40B4-BE49-F238E27FC236}">
                <a16:creationId xmlns:a16="http://schemas.microsoft.com/office/drawing/2014/main" id="{237E6A7F-D3C5-3AC3-B8C5-CDD4AA53A48C}"/>
              </a:ext>
            </a:extLst>
          </p:cNvPr>
          <p:cNvSpPr txBox="1"/>
          <p:nvPr/>
        </p:nvSpPr>
        <p:spPr>
          <a:xfrm>
            <a:off x="5564777" y="214557"/>
            <a:ext cx="3281703" cy="507831"/>
          </a:xfrm>
          <a:prstGeom prst="rect">
            <a:avLst/>
          </a:prstGeom>
          <a:solidFill>
            <a:srgbClr val="FF0000"/>
          </a:solidFill>
        </p:spPr>
        <p:txBody>
          <a:bodyPr wrap="square" rtlCol="0">
            <a:spAutoFit/>
          </a:bodyPr>
          <a:lstStyle/>
          <a:p>
            <a:pPr algn="ctr"/>
            <a:r>
              <a:rPr lang="en-US" sz="1350" b="1" dirty="0">
                <a:solidFill>
                  <a:schemeClr val="bg1"/>
                </a:solidFill>
                <a:latin typeface="Source Sans Pro" panose="020B0503030403020204" pitchFamily="34" charset="0"/>
                <a:ea typeface="Source Sans Pro" panose="020B0503030403020204" pitchFamily="34" charset="0"/>
              </a:rPr>
              <a:t>Hanna will remove slide after </a:t>
            </a:r>
            <a:r>
              <a:rPr lang="en-US" sz="1350" b="1" dirty="0" err="1">
                <a:solidFill>
                  <a:schemeClr val="bg1"/>
                </a:solidFill>
                <a:latin typeface="Source Sans Pro" panose="020B0503030403020204" pitchFamily="34" charset="0"/>
                <a:ea typeface="Source Sans Pro" panose="020B0503030403020204" pitchFamily="34" charset="0"/>
              </a:rPr>
              <a:t>entereing</a:t>
            </a:r>
            <a:r>
              <a:rPr lang="en-US" sz="1350" b="1" dirty="0">
                <a:solidFill>
                  <a:schemeClr val="bg1"/>
                </a:solidFill>
                <a:latin typeface="Source Sans Pro" panose="020B0503030403020204" pitchFamily="34" charset="0"/>
                <a:ea typeface="Source Sans Pro" panose="020B0503030403020204" pitchFamily="34" charset="0"/>
              </a:rPr>
              <a:t> terms into translation glossary</a:t>
            </a:r>
          </a:p>
        </p:txBody>
      </p:sp>
      <p:sp>
        <p:nvSpPr>
          <p:cNvPr id="4" name="Text Placeholder 3">
            <a:extLst>
              <a:ext uri="{FF2B5EF4-FFF2-40B4-BE49-F238E27FC236}">
                <a16:creationId xmlns:a16="http://schemas.microsoft.com/office/drawing/2014/main" id="{FEBC0064-4F7A-ABC7-7028-540C4E4F8602}"/>
              </a:ext>
            </a:extLst>
          </p:cNvPr>
          <p:cNvSpPr txBox="1">
            <a:spLocks/>
          </p:cNvSpPr>
          <p:nvPr/>
        </p:nvSpPr>
        <p:spPr>
          <a:xfrm>
            <a:off x="563788" y="1074930"/>
            <a:ext cx="8016424" cy="12667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0000"/>
              </a:buClr>
              <a:buSzPct val="100000"/>
              <a:buNone/>
            </a:pPr>
            <a:r>
              <a:rPr lang="en-US" sz="1800" dirty="0">
                <a:latin typeface="Source Sans Pro Light" panose="020B0403030403020204" pitchFamily="34" charset="0"/>
                <a:ea typeface="Source Sans Pro Light" panose="020B0403030403020204" pitchFamily="34" charset="0"/>
              </a:rPr>
              <a:t>We are using an AI translation tool for live translation during the meeting. To ensure the tool transcribes and translates properly, we need to supply a glossary of all technical terms we plan to use in our presentations. Below, please add all proper names,  </a:t>
            </a:r>
            <a:r>
              <a:rPr lang="en-US" sz="1800" b="1" dirty="0">
                <a:solidFill>
                  <a:srgbClr val="FF0000"/>
                </a:solidFill>
                <a:latin typeface="Source Sans Pro Semibold" panose="020B0503030403020204" pitchFamily="34" charset="77"/>
                <a:ea typeface="Source Sans Pro Light" panose="020B0403030403020204" pitchFamily="34" charset="0"/>
              </a:rPr>
              <a:t>scientific/technical</a:t>
            </a:r>
            <a:r>
              <a:rPr lang="en-US" sz="1800" dirty="0">
                <a:solidFill>
                  <a:srgbClr val="FF0000"/>
                </a:solidFill>
                <a:latin typeface="Source Sans Pro Light" panose="020B0403030403020204" pitchFamily="34" charset="0"/>
                <a:ea typeface="Source Sans Pro Light" panose="020B0403030403020204" pitchFamily="34" charset="0"/>
              </a:rPr>
              <a:t> terms</a:t>
            </a:r>
            <a:r>
              <a:rPr lang="en-US" sz="1800" dirty="0">
                <a:latin typeface="Source Sans Pro Light" panose="020B0403030403020204" pitchFamily="34" charset="0"/>
                <a:ea typeface="Source Sans Pro Light" panose="020B0403030403020204" pitchFamily="34" charset="0"/>
              </a:rPr>
              <a:t>, </a:t>
            </a:r>
            <a:r>
              <a:rPr lang="en-US" sz="1800" b="1" dirty="0">
                <a:solidFill>
                  <a:srgbClr val="FF0000"/>
                </a:solidFill>
                <a:latin typeface="Source Sans Pro Semibold" panose="020B0503030403020204" pitchFamily="34" charset="77"/>
                <a:ea typeface="Source Sans Pro Light" panose="020B0403030403020204" pitchFamily="34" charset="0"/>
              </a:rPr>
              <a:t>abbreviations</a:t>
            </a:r>
            <a:r>
              <a:rPr lang="en-US" sz="1800" dirty="0">
                <a:latin typeface="Source Sans Pro Light" panose="020B0403030403020204" pitchFamily="34" charset="0"/>
                <a:ea typeface="Source Sans Pro Light" panose="020B0403030403020204" pitchFamily="34" charset="0"/>
              </a:rPr>
              <a:t>, and </a:t>
            </a:r>
            <a:r>
              <a:rPr lang="en-US" sz="1800" b="1" dirty="0">
                <a:solidFill>
                  <a:srgbClr val="FF0000"/>
                </a:solidFill>
                <a:latin typeface="Source Sans Pro Semibold" panose="020B0503030403020204" pitchFamily="34" charset="77"/>
                <a:ea typeface="Source Sans Pro Light" panose="020B0403030403020204" pitchFamily="34" charset="0"/>
              </a:rPr>
              <a:t>acronyms</a:t>
            </a:r>
            <a:r>
              <a:rPr lang="en-US" sz="1800" dirty="0">
                <a:latin typeface="Source Sans Pro Light" panose="020B0403030403020204" pitchFamily="34" charset="0"/>
                <a:ea typeface="Source Sans Pro Light" panose="020B0403030403020204" pitchFamily="34" charset="0"/>
              </a:rPr>
              <a:t> you might use during this presentation. Enter abbreviations and full terms together. </a:t>
            </a:r>
          </a:p>
          <a:p>
            <a:pPr marL="0" indent="0">
              <a:buClr>
                <a:srgbClr val="FF0000"/>
              </a:buClr>
              <a:buSzPct val="100000"/>
              <a:buNone/>
            </a:pPr>
            <a:r>
              <a:rPr lang="en-US" sz="1800" b="1" i="1" dirty="0">
                <a:latin typeface="Source Sans Pro Light" panose="020B0403030403020204" pitchFamily="34" charset="0"/>
                <a:ea typeface="Source Sans Pro Light" panose="020B0403030403020204" pitchFamily="34" charset="0"/>
              </a:rPr>
              <a:t>If you will give your talk in Spanish, please put Spanish words in the glossary</a:t>
            </a:r>
          </a:p>
        </p:txBody>
      </p:sp>
      <p:sp>
        <p:nvSpPr>
          <p:cNvPr id="8" name="TextBox 7">
            <a:extLst>
              <a:ext uri="{FF2B5EF4-FFF2-40B4-BE49-F238E27FC236}">
                <a16:creationId xmlns:a16="http://schemas.microsoft.com/office/drawing/2014/main" id="{FF7D4D6D-4F26-9F40-A88E-B3B1635C733B}"/>
              </a:ext>
            </a:extLst>
          </p:cNvPr>
          <p:cNvSpPr txBox="1"/>
          <p:nvPr/>
        </p:nvSpPr>
        <p:spPr>
          <a:xfrm>
            <a:off x="574570" y="2926957"/>
            <a:ext cx="8016424" cy="1754326"/>
          </a:xfrm>
          <a:prstGeom prst="rect">
            <a:avLst/>
          </a:prstGeom>
          <a:noFill/>
        </p:spPr>
        <p:txBody>
          <a:bodyPr wrap="square">
            <a:spAutoFit/>
          </a:bodyPr>
          <a:lstStyle/>
          <a:p>
            <a:pPr marL="0" indent="0">
              <a:buClr>
                <a:srgbClr val="FF0000"/>
              </a:buClr>
              <a:buSzPct val="100000"/>
              <a:buNone/>
            </a:pPr>
            <a:r>
              <a:rPr lang="en-US" sz="1800" dirty="0">
                <a:latin typeface="Source Sans Pro Light" panose="020B0403030403020204" pitchFamily="34" charset="0"/>
                <a:ea typeface="Source Sans Pro Light" panose="020B0403030403020204" pitchFamily="34" charset="0"/>
              </a:rPr>
              <a:t>Examples</a:t>
            </a:r>
          </a:p>
          <a:p>
            <a:pPr marL="342900" indent="-342900">
              <a:buClr>
                <a:srgbClr val="FF0000"/>
              </a:buClr>
              <a:buSzPct val="100000"/>
              <a:buFont typeface="+mj-lt"/>
              <a:buAutoNum type="arabicPeriod"/>
            </a:pPr>
            <a:r>
              <a:rPr lang="en-US" sz="1800" dirty="0">
                <a:latin typeface="Source Sans Pro Light" panose="020B0403030403020204" pitchFamily="34" charset="0"/>
                <a:ea typeface="Source Sans Pro Light" panose="020B0403030403020204" pitchFamily="34" charset="0"/>
              </a:rPr>
              <a:t>GS = Genomic selection</a:t>
            </a:r>
          </a:p>
          <a:p>
            <a:pPr marL="342900" indent="-342900">
              <a:buClr>
                <a:srgbClr val="FF0000"/>
              </a:buClr>
              <a:buSzPct val="100000"/>
              <a:buFont typeface="+mj-lt"/>
              <a:buAutoNum type="arabicPeriod"/>
            </a:pPr>
            <a:r>
              <a:rPr lang="en-US" sz="1800" dirty="0">
                <a:latin typeface="Source Sans Pro Light" panose="020B0403030403020204" pitchFamily="34" charset="0"/>
                <a:ea typeface="Source Sans Pro Light" panose="020B0403030403020204" pitchFamily="34" charset="0"/>
              </a:rPr>
              <a:t>CLR = coffee leaf rust</a:t>
            </a:r>
          </a:p>
          <a:p>
            <a:pPr marL="342900" indent="-342900">
              <a:buClr>
                <a:srgbClr val="FF0000"/>
              </a:buClr>
              <a:buSzPct val="100000"/>
              <a:buFont typeface="+mj-lt"/>
              <a:buAutoNum type="arabicPeriod"/>
            </a:pPr>
            <a:r>
              <a:rPr lang="en-US" sz="1800" dirty="0">
                <a:latin typeface="Source Sans Pro Light" panose="020B0403030403020204" pitchFamily="34" charset="0"/>
                <a:ea typeface="Source Sans Pro Light" panose="020B0403030403020204" pitchFamily="34" charset="0"/>
              </a:rPr>
              <a:t>Marker-assisted breeding</a:t>
            </a:r>
          </a:p>
          <a:p>
            <a:pPr marL="342900" indent="-342900">
              <a:buClr>
                <a:srgbClr val="FF0000"/>
              </a:buClr>
              <a:buSzPct val="100000"/>
              <a:buFont typeface="+mj-lt"/>
              <a:buAutoNum type="arabicPeriod"/>
            </a:pPr>
            <a:r>
              <a:rPr lang="en-US" dirty="0">
                <a:latin typeface="Source Sans Pro Light" panose="020B0403030403020204" pitchFamily="34" charset="0"/>
                <a:ea typeface="Source Sans Pro Light" panose="020B0403030403020204" pitchFamily="34" charset="0"/>
              </a:rPr>
              <a:t>Population improvement</a:t>
            </a:r>
            <a:endParaRPr lang="en-US" sz="1800" dirty="0">
              <a:latin typeface="Source Sans Pro Light" panose="020B0403030403020204" pitchFamily="34" charset="0"/>
              <a:ea typeface="Source Sans Pro Light" panose="020B0403030403020204" pitchFamily="34" charset="0"/>
            </a:endParaRPr>
          </a:p>
          <a:p>
            <a:pPr marL="342900" indent="-342900">
              <a:buClr>
                <a:srgbClr val="FF0000"/>
              </a:buClr>
              <a:buSzPct val="100000"/>
              <a:buFont typeface="+mj-lt"/>
              <a:buAutoNum type="arabicPeriod"/>
            </a:pPr>
            <a:r>
              <a:rPr lang="en-US" sz="1800" dirty="0">
                <a:latin typeface="Source Sans Pro Light" panose="020B0403030403020204" pitchFamily="34" charset="0"/>
                <a:ea typeface="Source Sans Pro Light" panose="020B0403030403020204" pitchFamily="34" charset="0"/>
              </a:rPr>
              <a:t>Cupping</a:t>
            </a:r>
          </a:p>
        </p:txBody>
      </p:sp>
    </p:spTree>
    <p:extLst>
      <p:ext uri="{BB962C8B-B14F-4D97-AF65-F5344CB8AC3E}">
        <p14:creationId xmlns:p14="http://schemas.microsoft.com/office/powerpoint/2010/main" val="1099464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987A15-042A-28EF-37D6-E01158F4EC31}"/>
              </a:ext>
            </a:extLst>
          </p:cNvPr>
          <p:cNvSpPr txBox="1">
            <a:spLocks/>
          </p:cNvSpPr>
          <p:nvPr/>
        </p:nvSpPr>
        <p:spPr>
          <a:xfrm>
            <a:off x="322792" y="322792"/>
            <a:ext cx="5706533" cy="434659"/>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rgbClr val="C00000"/>
                </a:solidFill>
                <a:latin typeface="Source Serif Pro SemiBold" panose="02040603050405020204" pitchFamily="18" charset="0"/>
                <a:ea typeface="Source Serif Pro SemiBold" panose="02040603050405020204" pitchFamily="18" charset="0"/>
                <a:cs typeface="Source Sans Pro"/>
              </a:rPr>
              <a:t>Best practices for replacing a photo</a:t>
            </a:r>
          </a:p>
        </p:txBody>
      </p:sp>
      <p:sp>
        <p:nvSpPr>
          <p:cNvPr id="4" name="TextBox 3">
            <a:extLst>
              <a:ext uri="{FF2B5EF4-FFF2-40B4-BE49-F238E27FC236}">
                <a16:creationId xmlns:a16="http://schemas.microsoft.com/office/drawing/2014/main" id="{EB942DDE-C7ED-69E2-4B3C-520D45B690CD}"/>
              </a:ext>
            </a:extLst>
          </p:cNvPr>
          <p:cNvSpPr txBox="1"/>
          <p:nvPr/>
        </p:nvSpPr>
        <p:spPr>
          <a:xfrm>
            <a:off x="6029325" y="314325"/>
            <a:ext cx="2828925" cy="300082"/>
          </a:xfrm>
          <a:prstGeom prst="rect">
            <a:avLst/>
          </a:prstGeom>
          <a:solidFill>
            <a:srgbClr val="FF0000"/>
          </a:solidFill>
        </p:spPr>
        <p:txBody>
          <a:bodyPr wrap="square" rtlCol="0">
            <a:spAutoFit/>
          </a:bodyPr>
          <a:lstStyle/>
          <a:p>
            <a:pPr algn="ctr"/>
            <a:r>
              <a:rPr lang="en-US" sz="1350" b="1" dirty="0">
                <a:solidFill>
                  <a:schemeClr val="bg1"/>
                </a:solidFill>
                <a:latin typeface="Source Sans Pro" panose="020B0503030403020204" pitchFamily="34" charset="0"/>
                <a:ea typeface="Source Sans Pro" panose="020B0503030403020204" pitchFamily="34" charset="0"/>
              </a:rPr>
              <a:t>Remove this slide when done. </a:t>
            </a:r>
          </a:p>
        </p:txBody>
      </p:sp>
      <p:sp>
        <p:nvSpPr>
          <p:cNvPr id="5" name="Text Placeholder 3">
            <a:extLst>
              <a:ext uri="{FF2B5EF4-FFF2-40B4-BE49-F238E27FC236}">
                <a16:creationId xmlns:a16="http://schemas.microsoft.com/office/drawing/2014/main" id="{2A9A0D2E-4FE6-A476-1E70-821C64B2A8BC}"/>
              </a:ext>
            </a:extLst>
          </p:cNvPr>
          <p:cNvSpPr txBox="1">
            <a:spLocks/>
          </p:cNvSpPr>
          <p:nvPr/>
        </p:nvSpPr>
        <p:spPr>
          <a:xfrm>
            <a:off x="322792" y="988398"/>
            <a:ext cx="5464549" cy="23587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FF0000"/>
              </a:buClr>
              <a:buSzPct val="100000"/>
              <a:buFont typeface="+mj-lt"/>
              <a:buAutoNum type="arabicPeriod"/>
            </a:pPr>
            <a:r>
              <a:rPr lang="en-US" sz="1800" dirty="0">
                <a:latin typeface="Source Sans Pro Light" panose="020B0403030403020204" pitchFamily="34" charset="0"/>
                <a:ea typeface="Source Sans Pro Light" panose="020B0403030403020204" pitchFamily="34" charset="0"/>
              </a:rPr>
              <a:t>Select the photo you would like to replace</a:t>
            </a:r>
          </a:p>
          <a:p>
            <a:pPr marL="342900" indent="-342900">
              <a:buClr>
                <a:srgbClr val="FF0000"/>
              </a:buClr>
              <a:buSzPct val="100000"/>
              <a:buFont typeface="+mj-lt"/>
              <a:buAutoNum type="arabicPeriod"/>
            </a:pPr>
            <a:r>
              <a:rPr lang="en-US" sz="1800" dirty="0">
                <a:latin typeface="Source Sans Pro Light" panose="020B0403030403020204" pitchFamily="34" charset="0"/>
                <a:ea typeface="Source Sans Pro Light" panose="020B0403030403020204" pitchFamily="34" charset="0"/>
              </a:rPr>
              <a:t>In the tool bar, select “Picture Format”</a:t>
            </a:r>
          </a:p>
          <a:p>
            <a:pPr marL="342900" indent="-342900">
              <a:buClr>
                <a:srgbClr val="FF0000"/>
              </a:buClr>
              <a:buSzPct val="100000"/>
              <a:buFont typeface="+mj-lt"/>
              <a:buAutoNum type="arabicPeriod"/>
            </a:pPr>
            <a:r>
              <a:rPr lang="en-US" sz="1800" dirty="0">
                <a:latin typeface="Source Sans Pro Light" panose="020B0403030403020204" pitchFamily="34" charset="0"/>
                <a:ea typeface="Source Sans Pro Light" panose="020B0403030403020204" pitchFamily="34" charset="0"/>
              </a:rPr>
              <a:t>Locate “Change Picture” and find your new photo</a:t>
            </a:r>
          </a:p>
          <a:p>
            <a:pPr marL="342900" indent="-342900">
              <a:buClr>
                <a:srgbClr val="FF0000"/>
              </a:buClr>
              <a:buSzPct val="100000"/>
              <a:buFont typeface="+mj-lt"/>
              <a:buAutoNum type="arabicPeriod"/>
            </a:pPr>
            <a:r>
              <a:rPr lang="en-US" sz="1800" dirty="0">
                <a:latin typeface="Source Sans Pro Light" panose="020B0403030403020204" pitchFamily="34" charset="0"/>
                <a:ea typeface="Source Sans Pro Light" panose="020B0403030403020204" pitchFamily="34" charset="0"/>
              </a:rPr>
              <a:t>If the photo is oddly cropped, or needs adjusting, select the “Crop” button and adjust as needed. </a:t>
            </a:r>
          </a:p>
          <a:p>
            <a:pPr marL="0" indent="0">
              <a:buClr>
                <a:schemeClr val="tx2"/>
              </a:buClr>
              <a:buSzPct val="100000"/>
              <a:buNone/>
            </a:pPr>
            <a:endParaRPr lang="en-US" sz="1800" dirty="0"/>
          </a:p>
        </p:txBody>
      </p:sp>
      <p:pic>
        <p:nvPicPr>
          <p:cNvPr id="7" name="Picture 6">
            <a:extLst>
              <a:ext uri="{FF2B5EF4-FFF2-40B4-BE49-F238E27FC236}">
                <a16:creationId xmlns:a16="http://schemas.microsoft.com/office/drawing/2014/main" id="{0C9B0BB9-5612-70E5-CD81-2725985BF4C3}"/>
              </a:ext>
            </a:extLst>
          </p:cNvPr>
          <p:cNvPicPr>
            <a:picLocks noChangeAspect="1"/>
          </p:cNvPicPr>
          <p:nvPr/>
        </p:nvPicPr>
        <p:blipFill>
          <a:blip r:embed="rId2"/>
          <a:stretch>
            <a:fillRect/>
          </a:stretch>
        </p:blipFill>
        <p:spPr>
          <a:xfrm>
            <a:off x="322792" y="3425504"/>
            <a:ext cx="8535458" cy="565474"/>
          </a:xfrm>
          <a:prstGeom prst="rect">
            <a:avLst/>
          </a:prstGeom>
        </p:spPr>
      </p:pic>
      <p:sp>
        <p:nvSpPr>
          <p:cNvPr id="10" name="TextBox 9">
            <a:extLst>
              <a:ext uri="{FF2B5EF4-FFF2-40B4-BE49-F238E27FC236}">
                <a16:creationId xmlns:a16="http://schemas.microsoft.com/office/drawing/2014/main" id="{0D12D2AD-0EC9-2CC8-B2A9-2F722B611431}"/>
              </a:ext>
            </a:extLst>
          </p:cNvPr>
          <p:cNvSpPr txBox="1"/>
          <p:nvPr/>
        </p:nvSpPr>
        <p:spPr>
          <a:xfrm>
            <a:off x="6182436" y="1056978"/>
            <a:ext cx="2630569" cy="1154162"/>
          </a:xfrm>
          <a:prstGeom prst="rect">
            <a:avLst/>
          </a:prstGeom>
          <a:noFill/>
        </p:spPr>
        <p:txBody>
          <a:bodyPr wrap="square">
            <a:spAutoFit/>
          </a:bodyPr>
          <a:lstStyle/>
          <a:p>
            <a:pPr algn="ctr"/>
            <a:r>
              <a:rPr lang="en-US" sz="3300" b="1" dirty="0">
                <a:solidFill>
                  <a:srgbClr val="C00000"/>
                </a:solidFill>
                <a:latin typeface="Source Sans Pro Black" panose="020B0503030403020204" pitchFamily="34" charset="0"/>
                <a:ea typeface="Source Sans Pro Black" panose="020B0503030403020204" pitchFamily="34" charset="0"/>
              </a:rPr>
              <a:t>!</a:t>
            </a:r>
          </a:p>
          <a:p>
            <a:pPr algn="ctr"/>
            <a:r>
              <a:rPr lang="en-US" dirty="0">
                <a:solidFill>
                  <a:srgbClr val="C00000"/>
                </a:solidFill>
                <a:latin typeface="Source Sans Pro" panose="020B0503030403020204" pitchFamily="34" charset="0"/>
                <a:ea typeface="Source Sans Pro" panose="020B0503030403020204" pitchFamily="34" charset="0"/>
              </a:rPr>
              <a:t>Make sure photos are not squished or distorted! </a:t>
            </a:r>
          </a:p>
        </p:txBody>
      </p:sp>
      <p:grpSp>
        <p:nvGrpSpPr>
          <p:cNvPr id="21" name="Group 20">
            <a:extLst>
              <a:ext uri="{FF2B5EF4-FFF2-40B4-BE49-F238E27FC236}">
                <a16:creationId xmlns:a16="http://schemas.microsoft.com/office/drawing/2014/main" id="{9C79C923-21D9-0C47-0340-2765EA5EC68E}"/>
              </a:ext>
            </a:extLst>
          </p:cNvPr>
          <p:cNvGrpSpPr/>
          <p:nvPr/>
        </p:nvGrpSpPr>
        <p:grpSpPr>
          <a:xfrm>
            <a:off x="4698241" y="2947916"/>
            <a:ext cx="624386" cy="736979"/>
            <a:chOff x="6264322" y="3930555"/>
            <a:chExt cx="832514" cy="982638"/>
          </a:xfrm>
        </p:grpSpPr>
        <p:sp>
          <p:nvSpPr>
            <p:cNvPr id="11" name="Oval 10">
              <a:extLst>
                <a:ext uri="{FF2B5EF4-FFF2-40B4-BE49-F238E27FC236}">
                  <a16:creationId xmlns:a16="http://schemas.microsoft.com/office/drawing/2014/main" id="{31CC90B3-27A7-06DE-43F1-57AFB62925A8}"/>
                </a:ext>
              </a:extLst>
            </p:cNvPr>
            <p:cNvSpPr/>
            <p:nvPr/>
          </p:nvSpPr>
          <p:spPr>
            <a:xfrm>
              <a:off x="6264322" y="4421874"/>
              <a:ext cx="832514" cy="4913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6016CDDA-9597-CBC9-A288-45EDFEF7EF3F}"/>
                </a:ext>
              </a:extLst>
            </p:cNvPr>
            <p:cNvCxnSpPr>
              <a:cxnSpLocks/>
            </p:cNvCxnSpPr>
            <p:nvPr/>
          </p:nvCxnSpPr>
          <p:spPr>
            <a:xfrm>
              <a:off x="6680579" y="3930555"/>
              <a:ext cx="0" cy="4913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3DF0A0D8-6D2F-BE7D-AE83-E81F18B86295}"/>
              </a:ext>
            </a:extLst>
          </p:cNvPr>
          <p:cNvGrpSpPr/>
          <p:nvPr/>
        </p:nvGrpSpPr>
        <p:grpSpPr>
          <a:xfrm>
            <a:off x="1999396" y="3664423"/>
            <a:ext cx="794983" cy="614149"/>
            <a:chOff x="2665861" y="4885897"/>
            <a:chExt cx="1059977" cy="818865"/>
          </a:xfrm>
        </p:grpSpPr>
        <p:sp>
          <p:nvSpPr>
            <p:cNvPr id="13" name="Oval 12">
              <a:extLst>
                <a:ext uri="{FF2B5EF4-FFF2-40B4-BE49-F238E27FC236}">
                  <a16:creationId xmlns:a16="http://schemas.microsoft.com/office/drawing/2014/main" id="{8DD18564-71E5-09E4-7DA7-515CF3BFA55C}"/>
                </a:ext>
              </a:extLst>
            </p:cNvPr>
            <p:cNvSpPr/>
            <p:nvPr/>
          </p:nvSpPr>
          <p:spPr>
            <a:xfrm>
              <a:off x="2665861" y="4885897"/>
              <a:ext cx="1059977" cy="32754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 name="Straight Connector 17">
              <a:extLst>
                <a:ext uri="{FF2B5EF4-FFF2-40B4-BE49-F238E27FC236}">
                  <a16:creationId xmlns:a16="http://schemas.microsoft.com/office/drawing/2014/main" id="{F6655FA0-0DFF-C470-02D9-4C15D4D3EB0E}"/>
                </a:ext>
              </a:extLst>
            </p:cNvPr>
            <p:cNvCxnSpPr>
              <a:cxnSpLocks/>
            </p:cNvCxnSpPr>
            <p:nvPr/>
          </p:nvCxnSpPr>
          <p:spPr>
            <a:xfrm>
              <a:off x="3195849" y="5213443"/>
              <a:ext cx="0" cy="4913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41D81C1A-F422-9F9A-47C2-484264287B99}"/>
              </a:ext>
            </a:extLst>
          </p:cNvPr>
          <p:cNvGrpSpPr/>
          <p:nvPr/>
        </p:nvGrpSpPr>
        <p:grpSpPr>
          <a:xfrm>
            <a:off x="6653284" y="3562065"/>
            <a:ext cx="429905" cy="736979"/>
            <a:chOff x="8871045" y="4749420"/>
            <a:chExt cx="573206" cy="982638"/>
          </a:xfrm>
        </p:grpSpPr>
        <p:sp>
          <p:nvSpPr>
            <p:cNvPr id="12" name="Oval 11">
              <a:extLst>
                <a:ext uri="{FF2B5EF4-FFF2-40B4-BE49-F238E27FC236}">
                  <a16:creationId xmlns:a16="http://schemas.microsoft.com/office/drawing/2014/main" id="{6255935D-6EFA-6908-6E0C-4F48A400DC4F}"/>
                </a:ext>
              </a:extLst>
            </p:cNvPr>
            <p:cNvSpPr/>
            <p:nvPr/>
          </p:nvSpPr>
          <p:spPr>
            <a:xfrm>
              <a:off x="8871045" y="4749420"/>
              <a:ext cx="573206" cy="4913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9" name="Straight Connector 18">
              <a:extLst>
                <a:ext uri="{FF2B5EF4-FFF2-40B4-BE49-F238E27FC236}">
                  <a16:creationId xmlns:a16="http://schemas.microsoft.com/office/drawing/2014/main" id="{73290BB2-24C6-66A7-BB9B-1E9F7A557021}"/>
                </a:ext>
              </a:extLst>
            </p:cNvPr>
            <p:cNvCxnSpPr>
              <a:cxnSpLocks/>
            </p:cNvCxnSpPr>
            <p:nvPr/>
          </p:nvCxnSpPr>
          <p:spPr>
            <a:xfrm>
              <a:off x="9164472" y="5240739"/>
              <a:ext cx="0" cy="49131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061B9561-963F-BBB0-7AE2-0F3CF9E5E08B}"/>
              </a:ext>
            </a:extLst>
          </p:cNvPr>
          <p:cNvSpPr txBox="1"/>
          <p:nvPr/>
        </p:nvSpPr>
        <p:spPr>
          <a:xfrm>
            <a:off x="4899707" y="2640209"/>
            <a:ext cx="272832" cy="300082"/>
          </a:xfrm>
          <a:prstGeom prst="rect">
            <a:avLst/>
          </a:prstGeom>
          <a:noFill/>
        </p:spPr>
        <p:txBody>
          <a:bodyPr wrap="none" rtlCol="0">
            <a:spAutoFit/>
          </a:bodyPr>
          <a:lstStyle/>
          <a:p>
            <a:r>
              <a:rPr lang="en-US" sz="1350" dirty="0">
                <a:solidFill>
                  <a:srgbClr val="FF0000"/>
                </a:solidFill>
              </a:rPr>
              <a:t>1</a:t>
            </a:r>
          </a:p>
        </p:txBody>
      </p:sp>
      <p:sp>
        <p:nvSpPr>
          <p:cNvPr id="24" name="TextBox 23">
            <a:extLst>
              <a:ext uri="{FF2B5EF4-FFF2-40B4-BE49-F238E27FC236}">
                <a16:creationId xmlns:a16="http://schemas.microsoft.com/office/drawing/2014/main" id="{A55D6FA3-0AE8-0EB1-C3AA-E641EAEC203F}"/>
              </a:ext>
            </a:extLst>
          </p:cNvPr>
          <p:cNvSpPr txBox="1"/>
          <p:nvPr/>
        </p:nvSpPr>
        <p:spPr>
          <a:xfrm>
            <a:off x="2289572" y="4329119"/>
            <a:ext cx="272832" cy="300082"/>
          </a:xfrm>
          <a:prstGeom prst="rect">
            <a:avLst/>
          </a:prstGeom>
          <a:noFill/>
        </p:spPr>
        <p:txBody>
          <a:bodyPr wrap="none" rtlCol="0">
            <a:spAutoFit/>
          </a:bodyPr>
          <a:lstStyle/>
          <a:p>
            <a:r>
              <a:rPr lang="en-US" sz="1350" dirty="0">
                <a:solidFill>
                  <a:srgbClr val="FF0000"/>
                </a:solidFill>
              </a:rPr>
              <a:t>2</a:t>
            </a:r>
          </a:p>
        </p:txBody>
      </p:sp>
      <p:sp>
        <p:nvSpPr>
          <p:cNvPr id="25" name="TextBox 24">
            <a:extLst>
              <a:ext uri="{FF2B5EF4-FFF2-40B4-BE49-F238E27FC236}">
                <a16:creationId xmlns:a16="http://schemas.microsoft.com/office/drawing/2014/main" id="{C32A1A9C-8F1B-FB78-20DC-592CBFF0BC8F}"/>
              </a:ext>
            </a:extLst>
          </p:cNvPr>
          <p:cNvSpPr txBox="1"/>
          <p:nvPr/>
        </p:nvSpPr>
        <p:spPr>
          <a:xfrm>
            <a:off x="6762626" y="4329119"/>
            <a:ext cx="272832" cy="300082"/>
          </a:xfrm>
          <a:prstGeom prst="rect">
            <a:avLst/>
          </a:prstGeom>
          <a:noFill/>
        </p:spPr>
        <p:txBody>
          <a:bodyPr wrap="none" rtlCol="0">
            <a:spAutoFit/>
          </a:bodyPr>
          <a:lstStyle/>
          <a:p>
            <a:r>
              <a:rPr lang="en-US" sz="1350" dirty="0">
                <a:solidFill>
                  <a:srgbClr val="FF0000"/>
                </a:solidFill>
              </a:rPr>
              <a:t>3</a:t>
            </a:r>
          </a:p>
        </p:txBody>
      </p:sp>
    </p:spTree>
    <p:extLst>
      <p:ext uri="{BB962C8B-B14F-4D97-AF65-F5344CB8AC3E}">
        <p14:creationId xmlns:p14="http://schemas.microsoft.com/office/powerpoint/2010/main" val="3851075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unch of berries&#10;&#10;Description automatically generated with low confidence">
            <a:extLst>
              <a:ext uri="{FF2B5EF4-FFF2-40B4-BE49-F238E27FC236}">
                <a16:creationId xmlns:a16="http://schemas.microsoft.com/office/drawing/2014/main" id="{B2B6FC67-DF75-7016-6581-B8F76C88AD41}"/>
              </a:ext>
            </a:extLst>
          </p:cNvPr>
          <p:cNvPicPr>
            <a:picLocks noChangeAspect="1"/>
          </p:cNvPicPr>
          <p:nvPr/>
        </p:nvPicPr>
        <p:blipFill rotWithShape="1">
          <a:blip r:embed="rId2"/>
          <a:srcRect t="6327" b="9390"/>
          <a:stretch/>
        </p:blipFill>
        <p:spPr>
          <a:xfrm>
            <a:off x="-1" y="0"/>
            <a:ext cx="9144004" cy="5143500"/>
          </a:xfrm>
          <a:prstGeom prst="rect">
            <a:avLst/>
          </a:prstGeom>
        </p:spPr>
      </p:pic>
      <p:sp>
        <p:nvSpPr>
          <p:cNvPr id="6" name="Rectangle 5">
            <a:extLst>
              <a:ext uri="{FF2B5EF4-FFF2-40B4-BE49-F238E27FC236}">
                <a16:creationId xmlns:a16="http://schemas.microsoft.com/office/drawing/2014/main" id="{D4D3AEF2-F611-08CA-6190-9A22BF984474}"/>
              </a:ext>
            </a:extLst>
          </p:cNvPr>
          <p:cNvSpPr/>
          <p:nvPr/>
        </p:nvSpPr>
        <p:spPr>
          <a:xfrm>
            <a:off x="1" y="-2"/>
            <a:ext cx="9143999" cy="5143503"/>
          </a:xfrm>
          <a:prstGeom prst="rect">
            <a:avLst/>
          </a:prstGeom>
          <a:solidFill>
            <a:srgbClr val="225145">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Title 1">
            <a:extLst>
              <a:ext uri="{FF2B5EF4-FFF2-40B4-BE49-F238E27FC236}">
                <a16:creationId xmlns:a16="http://schemas.microsoft.com/office/drawing/2014/main" id="{8B3A3296-84BD-1AA8-0127-3914FFDEEA1E}"/>
              </a:ext>
            </a:extLst>
          </p:cNvPr>
          <p:cNvSpPr txBox="1">
            <a:spLocks/>
          </p:cNvSpPr>
          <p:nvPr/>
        </p:nvSpPr>
        <p:spPr>
          <a:xfrm>
            <a:off x="0" y="1236502"/>
            <a:ext cx="9144000" cy="638799"/>
          </a:xfrm>
          <a:prstGeom prst="rect">
            <a:avLst/>
          </a:prstGeom>
        </p:spPr>
        <p:txBody>
          <a:bodyPr vert="horz" wrap="square" lIns="51435" tIns="25718" rIns="51435" bIns="2571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rPr>
              <a:t>Transition Slide Title</a:t>
            </a:r>
          </a:p>
        </p:txBody>
      </p:sp>
      <p:sp>
        <p:nvSpPr>
          <p:cNvPr id="8" name="TextBox 7">
            <a:extLst>
              <a:ext uri="{FF2B5EF4-FFF2-40B4-BE49-F238E27FC236}">
                <a16:creationId xmlns:a16="http://schemas.microsoft.com/office/drawing/2014/main" id="{A939BB37-31C9-51C9-952A-CA3E3DB1E1A2}"/>
              </a:ext>
            </a:extLst>
          </p:cNvPr>
          <p:cNvSpPr txBox="1"/>
          <p:nvPr/>
        </p:nvSpPr>
        <p:spPr>
          <a:xfrm>
            <a:off x="2321399" y="4041318"/>
            <a:ext cx="4501203" cy="715581"/>
          </a:xfrm>
          <a:prstGeom prst="rect">
            <a:avLst/>
          </a:prstGeom>
          <a:solidFill>
            <a:srgbClr val="FF0000"/>
          </a:solidFill>
        </p:spPr>
        <p:txBody>
          <a:bodyPr wrap="square" rtlCol="0">
            <a:spAutoFit/>
          </a:bodyPr>
          <a:lstStyle/>
          <a:p>
            <a:pPr algn="ctr"/>
            <a:r>
              <a:rPr lang="en-US" sz="1350" b="1" dirty="0">
                <a:solidFill>
                  <a:schemeClr val="bg1"/>
                </a:solidFill>
                <a:latin typeface="Source Sans Pro" panose="020B0503030403020204" pitchFamily="34" charset="0"/>
                <a:ea typeface="Source Sans Pro" panose="020B0503030403020204" pitchFamily="34" charset="0"/>
              </a:rPr>
              <a:t>Replace placeholder photos with relevant photos as needed. Move green rectangle over image out of way to replace photo and return it when done. </a:t>
            </a:r>
          </a:p>
        </p:txBody>
      </p:sp>
    </p:spTree>
    <p:extLst>
      <p:ext uri="{BB962C8B-B14F-4D97-AF65-F5344CB8AC3E}">
        <p14:creationId xmlns:p14="http://schemas.microsoft.com/office/powerpoint/2010/main" val="3178748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vegetable, broccoli&#10;&#10;Description automatically generated">
            <a:extLst>
              <a:ext uri="{FF2B5EF4-FFF2-40B4-BE49-F238E27FC236}">
                <a16:creationId xmlns:a16="http://schemas.microsoft.com/office/drawing/2014/main" id="{766760D2-4A65-587D-F5EA-229F6C58DDB3}"/>
              </a:ext>
            </a:extLst>
          </p:cNvPr>
          <p:cNvPicPr>
            <a:picLocks noGrp="1" noChangeAspect="1"/>
          </p:cNvPicPr>
          <p:nvPr>
            <p:ph type="pic" sz="quarter" idx="10"/>
          </p:nvPr>
        </p:nvPicPr>
        <p:blipFill>
          <a:blip r:embed="rId2"/>
          <a:srcRect l="29835" r="29835"/>
          <a:stretch>
            <a:fillRect/>
          </a:stretch>
        </p:blipFill>
        <p:spPr>
          <a:xfrm>
            <a:off x="0" y="0"/>
            <a:ext cx="3114675" cy="5143500"/>
          </a:xfrm>
        </p:spPr>
      </p:pic>
      <p:sp>
        <p:nvSpPr>
          <p:cNvPr id="7" name="Title 1">
            <a:extLst>
              <a:ext uri="{FF2B5EF4-FFF2-40B4-BE49-F238E27FC236}">
                <a16:creationId xmlns:a16="http://schemas.microsoft.com/office/drawing/2014/main" id="{3E61742D-816A-451B-BA75-6057623196E6}"/>
              </a:ext>
            </a:extLst>
          </p:cNvPr>
          <p:cNvSpPr>
            <a:spLocks noGrp="1"/>
          </p:cNvSpPr>
          <p:nvPr>
            <p:ph type="title"/>
          </p:nvPr>
        </p:nvSpPr>
        <p:spPr>
          <a:xfrm>
            <a:off x="3266017" y="322792"/>
            <a:ext cx="5546990" cy="726079"/>
          </a:xfrm>
        </p:spPr>
        <p:txBody>
          <a:bodyPr>
            <a:noAutofit/>
          </a:bodyPr>
          <a:lstStyle/>
          <a:p>
            <a:r>
              <a:rPr lang="en-US" sz="2400" b="1" dirty="0">
                <a:solidFill>
                  <a:srgbClr val="225145"/>
                </a:solidFill>
                <a:latin typeface="Source Serif Pro SemiBold" panose="02040603050405020204" pitchFamily="18" charset="0"/>
                <a:ea typeface="Source Serif Pro SemiBold" panose="02040603050405020204" pitchFamily="18" charset="0"/>
                <a:cs typeface="Source Sans Pro"/>
              </a:rPr>
              <a:t>Keep these headlines to fewer than </a:t>
            </a:r>
            <a:br>
              <a:rPr lang="en-US" sz="2400" b="1" dirty="0">
                <a:solidFill>
                  <a:srgbClr val="225145"/>
                </a:solidFill>
                <a:latin typeface="Source Serif Pro SemiBold" panose="02040603050405020204" pitchFamily="18" charset="0"/>
                <a:ea typeface="Source Serif Pro SemiBold" panose="02040603050405020204" pitchFamily="18" charset="0"/>
                <a:cs typeface="Source Sans Pro"/>
              </a:rPr>
            </a:br>
            <a:r>
              <a:rPr lang="en-US" sz="2400" b="1" dirty="0">
                <a:solidFill>
                  <a:srgbClr val="225145"/>
                </a:solidFill>
                <a:latin typeface="Source Serif Pro SemiBold" panose="02040603050405020204" pitchFamily="18" charset="0"/>
                <a:ea typeface="Source Serif Pro SemiBold" panose="02040603050405020204" pitchFamily="18" charset="0"/>
                <a:cs typeface="Source Sans Pro"/>
              </a:rPr>
              <a:t>80 characters including spaces</a:t>
            </a:r>
          </a:p>
        </p:txBody>
      </p:sp>
      <p:sp>
        <p:nvSpPr>
          <p:cNvPr id="8" name="TextBox 7">
            <a:extLst>
              <a:ext uri="{FF2B5EF4-FFF2-40B4-BE49-F238E27FC236}">
                <a16:creationId xmlns:a16="http://schemas.microsoft.com/office/drawing/2014/main" id="{0352B93A-AC88-A54A-C1A4-9F6BD4E9AA01}"/>
              </a:ext>
            </a:extLst>
          </p:cNvPr>
          <p:cNvSpPr txBox="1"/>
          <p:nvPr/>
        </p:nvSpPr>
        <p:spPr>
          <a:xfrm>
            <a:off x="3266016" y="1056979"/>
            <a:ext cx="5546989" cy="646331"/>
          </a:xfrm>
          <a:prstGeom prst="rect">
            <a:avLst/>
          </a:prstGeom>
          <a:noFill/>
        </p:spPr>
        <p:txBody>
          <a:bodyPr wrap="square">
            <a:spAutoFit/>
          </a:bodyPr>
          <a:lstStyle/>
          <a:p>
            <a:r>
              <a:rPr lang="en-US" dirty="0">
                <a:solidFill>
                  <a:srgbClr val="36B779"/>
                </a:solidFill>
                <a:latin typeface="Source Sans Pro" panose="020B0503030403020204" pitchFamily="34" charset="0"/>
                <a:ea typeface="Source Sans Pro" panose="020B0503030403020204" pitchFamily="34" charset="0"/>
              </a:rPr>
              <a:t>Subhead can be roughly 80 characters, move bullets down if more space is needed. </a:t>
            </a:r>
          </a:p>
        </p:txBody>
      </p:sp>
      <p:sp>
        <p:nvSpPr>
          <p:cNvPr id="9" name="Text Placeholder 3">
            <a:extLst>
              <a:ext uri="{FF2B5EF4-FFF2-40B4-BE49-F238E27FC236}">
                <a16:creationId xmlns:a16="http://schemas.microsoft.com/office/drawing/2014/main" id="{056D0A92-243B-843A-3042-EFB1CC2496C7}"/>
              </a:ext>
            </a:extLst>
          </p:cNvPr>
          <p:cNvSpPr>
            <a:spLocks noGrp="1"/>
          </p:cNvSpPr>
          <p:nvPr>
            <p:ph type="body" sz="quarter" idx="11"/>
          </p:nvPr>
        </p:nvSpPr>
        <p:spPr>
          <a:xfrm>
            <a:off x="3257550" y="1798420"/>
            <a:ext cx="5464549" cy="2945030"/>
          </a:xfrm>
        </p:spPr>
        <p:txBody>
          <a:bodyPr>
            <a:normAutofit/>
          </a:bodyPr>
          <a:lstStyle/>
          <a:p>
            <a:pPr marL="214313" indent="-214313">
              <a:buClr>
                <a:schemeClr val="tx2"/>
              </a:buClr>
              <a:buSzPct val="100000"/>
            </a:pPr>
            <a:r>
              <a:rPr lang="en-US" sz="1800" dirty="0">
                <a:latin typeface="Source Sans Pro Light" panose="020B0403030403020204" pitchFamily="34" charset="0"/>
                <a:ea typeface="Source Sans Pro Light" panose="020B0403030403020204" pitchFamily="34" charset="0"/>
              </a:rPr>
              <a:t>Bullet points can be set at size 18-24</a:t>
            </a:r>
          </a:p>
          <a:p>
            <a:pPr marL="214313" indent="-214313">
              <a:buClr>
                <a:schemeClr val="tx2"/>
              </a:buClr>
              <a:buSzPct val="100000"/>
            </a:pPr>
            <a:r>
              <a:rPr lang="en-US" sz="1800" dirty="0">
                <a:latin typeface="Source Sans Pro Light" panose="020B0403030403020204" pitchFamily="34" charset="0"/>
                <a:ea typeface="Source Sans Pro Light" panose="020B0403030403020204" pitchFamily="34" charset="0"/>
              </a:rPr>
              <a:t>Set in Source Sans Pro Light</a:t>
            </a:r>
          </a:p>
          <a:p>
            <a:pPr marL="214313" indent="-214313">
              <a:buClr>
                <a:schemeClr val="tx2"/>
              </a:buClr>
              <a:buSzPct val="100000"/>
            </a:pPr>
            <a:r>
              <a:rPr lang="en-US" sz="1800" dirty="0">
                <a:latin typeface="Source Sans Pro Light" panose="020B0403030403020204" pitchFamily="34" charset="0"/>
                <a:ea typeface="Source Sans Pro Light" panose="020B0403030403020204" pitchFamily="34" charset="0"/>
              </a:rPr>
              <a:t>Keep bullet points short and to the point </a:t>
            </a:r>
          </a:p>
          <a:p>
            <a:pPr marL="214313" indent="-214313">
              <a:buClr>
                <a:schemeClr val="tx2"/>
              </a:buClr>
              <a:buSzPct val="100000"/>
            </a:pPr>
            <a:r>
              <a:rPr lang="en-US" sz="1800" dirty="0">
                <a:latin typeface="Source Sans Pro Light" panose="020B0403030403020204" pitchFamily="34" charset="0"/>
                <a:ea typeface="Source Sans Pro Light" panose="020B0403030403020204" pitchFamily="34" charset="0"/>
              </a:rPr>
              <a:t>Bullets points should not extend beyond 2/3 the length of the page to improve legibility </a:t>
            </a:r>
            <a:endParaRPr lang="en-US" sz="1800" dirty="0"/>
          </a:p>
          <a:p>
            <a:pPr marL="0" indent="0">
              <a:buClr>
                <a:schemeClr val="tx2"/>
              </a:buClr>
              <a:buSzPct val="100000"/>
              <a:buNone/>
            </a:pPr>
            <a:endParaRPr lang="en-US" sz="1800" dirty="0"/>
          </a:p>
        </p:txBody>
      </p:sp>
      <p:sp>
        <p:nvSpPr>
          <p:cNvPr id="10" name="TextBox 9">
            <a:extLst>
              <a:ext uri="{FF2B5EF4-FFF2-40B4-BE49-F238E27FC236}">
                <a16:creationId xmlns:a16="http://schemas.microsoft.com/office/drawing/2014/main" id="{09C0770C-C025-80FC-F2A3-21131703F8E2}"/>
              </a:ext>
            </a:extLst>
          </p:cNvPr>
          <p:cNvSpPr txBox="1"/>
          <p:nvPr/>
        </p:nvSpPr>
        <p:spPr>
          <a:xfrm>
            <a:off x="314325" y="4258702"/>
            <a:ext cx="2551705" cy="715581"/>
          </a:xfrm>
          <a:prstGeom prst="rect">
            <a:avLst/>
          </a:prstGeom>
          <a:solidFill>
            <a:srgbClr val="FF0000"/>
          </a:solidFill>
        </p:spPr>
        <p:txBody>
          <a:bodyPr wrap="square" rtlCol="0">
            <a:spAutoFit/>
          </a:bodyPr>
          <a:lstStyle/>
          <a:p>
            <a:pPr algn="ctr"/>
            <a:r>
              <a:rPr lang="en-US" sz="1350" b="1" dirty="0">
                <a:solidFill>
                  <a:schemeClr val="bg1"/>
                </a:solidFill>
                <a:latin typeface="Source Sans Pro" panose="020B0503030403020204" pitchFamily="34" charset="0"/>
                <a:ea typeface="Source Sans Pro" panose="020B0503030403020204" pitchFamily="34" charset="0"/>
              </a:rPr>
              <a:t>Replace placeholder photos, with relevant photos as needed</a:t>
            </a:r>
          </a:p>
        </p:txBody>
      </p:sp>
    </p:spTree>
    <p:extLst>
      <p:ext uri="{BB962C8B-B14F-4D97-AF65-F5344CB8AC3E}">
        <p14:creationId xmlns:p14="http://schemas.microsoft.com/office/powerpoint/2010/main" val="187890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939402C-1D72-C875-A6E9-7A31FF0E6925}"/>
              </a:ext>
            </a:extLst>
          </p:cNvPr>
          <p:cNvPicPr>
            <a:picLocks noGrp="1" noChangeAspect="1"/>
          </p:cNvPicPr>
          <p:nvPr>
            <p:ph sz="quarter" idx="10"/>
          </p:nvPr>
        </p:nvPicPr>
        <p:blipFill>
          <a:blip r:embed="rId2">
            <a:extLst>
              <a:ext uri="{96DAC541-7B7A-43D3-8B79-37D633B846F1}">
                <asvg:svgBlip xmlns:asvg="http://schemas.microsoft.com/office/drawing/2016/SVG/main" r:embed="rId3"/>
              </a:ext>
            </a:extLst>
          </a:blip>
          <a:stretch>
            <a:fillRect/>
          </a:stretch>
        </p:blipFill>
        <p:spPr>
          <a:xfrm>
            <a:off x="826294" y="314325"/>
            <a:ext cx="4429125" cy="4429125"/>
          </a:xfrm>
        </p:spPr>
      </p:pic>
      <p:sp>
        <p:nvSpPr>
          <p:cNvPr id="5" name="TextBox 4">
            <a:extLst>
              <a:ext uri="{FF2B5EF4-FFF2-40B4-BE49-F238E27FC236}">
                <a16:creationId xmlns:a16="http://schemas.microsoft.com/office/drawing/2014/main" id="{E3B727CB-30FD-D1D2-9FDD-4FBA72B1D418}"/>
              </a:ext>
            </a:extLst>
          </p:cNvPr>
          <p:cNvSpPr txBox="1"/>
          <p:nvPr/>
        </p:nvSpPr>
        <p:spPr>
          <a:xfrm>
            <a:off x="6029325" y="313769"/>
            <a:ext cx="2936501" cy="4385816"/>
          </a:xfrm>
          <a:prstGeom prst="rect">
            <a:avLst/>
          </a:prstGeom>
          <a:noFill/>
        </p:spPr>
        <p:txBody>
          <a:bodyPr wrap="square" numCol="1" rtlCol="0">
            <a:spAutoFit/>
          </a:bodyPr>
          <a:lstStyle/>
          <a:p>
            <a:r>
              <a:rPr lang="en-US" b="1" dirty="0">
                <a:solidFill>
                  <a:srgbClr val="36B779"/>
                </a:solidFill>
                <a:latin typeface="Source Sans Pro Semibold" panose="020B0503030403020204" pitchFamily="34" charset="0"/>
                <a:ea typeface="Source Sans Pro Semibold" panose="020B0503030403020204" pitchFamily="34" charset="0"/>
              </a:rPr>
              <a:t>Short Title</a:t>
            </a:r>
          </a:p>
          <a:p>
            <a:r>
              <a:rPr lang="en-US" sz="1500" dirty="0"/>
              <a:t>Body copy can range in point size from 18 to 24. Important info can be highlighted with </a:t>
            </a:r>
            <a:r>
              <a:rPr lang="en-US" sz="1500" b="1" dirty="0" err="1">
                <a:solidFill>
                  <a:srgbClr val="225145"/>
                </a:solidFill>
                <a:latin typeface="Source Sans Pro Semibold" panose="020B0503030403020204" pitchFamily="34" charset="0"/>
                <a:ea typeface="Source Sans Pro Semibold" panose="020B0503030403020204" pitchFamily="34" charset="0"/>
              </a:rPr>
              <a:t>semibold</a:t>
            </a:r>
            <a:r>
              <a:rPr lang="en-US" sz="1500" b="1" dirty="0">
                <a:solidFill>
                  <a:srgbClr val="225145"/>
                </a:solidFill>
                <a:latin typeface="Source Sans Pro Semibold" panose="020B0503030403020204" pitchFamily="34" charset="0"/>
                <a:ea typeface="Source Sans Pro Semibold" panose="020B0503030403020204" pitchFamily="34" charset="0"/>
              </a:rPr>
              <a:t>, forest green text</a:t>
            </a:r>
            <a:r>
              <a:rPr lang="en-US" sz="1500" dirty="0">
                <a:solidFill>
                  <a:srgbClr val="225145"/>
                </a:solidFill>
              </a:rPr>
              <a:t>. </a:t>
            </a:r>
            <a:r>
              <a:rPr lang="en-US" sz="1500" dirty="0"/>
              <a:t>Line spacing should be set to 1.0. Do your best to keep paragraphs short and to the point.  </a:t>
            </a:r>
          </a:p>
          <a:p>
            <a:endParaRPr lang="en-US" b="1" dirty="0">
              <a:solidFill>
                <a:schemeClr val="accent1"/>
              </a:solidFill>
              <a:latin typeface="Source Sans Pro Semibold" panose="020B0503030403020204" pitchFamily="34" charset="0"/>
              <a:ea typeface="Source Sans Pro Semibold" panose="020B0503030403020204" pitchFamily="34" charset="0"/>
            </a:endParaRPr>
          </a:p>
          <a:p>
            <a:r>
              <a:rPr lang="en-US" b="1" dirty="0">
                <a:solidFill>
                  <a:srgbClr val="36B779"/>
                </a:solidFill>
                <a:latin typeface="Source Sans Pro Semibold" panose="020B0503030403020204" pitchFamily="34" charset="0"/>
                <a:ea typeface="Source Sans Pro Semibold" panose="020B0503030403020204" pitchFamily="34" charset="0"/>
              </a:rPr>
              <a:t>Short Subtitle</a:t>
            </a:r>
          </a:p>
          <a:p>
            <a:pPr marL="257175" indent="-257175">
              <a:buClr>
                <a:schemeClr val="tx2"/>
              </a:buClr>
              <a:buSzPct val="100000"/>
              <a:buFont typeface="Arial" panose="020B0604020202020204" pitchFamily="34" charset="0"/>
              <a:buChar char="•"/>
            </a:pPr>
            <a:r>
              <a:rPr lang="en-US" sz="1500" dirty="0">
                <a:latin typeface="Source Sans Pro Light" panose="020B0403030403020204" pitchFamily="34" charset="0"/>
                <a:ea typeface="Source Sans Pro Light" panose="020B0403030403020204" pitchFamily="34" charset="0"/>
              </a:rPr>
              <a:t>Bullet points can be set at </a:t>
            </a:r>
            <a:br>
              <a:rPr lang="en-US" sz="1500" dirty="0">
                <a:latin typeface="Source Sans Pro Light" panose="020B0403030403020204" pitchFamily="34" charset="0"/>
                <a:ea typeface="Source Sans Pro Light" panose="020B0403030403020204" pitchFamily="34" charset="0"/>
              </a:rPr>
            </a:br>
            <a:r>
              <a:rPr lang="en-US" sz="1500" dirty="0">
                <a:latin typeface="Source Sans Pro Light" panose="020B0403030403020204" pitchFamily="34" charset="0"/>
                <a:ea typeface="Source Sans Pro Light" panose="020B0403030403020204" pitchFamily="34" charset="0"/>
              </a:rPr>
              <a:t>size 18-24</a:t>
            </a:r>
          </a:p>
          <a:p>
            <a:pPr marL="257175" indent="-257175">
              <a:buClr>
                <a:schemeClr val="tx2"/>
              </a:buClr>
              <a:buSzPct val="100000"/>
              <a:buFont typeface="Arial" panose="020B0604020202020204" pitchFamily="34" charset="0"/>
              <a:buChar char="•"/>
            </a:pPr>
            <a:r>
              <a:rPr lang="en-US" sz="1500" dirty="0">
                <a:latin typeface="Source Sans Pro Light" panose="020B0403030403020204" pitchFamily="34" charset="0"/>
                <a:ea typeface="Source Sans Pro Light" panose="020B0403030403020204" pitchFamily="34" charset="0"/>
              </a:rPr>
              <a:t>Set in Source Sans Pro Light</a:t>
            </a:r>
          </a:p>
          <a:p>
            <a:pPr marL="257175" indent="-257175">
              <a:buClr>
                <a:schemeClr val="tx2"/>
              </a:buClr>
              <a:buSzPct val="100000"/>
              <a:buFont typeface="Arial" panose="020B0604020202020204" pitchFamily="34" charset="0"/>
              <a:buChar char="•"/>
            </a:pPr>
            <a:r>
              <a:rPr lang="en-US" sz="1500" dirty="0">
                <a:latin typeface="Source Sans Pro Light" panose="020B0403030403020204" pitchFamily="34" charset="0"/>
                <a:ea typeface="Source Sans Pro Light" panose="020B0403030403020204" pitchFamily="34" charset="0"/>
              </a:rPr>
              <a:t>Keep bullet points short and </a:t>
            </a:r>
            <a:br>
              <a:rPr lang="en-US" sz="1500" dirty="0">
                <a:latin typeface="Source Sans Pro Light" panose="020B0403030403020204" pitchFamily="34" charset="0"/>
                <a:ea typeface="Source Sans Pro Light" panose="020B0403030403020204" pitchFamily="34" charset="0"/>
              </a:rPr>
            </a:br>
            <a:r>
              <a:rPr lang="en-US" sz="1500" dirty="0">
                <a:latin typeface="Source Sans Pro Light" panose="020B0403030403020204" pitchFamily="34" charset="0"/>
                <a:ea typeface="Source Sans Pro Light" panose="020B0403030403020204" pitchFamily="34" charset="0"/>
              </a:rPr>
              <a:t>to the point </a:t>
            </a:r>
          </a:p>
          <a:p>
            <a:pPr marL="257175" indent="-257175">
              <a:buClr>
                <a:schemeClr val="tx2"/>
              </a:buClr>
              <a:buSzPct val="100000"/>
              <a:buFont typeface="Arial" panose="020B0604020202020204" pitchFamily="34" charset="0"/>
              <a:buChar char="•"/>
            </a:pPr>
            <a:r>
              <a:rPr lang="en-US" sz="1500" dirty="0">
                <a:latin typeface="Source Sans Pro Light" panose="020B0403030403020204" pitchFamily="34" charset="0"/>
                <a:ea typeface="Source Sans Pro Light" panose="020B0403030403020204" pitchFamily="34" charset="0"/>
              </a:rPr>
              <a:t>Bullets points should not extend beyond 2/3 the length </a:t>
            </a:r>
            <a:br>
              <a:rPr lang="en-US" sz="1500" dirty="0">
                <a:latin typeface="Source Sans Pro Light" panose="020B0403030403020204" pitchFamily="34" charset="0"/>
                <a:ea typeface="Source Sans Pro Light" panose="020B0403030403020204" pitchFamily="34" charset="0"/>
              </a:rPr>
            </a:br>
            <a:r>
              <a:rPr lang="en-US" sz="1500" dirty="0">
                <a:latin typeface="Source Sans Pro Light" panose="020B0403030403020204" pitchFamily="34" charset="0"/>
                <a:ea typeface="Source Sans Pro Light" panose="020B0403030403020204" pitchFamily="34" charset="0"/>
              </a:rPr>
              <a:t>of the page to improve legibility </a:t>
            </a:r>
            <a:endParaRPr lang="en-US" sz="1500" dirty="0"/>
          </a:p>
        </p:txBody>
      </p:sp>
      <p:sp>
        <p:nvSpPr>
          <p:cNvPr id="9" name="TextBox 8">
            <a:extLst>
              <a:ext uri="{FF2B5EF4-FFF2-40B4-BE49-F238E27FC236}">
                <a16:creationId xmlns:a16="http://schemas.microsoft.com/office/drawing/2014/main" id="{253D3068-8B0E-2C47-3070-8127702227A4}"/>
              </a:ext>
            </a:extLst>
          </p:cNvPr>
          <p:cNvSpPr txBox="1"/>
          <p:nvPr/>
        </p:nvSpPr>
        <p:spPr>
          <a:xfrm>
            <a:off x="314325" y="314326"/>
            <a:ext cx="2484320" cy="715581"/>
          </a:xfrm>
          <a:prstGeom prst="rect">
            <a:avLst/>
          </a:prstGeom>
          <a:solidFill>
            <a:srgbClr val="FF0000"/>
          </a:solidFill>
        </p:spPr>
        <p:txBody>
          <a:bodyPr wrap="square" rtlCol="0">
            <a:spAutoFit/>
          </a:bodyPr>
          <a:lstStyle/>
          <a:p>
            <a:pPr algn="ctr"/>
            <a:r>
              <a:rPr lang="en-US" sz="1350" b="1" dirty="0">
                <a:solidFill>
                  <a:schemeClr val="bg1"/>
                </a:solidFill>
                <a:latin typeface="Source Sans Pro" panose="020B0503030403020204" pitchFamily="34" charset="0"/>
                <a:ea typeface="Source Sans Pro" panose="020B0503030403020204" pitchFamily="34" charset="0"/>
              </a:rPr>
              <a:t>Replace placeholder with graphs, charts, photos, or other content as needed </a:t>
            </a:r>
          </a:p>
        </p:txBody>
      </p:sp>
    </p:spTree>
    <p:extLst>
      <p:ext uri="{BB962C8B-B14F-4D97-AF65-F5344CB8AC3E}">
        <p14:creationId xmlns:p14="http://schemas.microsoft.com/office/powerpoint/2010/main" val="2313966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11EB228E-A5F6-89F6-CA34-EF240EB7EA8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954286" y="1764506"/>
            <a:ext cx="2977754" cy="2977754"/>
          </a:xfrm>
        </p:spPr>
      </p:pic>
      <p:sp>
        <p:nvSpPr>
          <p:cNvPr id="6" name="Rectangle 5">
            <a:extLst>
              <a:ext uri="{FF2B5EF4-FFF2-40B4-BE49-F238E27FC236}">
                <a16:creationId xmlns:a16="http://schemas.microsoft.com/office/drawing/2014/main" id="{52AE0847-F154-412F-89BB-D47D3EF1F455}"/>
              </a:ext>
            </a:extLst>
          </p:cNvPr>
          <p:cNvSpPr/>
          <p:nvPr/>
        </p:nvSpPr>
        <p:spPr>
          <a:xfrm>
            <a:off x="0" y="1"/>
            <a:ext cx="9144000" cy="1628775"/>
          </a:xfrm>
          <a:prstGeom prst="rect">
            <a:avLst/>
          </a:prstGeom>
          <a:solidFill>
            <a:srgbClr val="EE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E18D6ECB-BF44-2C00-8C6F-F77718D97A77}"/>
              </a:ext>
            </a:extLst>
          </p:cNvPr>
          <p:cNvSpPr txBox="1"/>
          <p:nvPr/>
        </p:nvSpPr>
        <p:spPr>
          <a:xfrm>
            <a:off x="4814445" y="2617335"/>
            <a:ext cx="4043806" cy="2169825"/>
          </a:xfrm>
          <a:prstGeom prst="rect">
            <a:avLst/>
          </a:prstGeom>
          <a:noFill/>
        </p:spPr>
        <p:txBody>
          <a:bodyPr wrap="square">
            <a:spAutoFit/>
          </a:bodyPr>
          <a:lstStyle/>
          <a:p>
            <a:r>
              <a:rPr lang="en-US" sz="1350" dirty="0"/>
              <a:t>Body copy can range in point size from 18 to 24. Important info can be highlighted with </a:t>
            </a:r>
            <a:r>
              <a:rPr lang="en-US" sz="1350" b="1" dirty="0" err="1">
                <a:solidFill>
                  <a:srgbClr val="225145"/>
                </a:solidFill>
                <a:latin typeface="Source Sans Pro Semibold" panose="020B0503030403020204" pitchFamily="34" charset="0"/>
                <a:ea typeface="Source Sans Pro Semibold" panose="020B0503030403020204" pitchFamily="34" charset="0"/>
              </a:rPr>
              <a:t>semibold</a:t>
            </a:r>
            <a:r>
              <a:rPr lang="en-US" sz="1350" b="1" dirty="0">
                <a:solidFill>
                  <a:srgbClr val="225145"/>
                </a:solidFill>
                <a:latin typeface="Source Sans Pro Semibold" panose="020B0503030403020204" pitchFamily="34" charset="0"/>
                <a:ea typeface="Source Sans Pro Semibold" panose="020B0503030403020204" pitchFamily="34" charset="0"/>
              </a:rPr>
              <a:t>, </a:t>
            </a:r>
            <a:br>
              <a:rPr lang="en-US" sz="1350" b="1" dirty="0">
                <a:solidFill>
                  <a:srgbClr val="225145"/>
                </a:solidFill>
                <a:latin typeface="Source Sans Pro Semibold" panose="020B0503030403020204" pitchFamily="34" charset="0"/>
                <a:ea typeface="Source Sans Pro Semibold" panose="020B0503030403020204" pitchFamily="34" charset="0"/>
              </a:rPr>
            </a:br>
            <a:r>
              <a:rPr lang="en-US" sz="1350" b="1" dirty="0">
                <a:solidFill>
                  <a:srgbClr val="225145"/>
                </a:solidFill>
                <a:latin typeface="Source Sans Pro Semibold" panose="020B0503030403020204" pitchFamily="34" charset="0"/>
                <a:ea typeface="Source Sans Pro Semibold" panose="020B0503030403020204" pitchFamily="34" charset="0"/>
              </a:rPr>
              <a:t>forest green text</a:t>
            </a:r>
            <a:r>
              <a:rPr lang="en-US" sz="1350" dirty="0">
                <a:solidFill>
                  <a:srgbClr val="225145"/>
                </a:solidFill>
              </a:rPr>
              <a:t>. </a:t>
            </a:r>
            <a:r>
              <a:rPr lang="en-US" sz="1350" dirty="0"/>
              <a:t>Line spacing should be set to 1.0. </a:t>
            </a:r>
            <a:br>
              <a:rPr lang="en-US" sz="1350" dirty="0"/>
            </a:br>
            <a:r>
              <a:rPr lang="en-US" sz="1350" dirty="0"/>
              <a:t>Do your best to keep paragraphs short and to the point.  </a:t>
            </a:r>
          </a:p>
          <a:p>
            <a:endParaRPr lang="en-US" sz="1350" dirty="0"/>
          </a:p>
          <a:p>
            <a:endParaRPr lang="en-US" sz="1350" dirty="0"/>
          </a:p>
          <a:p>
            <a:endParaRPr lang="en-US" sz="1350" dirty="0"/>
          </a:p>
          <a:p>
            <a:endParaRPr lang="en-US" sz="1350" dirty="0"/>
          </a:p>
          <a:p>
            <a:endParaRPr lang="en-US" sz="1350" dirty="0" err="1"/>
          </a:p>
        </p:txBody>
      </p:sp>
      <p:sp>
        <p:nvSpPr>
          <p:cNvPr id="9" name="TextBox 8">
            <a:extLst>
              <a:ext uri="{FF2B5EF4-FFF2-40B4-BE49-F238E27FC236}">
                <a16:creationId xmlns:a16="http://schemas.microsoft.com/office/drawing/2014/main" id="{8BF2D32B-9344-E6BA-34C8-78D7E0FE026B}"/>
              </a:ext>
            </a:extLst>
          </p:cNvPr>
          <p:cNvSpPr txBox="1"/>
          <p:nvPr/>
        </p:nvSpPr>
        <p:spPr>
          <a:xfrm>
            <a:off x="4814445" y="1902917"/>
            <a:ext cx="3908932" cy="415498"/>
          </a:xfrm>
          <a:prstGeom prst="rect">
            <a:avLst/>
          </a:prstGeom>
          <a:solidFill>
            <a:srgbClr val="225145"/>
          </a:solidFill>
        </p:spPr>
        <p:txBody>
          <a:bodyPr wrap="square" lIns="137160" tIns="102870" rIns="137160" bIns="102870" rtlCol="0">
            <a:spAutoFit/>
          </a:bodyPr>
          <a:lstStyle/>
          <a:p>
            <a:r>
              <a:rPr lang="en-US" sz="1350" b="1" dirty="0">
                <a:solidFill>
                  <a:schemeClr val="bg1"/>
                </a:solidFill>
                <a:latin typeface="Source Serif Pro SemiBold" panose="02040603050405020204" pitchFamily="18" charset="0"/>
                <a:ea typeface="Source Serif Pro SemiBold" panose="02040603050405020204" pitchFamily="18" charset="0"/>
              </a:rPr>
              <a:t>Data pullout / headline</a:t>
            </a:r>
          </a:p>
        </p:txBody>
      </p:sp>
      <p:sp>
        <p:nvSpPr>
          <p:cNvPr id="10" name="TextBox 9">
            <a:extLst>
              <a:ext uri="{FF2B5EF4-FFF2-40B4-BE49-F238E27FC236}">
                <a16:creationId xmlns:a16="http://schemas.microsoft.com/office/drawing/2014/main" id="{B65E1A40-D17D-C2A7-7F2F-A287ED5680F0}"/>
              </a:ext>
            </a:extLst>
          </p:cNvPr>
          <p:cNvSpPr txBox="1"/>
          <p:nvPr/>
        </p:nvSpPr>
        <p:spPr>
          <a:xfrm>
            <a:off x="314325" y="314326"/>
            <a:ext cx="8409051" cy="1177245"/>
          </a:xfrm>
          <a:prstGeom prst="rect">
            <a:avLst/>
          </a:prstGeom>
          <a:noFill/>
        </p:spPr>
        <p:txBody>
          <a:bodyPr wrap="square" lIns="137160" tIns="102870" rIns="137160" bIns="102870" rtlCol="0">
            <a:spAutoFit/>
          </a:bodyPr>
          <a:lstStyle/>
          <a:p>
            <a:r>
              <a:rPr lang="en-US" sz="2100" dirty="0">
                <a:solidFill>
                  <a:srgbClr val="225145"/>
                </a:solidFill>
                <a:latin typeface="Source Serif Pro Semibold" panose="02040603050405020204" pitchFamily="18" charset="0"/>
                <a:ea typeface="Source Serif Pro Semibold" panose="02040603050405020204" pitchFamily="18" charset="0"/>
                <a:cs typeface="Source Sans Pro"/>
              </a:rPr>
              <a:t>Short paragraphs can introduce important information. Set in Source Sans Serif </a:t>
            </a:r>
            <a:r>
              <a:rPr lang="en-US" sz="2100" dirty="0" err="1">
                <a:solidFill>
                  <a:srgbClr val="225145"/>
                </a:solidFill>
                <a:latin typeface="Source Serif Pro Semibold" panose="02040603050405020204" pitchFamily="18" charset="0"/>
                <a:ea typeface="Source Serif Pro Semibold" panose="02040603050405020204" pitchFamily="18" charset="0"/>
                <a:cs typeface="Source Sans Pro"/>
              </a:rPr>
              <a:t>Semibold</a:t>
            </a:r>
            <a:r>
              <a:rPr lang="en-US" sz="2100" dirty="0">
                <a:solidFill>
                  <a:srgbClr val="225145"/>
                </a:solidFill>
                <a:latin typeface="Source Serif Pro Semibold" panose="02040603050405020204" pitchFamily="18" charset="0"/>
                <a:ea typeface="Source Serif Pro Semibold" panose="02040603050405020204" pitchFamily="18" charset="0"/>
                <a:cs typeface="Source Sans Pro"/>
              </a:rPr>
              <a:t>. </a:t>
            </a:r>
            <a:r>
              <a:rPr lang="en-US" sz="2100" dirty="0">
                <a:solidFill>
                  <a:srgbClr val="36B779"/>
                </a:solidFill>
                <a:latin typeface="Source Serif Pro Semibold" panose="02040603050405020204" pitchFamily="18" charset="0"/>
                <a:ea typeface="Source Serif Pro Semibold" panose="02040603050405020204" pitchFamily="18" charset="0"/>
                <a:cs typeface="Source Sans Pro"/>
              </a:rPr>
              <a:t>Highlights</a:t>
            </a:r>
            <a:r>
              <a:rPr lang="en-US" sz="2100" dirty="0">
                <a:solidFill>
                  <a:schemeClr val="tx2"/>
                </a:solidFill>
                <a:latin typeface="Source Serif Pro Semibold" panose="02040603050405020204" pitchFamily="18" charset="0"/>
                <a:ea typeface="Source Serif Pro Semibold" panose="02040603050405020204" pitchFamily="18" charset="0"/>
                <a:cs typeface="Source Sans Pro"/>
              </a:rPr>
              <a:t> </a:t>
            </a:r>
            <a:r>
              <a:rPr lang="en-US" sz="2100" dirty="0">
                <a:solidFill>
                  <a:srgbClr val="225145"/>
                </a:solidFill>
                <a:latin typeface="Source Serif Pro Semibold" panose="02040603050405020204" pitchFamily="18" charset="0"/>
                <a:ea typeface="Source Serif Pro Semibold" panose="02040603050405020204" pitchFamily="18" charset="0"/>
                <a:cs typeface="Source Sans Pro"/>
              </a:rPr>
              <a:t>can be Leaf Green. Should not exceed 200 character. Adjust +/- 5 to fit space. </a:t>
            </a:r>
          </a:p>
        </p:txBody>
      </p:sp>
      <p:sp>
        <p:nvSpPr>
          <p:cNvPr id="13" name="TextBox 12">
            <a:extLst>
              <a:ext uri="{FF2B5EF4-FFF2-40B4-BE49-F238E27FC236}">
                <a16:creationId xmlns:a16="http://schemas.microsoft.com/office/drawing/2014/main" id="{93319139-6F9A-8D94-4EB4-C1A3D2F37D5B}"/>
              </a:ext>
            </a:extLst>
          </p:cNvPr>
          <p:cNvSpPr txBox="1"/>
          <p:nvPr/>
        </p:nvSpPr>
        <p:spPr>
          <a:xfrm>
            <a:off x="1100778" y="3724134"/>
            <a:ext cx="2484320" cy="715581"/>
          </a:xfrm>
          <a:prstGeom prst="rect">
            <a:avLst/>
          </a:prstGeom>
          <a:solidFill>
            <a:srgbClr val="FF0000"/>
          </a:solidFill>
        </p:spPr>
        <p:txBody>
          <a:bodyPr wrap="square" rtlCol="0">
            <a:spAutoFit/>
          </a:bodyPr>
          <a:lstStyle/>
          <a:p>
            <a:pPr algn="ctr"/>
            <a:r>
              <a:rPr lang="en-US" sz="1350" b="1" dirty="0">
                <a:solidFill>
                  <a:schemeClr val="bg1"/>
                </a:solidFill>
                <a:latin typeface="Source Sans Pro" panose="020B0503030403020204" pitchFamily="34" charset="0"/>
                <a:ea typeface="Source Sans Pro" panose="020B0503030403020204" pitchFamily="34" charset="0"/>
              </a:rPr>
              <a:t>Replace placeholder with graphs, charts, photos, or other content as needed </a:t>
            </a:r>
          </a:p>
        </p:txBody>
      </p:sp>
    </p:spTree>
    <p:extLst>
      <p:ext uri="{BB962C8B-B14F-4D97-AF65-F5344CB8AC3E}">
        <p14:creationId xmlns:p14="http://schemas.microsoft.com/office/powerpoint/2010/main" val="134152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F23A99-F174-865F-CF33-70376DD670D9}"/>
              </a:ext>
            </a:extLst>
          </p:cNvPr>
          <p:cNvSpPr>
            <a:spLocks noGrp="1"/>
          </p:cNvSpPr>
          <p:nvPr>
            <p:ph type="pic" sz="quarter" idx="10"/>
          </p:nvPr>
        </p:nvSpPr>
        <p:spPr/>
        <p:txBody>
          <a:bodyPr/>
          <a:lstStyle/>
          <a:p>
            <a:endParaRPr lang="en-CA"/>
          </a:p>
        </p:txBody>
      </p:sp>
      <p:sp>
        <p:nvSpPr>
          <p:cNvPr id="4" name="Text Placeholder 3">
            <a:extLst>
              <a:ext uri="{FF2B5EF4-FFF2-40B4-BE49-F238E27FC236}">
                <a16:creationId xmlns:a16="http://schemas.microsoft.com/office/drawing/2014/main" id="{A5B31B56-98C9-4220-F9BF-0A37217AF794}"/>
              </a:ext>
            </a:extLst>
          </p:cNvPr>
          <p:cNvSpPr>
            <a:spLocks noGrp="1"/>
          </p:cNvSpPr>
          <p:nvPr>
            <p:ph type="body" sz="quarter" idx="11"/>
          </p:nvPr>
        </p:nvSpPr>
        <p:spPr>
          <a:xfrm>
            <a:off x="314326" y="322993"/>
            <a:ext cx="3448782" cy="4420457"/>
          </a:xfrm>
        </p:spPr>
        <p:txBody>
          <a:bodyPr/>
          <a:lstStyle/>
          <a:p>
            <a:pPr marL="0" indent="0">
              <a:buNone/>
            </a:pPr>
            <a:r>
              <a:rPr lang="en-US" dirty="0"/>
              <a:t>In surfing – a double up wave is when 2 waves combine creating a larger, steeper wave </a:t>
            </a:r>
          </a:p>
        </p:txBody>
      </p:sp>
      <p:pic>
        <p:nvPicPr>
          <p:cNvPr id="8196" name="Picture 4" descr="double up">
            <a:extLst>
              <a:ext uri="{FF2B5EF4-FFF2-40B4-BE49-F238E27FC236}">
                <a16:creationId xmlns:a16="http://schemas.microsoft.com/office/drawing/2014/main" id="{8F384A5F-1086-588B-A2D7-AA4391FFA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0"/>
            <a:ext cx="52292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996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lant&#10;&#10;Description automatically generated">
            <a:extLst>
              <a:ext uri="{FF2B5EF4-FFF2-40B4-BE49-F238E27FC236}">
                <a16:creationId xmlns:a16="http://schemas.microsoft.com/office/drawing/2014/main" id="{D9938795-4D17-2EE0-24B8-9DF6D5605B8F}"/>
              </a:ext>
            </a:extLst>
          </p:cNvPr>
          <p:cNvPicPr>
            <a:picLocks noGrp="1" noChangeAspect="1"/>
          </p:cNvPicPr>
          <p:nvPr>
            <p:ph type="pic" sz="quarter" idx="10"/>
          </p:nvPr>
        </p:nvPicPr>
        <p:blipFill>
          <a:blip r:embed="rId2"/>
          <a:srcRect l="20370" r="20370"/>
          <a:stretch>
            <a:fillRect/>
          </a:stretch>
        </p:blipFill>
        <p:spPr/>
      </p:pic>
      <p:pic>
        <p:nvPicPr>
          <p:cNvPr id="7" name="Graphic 6">
            <a:extLst>
              <a:ext uri="{FF2B5EF4-FFF2-40B4-BE49-F238E27FC236}">
                <a16:creationId xmlns:a16="http://schemas.microsoft.com/office/drawing/2014/main" id="{CC8331EC-E267-920C-AE2B-FFA3776440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289" y="304561"/>
            <a:ext cx="5004222" cy="1229108"/>
          </a:xfrm>
          <a:prstGeom prst="rect">
            <a:avLst/>
          </a:prstGeom>
        </p:spPr>
      </p:pic>
      <p:sp>
        <p:nvSpPr>
          <p:cNvPr id="8" name="Title 1">
            <a:extLst>
              <a:ext uri="{FF2B5EF4-FFF2-40B4-BE49-F238E27FC236}">
                <a16:creationId xmlns:a16="http://schemas.microsoft.com/office/drawing/2014/main" id="{F71EAFEE-9ED3-C240-22F9-3C1064792DC0}"/>
              </a:ext>
            </a:extLst>
          </p:cNvPr>
          <p:cNvSpPr txBox="1">
            <a:spLocks/>
          </p:cNvSpPr>
          <p:nvPr/>
        </p:nvSpPr>
        <p:spPr>
          <a:xfrm>
            <a:off x="287418" y="546936"/>
            <a:ext cx="3653646" cy="822170"/>
          </a:xfrm>
          <a:prstGeom prst="rect">
            <a:avLst/>
          </a:prstGeom>
        </p:spPr>
        <p:txBody>
          <a:bodyPr vert="horz" wrap="square" lIns="51435" tIns="25718" rIns="51435" bIns="25718"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5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rPr>
              <a:t>Short Header</a:t>
            </a:r>
          </a:p>
          <a:p>
            <a:pPr>
              <a:lnSpc>
                <a:spcPct val="100000"/>
              </a:lnSpc>
            </a:pPr>
            <a:r>
              <a:rPr lang="en-US" sz="1500" b="1" dirty="0">
                <a:solidFill>
                  <a:schemeClr val="bg1"/>
                </a:solidFill>
                <a:latin typeface="Source Sans Pro Semibold" panose="020B0503030403020204" pitchFamily="34" charset="0"/>
                <a:ea typeface="Source Sans Pro Semibold" panose="020B0503030403020204" pitchFamily="34" charset="0"/>
                <a:cs typeface="Source Sans Pro"/>
              </a:rPr>
              <a:t>Subhead ~30 character or less</a:t>
            </a:r>
            <a:endParaRPr lang="en-US" sz="1500" b="1" dirty="0">
              <a:solidFill>
                <a:schemeClr val="bg1"/>
              </a:solidFill>
              <a:latin typeface="Source Serif Pro SemiBold" panose="02040603050405020204" pitchFamily="18" charset="0"/>
              <a:ea typeface="Source Serif Pro SemiBold" panose="020406030504050202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8062A3B2-85CD-ECEE-47ED-38579934940F}"/>
              </a:ext>
            </a:extLst>
          </p:cNvPr>
          <p:cNvSpPr/>
          <p:nvPr/>
        </p:nvSpPr>
        <p:spPr>
          <a:xfrm>
            <a:off x="4927663" y="3104148"/>
            <a:ext cx="1639303" cy="1639303"/>
          </a:xfrm>
          <a:prstGeom prst="ellipse">
            <a:avLst/>
          </a:prstGeom>
          <a:solidFill>
            <a:srgbClr val="36B7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2605980D-F79D-E4B2-D9A8-7A234BC8DC20}"/>
              </a:ext>
            </a:extLst>
          </p:cNvPr>
          <p:cNvSpPr txBox="1"/>
          <p:nvPr/>
        </p:nvSpPr>
        <p:spPr>
          <a:xfrm>
            <a:off x="5046685" y="3555110"/>
            <a:ext cx="1353029" cy="323165"/>
          </a:xfrm>
          <a:prstGeom prst="rect">
            <a:avLst/>
          </a:prstGeom>
          <a:noFill/>
        </p:spPr>
        <p:txBody>
          <a:bodyPr wrap="square">
            <a:spAutoFit/>
          </a:bodyPr>
          <a:lstStyle/>
          <a:p>
            <a:pPr algn="ctr"/>
            <a:r>
              <a:rPr lang="en-US" sz="1500" b="1" dirty="0">
                <a:solidFill>
                  <a:schemeClr val="bg1"/>
                </a:solidFill>
                <a:latin typeface="Source Sans Pro Semibold" panose="020B0503030403020204" pitchFamily="34" charset="0"/>
                <a:ea typeface="Source Sans Pro Semibold" panose="020B0503030403020204" pitchFamily="34" charset="0"/>
                <a:cs typeface="Source Sans Pro"/>
              </a:rPr>
              <a:t>Info highlight</a:t>
            </a:r>
          </a:p>
        </p:txBody>
      </p:sp>
      <p:sp>
        <p:nvSpPr>
          <p:cNvPr id="13" name="Rectangle 12">
            <a:extLst>
              <a:ext uri="{FF2B5EF4-FFF2-40B4-BE49-F238E27FC236}">
                <a16:creationId xmlns:a16="http://schemas.microsoft.com/office/drawing/2014/main" id="{6B92C8E8-AE8C-DF25-8AFE-2A084EA7ECF7}"/>
              </a:ext>
            </a:extLst>
          </p:cNvPr>
          <p:cNvSpPr/>
          <p:nvPr/>
        </p:nvSpPr>
        <p:spPr>
          <a:xfrm>
            <a:off x="314325" y="4570326"/>
            <a:ext cx="1330958" cy="207749"/>
          </a:xfrm>
          <a:prstGeom prst="rect">
            <a:avLst/>
          </a:prstGeom>
        </p:spPr>
        <p:txBody>
          <a:bodyPr wrap="square">
            <a:spAutoFit/>
          </a:bodyPr>
          <a:lstStyle/>
          <a:p>
            <a:r>
              <a:rPr lang="en-US" sz="750" dirty="0">
                <a:solidFill>
                  <a:schemeClr val="tx1">
                    <a:lumMod val="50000"/>
                    <a:lumOff val="50000"/>
                  </a:schemeClr>
                </a:solidFill>
                <a:latin typeface="Source Sans Pro" panose="020B0503030403020204" pitchFamily="34" charset="0"/>
                <a:ea typeface="Source Sans Pro" panose="020B0503030403020204" pitchFamily="34" charset="0"/>
              </a:rPr>
              <a:t>Image credit</a:t>
            </a:r>
          </a:p>
        </p:txBody>
      </p:sp>
      <p:sp>
        <p:nvSpPr>
          <p:cNvPr id="14" name="TextBox 13">
            <a:extLst>
              <a:ext uri="{FF2B5EF4-FFF2-40B4-BE49-F238E27FC236}">
                <a16:creationId xmlns:a16="http://schemas.microsoft.com/office/drawing/2014/main" id="{A0454523-6EA0-D395-2D60-1D126C5D4F49}"/>
              </a:ext>
            </a:extLst>
          </p:cNvPr>
          <p:cNvSpPr txBox="1"/>
          <p:nvPr/>
        </p:nvSpPr>
        <p:spPr>
          <a:xfrm>
            <a:off x="315219" y="1628775"/>
            <a:ext cx="3625846" cy="1869743"/>
          </a:xfrm>
          <a:prstGeom prst="rect">
            <a:avLst/>
          </a:prstGeom>
          <a:noFill/>
        </p:spPr>
        <p:txBody>
          <a:bodyPr wrap="square" lIns="137160" tIns="102870" rIns="137160" bIns="102870" rtlCol="0">
            <a:spAutoFit/>
          </a:bodyPr>
          <a:lstStyle/>
          <a:p>
            <a:r>
              <a:rPr lang="en-US" dirty="0">
                <a:solidFill>
                  <a:srgbClr val="000000"/>
                </a:solidFill>
                <a:latin typeface="Source Sans Pro Light" panose="020B0403030403020204" pitchFamily="34" charset="0"/>
                <a:ea typeface="Source Sans Pro Light" panose="020B0403030403020204" pitchFamily="34" charset="0"/>
                <a:cs typeface="Source Sans Pro"/>
              </a:rPr>
              <a:t>Body copy can range in point size from 18 to 24. Important info can be highlighted with </a:t>
            </a:r>
            <a:r>
              <a:rPr lang="en-US" dirty="0" err="1">
                <a:solidFill>
                  <a:srgbClr val="225145"/>
                </a:solidFill>
                <a:latin typeface="Source Sans Pro Semibold" panose="020B0503030403020204" pitchFamily="34" charset="0"/>
                <a:ea typeface="Source Sans Pro Semibold" panose="020B0503030403020204" pitchFamily="34" charset="0"/>
                <a:cs typeface="League Spartan Bold"/>
              </a:rPr>
              <a:t>semibold</a:t>
            </a:r>
            <a:r>
              <a:rPr lang="en-US" dirty="0">
                <a:solidFill>
                  <a:srgbClr val="225145"/>
                </a:solidFill>
                <a:latin typeface="Source Sans Pro Semibold" panose="020B0503030403020204" pitchFamily="34" charset="0"/>
                <a:ea typeface="Source Sans Pro Semibold" panose="020B0503030403020204" pitchFamily="34" charset="0"/>
                <a:cs typeface="League Spartan Bold"/>
              </a:rPr>
              <a:t>, forest green text. </a:t>
            </a:r>
            <a:r>
              <a:rPr lang="en-US" dirty="0"/>
              <a:t>Line spacing should be set to 1.0. Do your best to keep paragraphs short and to the point.  </a:t>
            </a:r>
          </a:p>
        </p:txBody>
      </p:sp>
      <p:sp>
        <p:nvSpPr>
          <p:cNvPr id="16" name="TextBox 15">
            <a:extLst>
              <a:ext uri="{FF2B5EF4-FFF2-40B4-BE49-F238E27FC236}">
                <a16:creationId xmlns:a16="http://schemas.microsoft.com/office/drawing/2014/main" id="{92A90272-6EA5-8F6D-6CAC-B87C0B14BFAF}"/>
              </a:ext>
            </a:extLst>
          </p:cNvPr>
          <p:cNvSpPr txBox="1"/>
          <p:nvPr/>
        </p:nvSpPr>
        <p:spPr>
          <a:xfrm>
            <a:off x="6240778" y="304562"/>
            <a:ext cx="2551705" cy="715581"/>
          </a:xfrm>
          <a:prstGeom prst="rect">
            <a:avLst/>
          </a:prstGeom>
          <a:solidFill>
            <a:srgbClr val="FF0000"/>
          </a:solidFill>
        </p:spPr>
        <p:txBody>
          <a:bodyPr wrap="square" rtlCol="0">
            <a:spAutoFit/>
          </a:bodyPr>
          <a:lstStyle/>
          <a:p>
            <a:pPr algn="ctr"/>
            <a:r>
              <a:rPr lang="en-US" sz="1350" b="1" dirty="0">
                <a:solidFill>
                  <a:schemeClr val="bg1"/>
                </a:solidFill>
                <a:latin typeface="Source Sans Pro" panose="020B0503030403020204" pitchFamily="34" charset="0"/>
                <a:ea typeface="Source Sans Pro" panose="020B0503030403020204" pitchFamily="34" charset="0"/>
              </a:rPr>
              <a:t>Replace placeholder photos, with relevant photos as needed</a:t>
            </a:r>
          </a:p>
        </p:txBody>
      </p:sp>
    </p:spTree>
    <p:extLst>
      <p:ext uri="{BB962C8B-B14F-4D97-AF65-F5344CB8AC3E}">
        <p14:creationId xmlns:p14="http://schemas.microsoft.com/office/powerpoint/2010/main" val="86812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BBC85-4C46-8F89-F08A-4AE9468EEF2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4AC0B81-F0E0-94F2-498E-A7616C283B76}"/>
              </a:ext>
            </a:extLst>
          </p:cNvPr>
          <p:cNvSpPr>
            <a:spLocks noGrp="1"/>
          </p:cNvSpPr>
          <p:nvPr>
            <p:ph type="title"/>
          </p:nvPr>
        </p:nvSpPr>
        <p:spPr>
          <a:xfrm>
            <a:off x="3499773" y="308851"/>
            <a:ext cx="5546990" cy="726079"/>
          </a:xfrm>
        </p:spPr>
        <p:txBody>
          <a:bodyPr>
            <a:noAutofit/>
          </a:bodyPr>
          <a:lstStyle/>
          <a:p>
            <a:r>
              <a:rPr lang="en-US" sz="2400" b="1" dirty="0">
                <a:solidFill>
                  <a:srgbClr val="225145"/>
                </a:solidFill>
                <a:latin typeface="Source Serif Pro SemiBold" panose="02040603050405020204" pitchFamily="18" charset="0"/>
                <a:ea typeface="Source Serif Pro SemiBold" panose="02040603050405020204" pitchFamily="18" charset="0"/>
                <a:cs typeface="Source Sans Pro"/>
              </a:rPr>
              <a:t>Multiple disruptions – a “triple up?”</a:t>
            </a:r>
          </a:p>
        </p:txBody>
      </p:sp>
      <p:sp>
        <p:nvSpPr>
          <p:cNvPr id="9" name="Text Placeholder 3">
            <a:extLst>
              <a:ext uri="{FF2B5EF4-FFF2-40B4-BE49-F238E27FC236}">
                <a16:creationId xmlns:a16="http://schemas.microsoft.com/office/drawing/2014/main" id="{4C0D98E6-F7CB-A96F-DB39-047B27E2100C}"/>
              </a:ext>
            </a:extLst>
          </p:cNvPr>
          <p:cNvSpPr>
            <a:spLocks noGrp="1"/>
          </p:cNvSpPr>
          <p:nvPr>
            <p:ph type="body" sz="quarter" idx="11"/>
          </p:nvPr>
        </p:nvSpPr>
        <p:spPr>
          <a:xfrm>
            <a:off x="3429000" y="1872799"/>
            <a:ext cx="5464549" cy="2945030"/>
          </a:xfrm>
        </p:spPr>
        <p:txBody>
          <a:bodyPr>
            <a:normAutofit/>
          </a:bodyPr>
          <a:lstStyle/>
          <a:p>
            <a:pPr marL="214313" indent="-214313">
              <a:buClr>
                <a:schemeClr val="tx2"/>
              </a:buClr>
              <a:buSzPct val="100000"/>
            </a:pPr>
            <a:r>
              <a:rPr lang="en-US" sz="2400" dirty="0">
                <a:latin typeface="Source Sans Pro Light" panose="020B0403030403020204" pitchFamily="34" charset="0"/>
                <a:ea typeface="Source Sans Pro Light" panose="020B0403030403020204" pitchFamily="34" charset="0"/>
              </a:rPr>
              <a:t>Economic and Geopolitical Instability</a:t>
            </a:r>
          </a:p>
          <a:p>
            <a:pPr marL="214313" indent="-214313">
              <a:buClr>
                <a:schemeClr val="tx2"/>
              </a:buClr>
              <a:buSzPct val="100000"/>
            </a:pPr>
            <a:r>
              <a:rPr lang="en-US" sz="2400" dirty="0">
                <a:latin typeface="Source Sans Pro Light" panose="020B0403030403020204" pitchFamily="34" charset="0"/>
                <a:ea typeface="Source Sans Pro Light" panose="020B0403030403020204" pitchFamily="34" charset="0"/>
              </a:rPr>
              <a:t>Climate and Production Challenges</a:t>
            </a:r>
          </a:p>
          <a:p>
            <a:pPr marL="214313" indent="-214313">
              <a:buClr>
                <a:schemeClr val="tx2"/>
              </a:buClr>
              <a:buSzPct val="100000"/>
            </a:pPr>
            <a:r>
              <a:rPr lang="en-US" sz="2400" dirty="0">
                <a:latin typeface="Source Sans Pro Light" panose="020B0403030403020204" pitchFamily="34" charset="0"/>
                <a:ea typeface="Source Sans Pro Light" panose="020B0403030403020204" pitchFamily="34" charset="0"/>
              </a:rPr>
              <a:t>Shifting Consumer Landscape</a:t>
            </a:r>
            <a:endParaRPr lang="en-US" sz="2400" dirty="0"/>
          </a:p>
        </p:txBody>
      </p:sp>
      <p:pic>
        <p:nvPicPr>
          <p:cNvPr id="7172" name="Picture 4" descr="Tariff On Coffee Coffee Beans Flag Stock Photo 2653663655 | Shutterstock">
            <a:extLst>
              <a:ext uri="{FF2B5EF4-FFF2-40B4-BE49-F238E27FC236}">
                <a16:creationId xmlns:a16="http://schemas.microsoft.com/office/drawing/2014/main" id="{9361F664-27D2-CD32-3729-DBAE34F459EB}"/>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24834" t="2051" r="26162" b="19180"/>
          <a:stretch>
            <a:fillRect/>
          </a:stretch>
        </p:blipFill>
        <p:spPr bwMode="auto">
          <a:xfrm>
            <a:off x="0" y="1738272"/>
            <a:ext cx="3258839" cy="42390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BC5C76A-7DF9-D32C-B0B1-4B3B20B83364}"/>
              </a:ext>
            </a:extLst>
          </p:cNvPr>
          <p:cNvPicPr>
            <a:picLocks noChangeAspect="1"/>
          </p:cNvPicPr>
          <p:nvPr/>
        </p:nvPicPr>
        <p:blipFill>
          <a:blip r:embed="rId4"/>
          <a:srcRect/>
          <a:stretch>
            <a:fillRect/>
          </a:stretch>
        </p:blipFill>
        <p:spPr>
          <a:xfrm>
            <a:off x="0" y="0"/>
            <a:ext cx="3359901" cy="2069861"/>
          </a:xfrm>
          <a:prstGeom prst="rect">
            <a:avLst/>
          </a:prstGeom>
        </p:spPr>
      </p:pic>
    </p:spTree>
    <p:extLst>
      <p:ext uri="{BB962C8B-B14F-4D97-AF65-F5344CB8AC3E}">
        <p14:creationId xmlns:p14="http://schemas.microsoft.com/office/powerpoint/2010/main" val="1818219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stock market&#10;&#10;AI-generated content may be incorrect.">
            <a:extLst>
              <a:ext uri="{FF2B5EF4-FFF2-40B4-BE49-F238E27FC236}">
                <a16:creationId xmlns:a16="http://schemas.microsoft.com/office/drawing/2014/main" id="{A9021200-0D32-4ADC-552E-D880CC7648C8}"/>
              </a:ext>
            </a:extLst>
          </p:cNvPr>
          <p:cNvPicPr>
            <a:picLocks noChangeAspect="1"/>
          </p:cNvPicPr>
          <p:nvPr/>
        </p:nvPicPr>
        <p:blipFill>
          <a:blip r:embed="rId3"/>
          <a:stretch>
            <a:fillRect/>
          </a:stretch>
        </p:blipFill>
        <p:spPr>
          <a:xfrm>
            <a:off x="297953" y="1218772"/>
            <a:ext cx="3666776" cy="2309229"/>
          </a:xfrm>
          <a:prstGeom prst="rect">
            <a:avLst/>
          </a:prstGeom>
        </p:spPr>
      </p:pic>
      <p:pic>
        <p:nvPicPr>
          <p:cNvPr id="2" name="Picture 1" descr="A diagram of different colored circles&#10;&#10;AI-generated content may be incorrect.">
            <a:extLst>
              <a:ext uri="{FF2B5EF4-FFF2-40B4-BE49-F238E27FC236}">
                <a16:creationId xmlns:a16="http://schemas.microsoft.com/office/drawing/2014/main" id="{F7A410CE-14B3-655A-ABC6-2E46EA32D8E7}"/>
              </a:ext>
            </a:extLst>
          </p:cNvPr>
          <p:cNvPicPr>
            <a:picLocks noChangeAspect="1"/>
          </p:cNvPicPr>
          <p:nvPr/>
        </p:nvPicPr>
        <p:blipFill>
          <a:blip r:embed="rId4"/>
          <a:srcRect t="7459"/>
          <a:stretch>
            <a:fillRect/>
          </a:stretch>
        </p:blipFill>
        <p:spPr>
          <a:xfrm>
            <a:off x="4480748" y="1586547"/>
            <a:ext cx="1840497" cy="2705956"/>
          </a:xfrm>
          <a:prstGeom prst="rect">
            <a:avLst/>
          </a:prstGeom>
        </p:spPr>
      </p:pic>
      <p:pic>
        <p:nvPicPr>
          <p:cNvPr id="4" name="Picture 3" descr="A screen shot of a diagram&#10;&#10;AI-generated content may be incorrect.">
            <a:extLst>
              <a:ext uri="{FF2B5EF4-FFF2-40B4-BE49-F238E27FC236}">
                <a16:creationId xmlns:a16="http://schemas.microsoft.com/office/drawing/2014/main" id="{9259B172-B049-838C-AB21-CE03DD5E1DD5}"/>
              </a:ext>
            </a:extLst>
          </p:cNvPr>
          <p:cNvPicPr>
            <a:picLocks noChangeAspect="1"/>
          </p:cNvPicPr>
          <p:nvPr/>
        </p:nvPicPr>
        <p:blipFill>
          <a:blip r:embed="rId5"/>
          <a:srcRect t="7459"/>
          <a:stretch>
            <a:fillRect/>
          </a:stretch>
        </p:blipFill>
        <p:spPr>
          <a:xfrm>
            <a:off x="6321246" y="1586546"/>
            <a:ext cx="1861226" cy="2705957"/>
          </a:xfrm>
          <a:prstGeom prst="rect">
            <a:avLst/>
          </a:prstGeom>
        </p:spPr>
      </p:pic>
      <p:sp>
        <p:nvSpPr>
          <p:cNvPr id="5" name="TextBox 4">
            <a:extLst>
              <a:ext uri="{FF2B5EF4-FFF2-40B4-BE49-F238E27FC236}">
                <a16:creationId xmlns:a16="http://schemas.microsoft.com/office/drawing/2014/main" id="{1563D482-2059-D3BF-67CB-463B55399C8A}"/>
              </a:ext>
            </a:extLst>
          </p:cNvPr>
          <p:cNvSpPr txBox="1"/>
          <p:nvPr/>
        </p:nvSpPr>
        <p:spPr>
          <a:xfrm>
            <a:off x="297953" y="872523"/>
            <a:ext cx="3666776" cy="369332"/>
          </a:xfrm>
          <a:prstGeom prst="rect">
            <a:avLst/>
          </a:prstGeom>
          <a:noFill/>
        </p:spPr>
        <p:txBody>
          <a:bodyPr wrap="square" rtlCol="0">
            <a:spAutoFit/>
          </a:bodyPr>
          <a:lstStyle/>
          <a:p>
            <a:r>
              <a:rPr lang="en-US" b="1" dirty="0">
                <a:latin typeface="Source Serif Pro Semibold" panose="02040603050405020204" pitchFamily="18" charset="0"/>
                <a:ea typeface="Source Serif Pro Semibold" panose="02040603050405020204" pitchFamily="18" charset="0"/>
              </a:rPr>
              <a:t>Historic high coffee prices</a:t>
            </a:r>
          </a:p>
        </p:txBody>
      </p:sp>
      <p:sp>
        <p:nvSpPr>
          <p:cNvPr id="6" name="TextBox 5">
            <a:extLst>
              <a:ext uri="{FF2B5EF4-FFF2-40B4-BE49-F238E27FC236}">
                <a16:creationId xmlns:a16="http://schemas.microsoft.com/office/drawing/2014/main" id="{453568E7-756D-AE40-248C-131A760B296A}"/>
              </a:ext>
            </a:extLst>
          </p:cNvPr>
          <p:cNvSpPr txBox="1"/>
          <p:nvPr/>
        </p:nvSpPr>
        <p:spPr>
          <a:xfrm>
            <a:off x="4441917" y="872524"/>
            <a:ext cx="4829782" cy="646331"/>
          </a:xfrm>
          <a:prstGeom prst="rect">
            <a:avLst/>
          </a:prstGeom>
          <a:noFill/>
        </p:spPr>
        <p:txBody>
          <a:bodyPr wrap="square" rtlCol="0">
            <a:spAutoFit/>
          </a:bodyPr>
          <a:lstStyle/>
          <a:p>
            <a:r>
              <a:rPr lang="en-US" b="1" dirty="0">
                <a:latin typeface="Source Serif Pro Semibold" panose="02040603050405020204" pitchFamily="18" charset="0"/>
                <a:ea typeface="Source Serif Pro Semibold" panose="02040603050405020204" pitchFamily="18" charset="0"/>
              </a:rPr>
              <a:t>Historic, global contraction of public investment </a:t>
            </a:r>
            <a:r>
              <a:rPr lang="en-US" dirty="0">
                <a:latin typeface="Source Sans Pro Light" panose="020B0403030403020204" pitchFamily="34" charset="77"/>
                <a:ea typeface="Source Serif Pro SemiBold" panose="02040603050405020204" pitchFamily="18" charset="0"/>
              </a:rPr>
              <a:t>in science and foreign assistance</a:t>
            </a:r>
          </a:p>
        </p:txBody>
      </p:sp>
      <p:sp>
        <p:nvSpPr>
          <p:cNvPr id="9" name="TextBox 8">
            <a:extLst>
              <a:ext uri="{FF2B5EF4-FFF2-40B4-BE49-F238E27FC236}">
                <a16:creationId xmlns:a16="http://schemas.microsoft.com/office/drawing/2014/main" id="{8CE8C792-C034-6A91-0732-D0D795F1B8FD}"/>
              </a:ext>
            </a:extLst>
          </p:cNvPr>
          <p:cNvSpPr txBox="1"/>
          <p:nvPr/>
        </p:nvSpPr>
        <p:spPr>
          <a:xfrm>
            <a:off x="297953" y="223631"/>
            <a:ext cx="6724043" cy="507831"/>
          </a:xfrm>
          <a:prstGeom prst="rect">
            <a:avLst/>
          </a:prstGeom>
          <a:noFill/>
        </p:spPr>
        <p:txBody>
          <a:bodyPr wrap="square" rtlCol="0">
            <a:spAutoFit/>
          </a:bodyPr>
          <a:lstStyle/>
          <a:p>
            <a:r>
              <a:rPr lang="en-US" sz="2700" b="1" dirty="0">
                <a:latin typeface="Source Serif Pro Semibold" panose="02040603050405020204" pitchFamily="18" charset="0"/>
                <a:ea typeface="Source Serif Pro Semibold" panose="02040603050405020204" pitchFamily="18" charset="0"/>
              </a:rPr>
              <a:t>Economic and Geopolitical instability</a:t>
            </a:r>
          </a:p>
        </p:txBody>
      </p:sp>
      <p:sp>
        <p:nvSpPr>
          <p:cNvPr id="7" name="Rectangle 6">
            <a:extLst>
              <a:ext uri="{FF2B5EF4-FFF2-40B4-BE49-F238E27FC236}">
                <a16:creationId xmlns:a16="http://schemas.microsoft.com/office/drawing/2014/main" id="{5FA9BE88-E84E-3453-62DC-6BF183B3A3A0}"/>
              </a:ext>
            </a:extLst>
          </p:cNvPr>
          <p:cNvSpPr>
            <a:spLocks noChangeArrowheads="1"/>
          </p:cNvSpPr>
          <p:nvPr/>
        </p:nvSpPr>
        <p:spPr bwMode="auto">
          <a:xfrm>
            <a:off x="287392" y="3679902"/>
            <a:ext cx="3935347"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0" rIns="6858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200" b="1" dirty="0">
                <a:solidFill>
                  <a:srgbClr val="222222"/>
                </a:solidFill>
                <a:latin typeface="Roboto" panose="02000000000000000000" pitchFamily="2" charset="0"/>
              </a:rPr>
              <a:t>Cheerio, old chaps, Oct 2025</a:t>
            </a:r>
            <a:endParaRPr lang="en-US" altLang="en-US" sz="750" dirty="0"/>
          </a:p>
          <a:p>
            <a:pPr defTabSz="685800"/>
            <a:r>
              <a:rPr lang="en-US" altLang="en-US" sz="900" dirty="0">
                <a:solidFill>
                  <a:srgbClr val="222222"/>
                </a:solidFill>
                <a:latin typeface="Georgia" panose="02040502050405020303" pitchFamily="18" charset="0"/>
                <a:cs typeface="Arial" panose="020B0604020202020204" pitchFamily="34" charset="0"/>
              </a:rPr>
              <a:t>It’s not just the U.S. axing foreign aid. The U.K. has </a:t>
            </a:r>
            <a:r>
              <a:rPr lang="en-US" altLang="en-US" sz="900" dirty="0">
                <a:solidFill>
                  <a:srgbClr val="EC830B"/>
                </a:solidFill>
                <a:latin typeface="Georgia" panose="02040502050405020303" pitchFamily="18" charset="0"/>
                <a:cs typeface="Arial" panose="020B0604020202020204" pitchFamily="34" charset="0"/>
                <a:hlinkClick r:id="rId6"/>
              </a:rPr>
              <a:t>taken a hatchet to it as well</a:t>
            </a:r>
            <a:r>
              <a:rPr lang="en-US" altLang="en-US" sz="900" dirty="0">
                <a:solidFill>
                  <a:srgbClr val="222222"/>
                </a:solidFill>
                <a:latin typeface="Georgia" panose="02040502050405020303" pitchFamily="18" charset="0"/>
                <a:cs typeface="Arial" panose="020B0604020202020204" pitchFamily="34" charset="0"/>
              </a:rPr>
              <a:t>, and the financial repercussions of that are becoming apparent. </a:t>
            </a:r>
            <a:r>
              <a:rPr lang="en-US" altLang="en-US" sz="900" dirty="0" err="1">
                <a:solidFill>
                  <a:srgbClr val="222222"/>
                </a:solidFill>
                <a:latin typeface="Georgia" panose="02040502050405020303" pitchFamily="18" charset="0"/>
                <a:cs typeface="Arial" panose="020B0604020202020204" pitchFamily="34" charset="0"/>
              </a:rPr>
              <a:t>Devex</a:t>
            </a:r>
            <a:r>
              <a:rPr lang="en-US" altLang="en-US" sz="900" dirty="0">
                <a:solidFill>
                  <a:srgbClr val="222222"/>
                </a:solidFill>
                <a:latin typeface="Georgia" panose="02040502050405020303" pitchFamily="18" charset="0"/>
                <a:cs typeface="Arial" panose="020B0604020202020204" pitchFamily="34" charset="0"/>
              </a:rPr>
              <a:t>.</a:t>
            </a:r>
            <a:br>
              <a:rPr lang="en-US" altLang="en-US" sz="900" dirty="0">
                <a:solidFill>
                  <a:srgbClr val="222222"/>
                </a:solidFill>
                <a:latin typeface="Georgia" panose="02040502050405020303" pitchFamily="18" charset="0"/>
                <a:cs typeface="Arial" panose="020B0604020202020204" pitchFamily="34" charset="0"/>
              </a:rPr>
            </a:br>
            <a:r>
              <a:rPr lang="en-US" altLang="en-US" sz="900" b="1" dirty="0">
                <a:solidFill>
                  <a:srgbClr val="222222"/>
                </a:solidFill>
                <a:latin typeface="Georgia" panose="02040502050405020303" pitchFamily="18" charset="0"/>
                <a:cs typeface="Arial" panose="020B0604020202020204" pitchFamily="34" charset="0"/>
              </a:rPr>
              <a:t>Storied Mott MacDonald closes Development Arm due to UK development aid contraction.</a:t>
            </a:r>
            <a:endParaRPr lang="en-US" altLang="en-US" sz="1350" b="1" dirty="0"/>
          </a:p>
        </p:txBody>
      </p:sp>
    </p:spTree>
    <p:extLst>
      <p:ext uri="{BB962C8B-B14F-4D97-AF65-F5344CB8AC3E}">
        <p14:creationId xmlns:p14="http://schemas.microsoft.com/office/powerpoint/2010/main" val="102129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35D34-B815-2C00-4FBF-0A5E92C527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B7FB6C-064F-CC8F-A603-8EAF7E16C2F6}"/>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88154E30-F1DE-3EB1-8009-D20B6F17DD77}"/>
              </a:ext>
            </a:extLst>
          </p:cNvPr>
          <p:cNvSpPr>
            <a:spLocks noGrp="1"/>
          </p:cNvSpPr>
          <p:nvPr>
            <p:ph type="pic" sz="quarter" idx="10"/>
          </p:nvPr>
        </p:nvSpPr>
        <p:spPr/>
        <p:txBody>
          <a:bodyPr/>
          <a:lstStyle/>
          <a:p>
            <a:endParaRPr lang="en-CA"/>
          </a:p>
        </p:txBody>
      </p:sp>
      <p:sp>
        <p:nvSpPr>
          <p:cNvPr id="4" name="Text Placeholder 3">
            <a:extLst>
              <a:ext uri="{FF2B5EF4-FFF2-40B4-BE49-F238E27FC236}">
                <a16:creationId xmlns:a16="http://schemas.microsoft.com/office/drawing/2014/main" id="{D5FB5D8E-79C4-79B6-2225-F0202EB48AD9}"/>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16EE5E23-04E0-84C4-42DD-0D152B22F1B9}"/>
              </a:ext>
            </a:extLst>
          </p:cNvPr>
          <p:cNvPicPr>
            <a:picLocks noChangeAspect="1"/>
          </p:cNvPicPr>
          <p:nvPr/>
        </p:nvPicPr>
        <p:blipFill>
          <a:blip r:embed="rId2"/>
          <a:stretch>
            <a:fillRect/>
          </a:stretch>
        </p:blipFill>
        <p:spPr>
          <a:xfrm>
            <a:off x="19969" y="0"/>
            <a:ext cx="9104061" cy="5143500"/>
          </a:xfrm>
          <a:prstGeom prst="rect">
            <a:avLst/>
          </a:prstGeom>
        </p:spPr>
      </p:pic>
    </p:spTree>
    <p:extLst>
      <p:ext uri="{BB962C8B-B14F-4D97-AF65-F5344CB8AC3E}">
        <p14:creationId xmlns:p14="http://schemas.microsoft.com/office/powerpoint/2010/main" val="980920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82B01-1E8D-5011-A5F5-7482E1996BAD}"/>
            </a:ext>
          </a:extLst>
        </p:cNvPr>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1481CC6-76AA-03BC-8DA0-5847137E3D37}"/>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954286" y="1764506"/>
            <a:ext cx="2977754" cy="2977754"/>
          </a:xfrm>
        </p:spPr>
      </p:pic>
      <p:sp>
        <p:nvSpPr>
          <p:cNvPr id="6" name="Rectangle 5">
            <a:extLst>
              <a:ext uri="{FF2B5EF4-FFF2-40B4-BE49-F238E27FC236}">
                <a16:creationId xmlns:a16="http://schemas.microsoft.com/office/drawing/2014/main" id="{96CB0CB4-E09C-6F7D-7DB4-9C34854228E3}"/>
              </a:ext>
            </a:extLst>
          </p:cNvPr>
          <p:cNvSpPr/>
          <p:nvPr/>
        </p:nvSpPr>
        <p:spPr>
          <a:xfrm>
            <a:off x="0" y="1"/>
            <a:ext cx="9144000" cy="1628775"/>
          </a:xfrm>
          <a:prstGeom prst="rect">
            <a:avLst/>
          </a:prstGeom>
          <a:solidFill>
            <a:srgbClr val="EEEC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9678AAFB-C2EE-2233-B9E5-727F7F203FDD}"/>
              </a:ext>
            </a:extLst>
          </p:cNvPr>
          <p:cNvSpPr txBox="1"/>
          <p:nvPr/>
        </p:nvSpPr>
        <p:spPr>
          <a:xfrm>
            <a:off x="314325" y="314326"/>
            <a:ext cx="8409051" cy="854080"/>
          </a:xfrm>
          <a:prstGeom prst="rect">
            <a:avLst/>
          </a:prstGeom>
          <a:noFill/>
        </p:spPr>
        <p:txBody>
          <a:bodyPr wrap="square" lIns="137160" tIns="102870" rIns="137160" bIns="102870" rtlCol="0">
            <a:spAutoFit/>
          </a:bodyPr>
          <a:lstStyle/>
          <a:p>
            <a:r>
              <a:rPr lang="en-US" sz="2100" dirty="0">
                <a:solidFill>
                  <a:srgbClr val="225145"/>
                </a:solidFill>
                <a:latin typeface="Source Serif Pro Semibold" panose="02040603050405020204" pitchFamily="18" charset="0"/>
                <a:ea typeface="Source Serif Pro Semibold" panose="02040603050405020204" pitchFamily="18" charset="0"/>
                <a:cs typeface="Source Sans Pro"/>
              </a:rPr>
              <a:t>In 2025, the US government introduced tariffs – a blunt force tool for reversing trade deficits– but coffee was collateral damage</a:t>
            </a:r>
          </a:p>
        </p:txBody>
      </p:sp>
      <p:sp>
        <p:nvSpPr>
          <p:cNvPr id="13" name="TextBox 12">
            <a:extLst>
              <a:ext uri="{FF2B5EF4-FFF2-40B4-BE49-F238E27FC236}">
                <a16:creationId xmlns:a16="http://schemas.microsoft.com/office/drawing/2014/main" id="{ED7CED80-CDC9-51A9-854C-21E370DEC3FC}"/>
              </a:ext>
            </a:extLst>
          </p:cNvPr>
          <p:cNvSpPr txBox="1"/>
          <p:nvPr/>
        </p:nvSpPr>
        <p:spPr>
          <a:xfrm>
            <a:off x="1100778" y="3724134"/>
            <a:ext cx="2484320" cy="715581"/>
          </a:xfrm>
          <a:prstGeom prst="rect">
            <a:avLst/>
          </a:prstGeom>
          <a:solidFill>
            <a:srgbClr val="FF0000"/>
          </a:solidFill>
        </p:spPr>
        <p:txBody>
          <a:bodyPr wrap="square" rtlCol="0">
            <a:spAutoFit/>
          </a:bodyPr>
          <a:lstStyle/>
          <a:p>
            <a:pPr algn="ctr"/>
            <a:r>
              <a:rPr lang="en-US" sz="1350" b="1" dirty="0">
                <a:solidFill>
                  <a:schemeClr val="bg1"/>
                </a:solidFill>
                <a:latin typeface="Source Sans Pro" panose="020B0503030403020204" pitchFamily="34" charset="0"/>
                <a:ea typeface="Source Sans Pro" panose="020B0503030403020204" pitchFamily="34" charset="0"/>
              </a:rPr>
              <a:t>Replace placeholder with graphs, charts, photos, or other content as needed </a:t>
            </a:r>
          </a:p>
        </p:txBody>
      </p:sp>
      <p:pic>
        <p:nvPicPr>
          <p:cNvPr id="2" name="Picture 2">
            <a:extLst>
              <a:ext uri="{FF2B5EF4-FFF2-40B4-BE49-F238E27FC236}">
                <a16:creationId xmlns:a16="http://schemas.microsoft.com/office/drawing/2014/main" id="{83714CD0-27CF-0339-1BD2-38918D79E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53" y="1914524"/>
            <a:ext cx="76200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047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C302-FC50-BB09-1416-AC778FD641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528DD3-9DB1-8008-8A6C-8D28FB6B1D24}"/>
              </a:ext>
            </a:extLst>
          </p:cNvPr>
          <p:cNvPicPr>
            <a:picLocks noChangeAspect="1"/>
          </p:cNvPicPr>
          <p:nvPr/>
        </p:nvPicPr>
        <p:blipFill>
          <a:blip r:embed="rId2"/>
          <a:stretch>
            <a:fillRect/>
          </a:stretch>
        </p:blipFill>
        <p:spPr>
          <a:xfrm>
            <a:off x="397408" y="0"/>
            <a:ext cx="8349183" cy="5143500"/>
          </a:xfrm>
          <a:prstGeom prst="rect">
            <a:avLst/>
          </a:prstGeom>
        </p:spPr>
      </p:pic>
    </p:spTree>
    <p:extLst>
      <p:ext uri="{BB962C8B-B14F-4D97-AF65-F5344CB8AC3E}">
        <p14:creationId xmlns:p14="http://schemas.microsoft.com/office/powerpoint/2010/main" val="1533432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6CF17-97D1-AB50-BA00-B09EFB6297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763653-0EBB-56E2-40B1-5AF2315D1187}"/>
              </a:ext>
            </a:extLst>
          </p:cNvPr>
          <p:cNvPicPr>
            <a:picLocks noChangeAspect="1"/>
          </p:cNvPicPr>
          <p:nvPr/>
        </p:nvPicPr>
        <p:blipFill>
          <a:blip r:embed="rId2"/>
          <a:stretch>
            <a:fillRect/>
          </a:stretch>
        </p:blipFill>
        <p:spPr>
          <a:xfrm>
            <a:off x="1801273" y="0"/>
            <a:ext cx="7342727" cy="5143500"/>
          </a:xfrm>
          <a:prstGeom prst="rect">
            <a:avLst/>
          </a:prstGeom>
        </p:spPr>
      </p:pic>
      <p:sp>
        <p:nvSpPr>
          <p:cNvPr id="2" name="Rectangle: Rounded Corners 1">
            <a:extLst>
              <a:ext uri="{FF2B5EF4-FFF2-40B4-BE49-F238E27FC236}">
                <a16:creationId xmlns:a16="http://schemas.microsoft.com/office/drawing/2014/main" id="{C47F27C8-CCC1-011E-E550-D09CB7ADF921}"/>
              </a:ext>
            </a:extLst>
          </p:cNvPr>
          <p:cNvSpPr/>
          <p:nvPr/>
        </p:nvSpPr>
        <p:spPr>
          <a:xfrm>
            <a:off x="1629418" y="1141282"/>
            <a:ext cx="1567543" cy="646268"/>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0046178-9262-881F-C4C9-4ACEAA91A44C}"/>
              </a:ext>
            </a:extLst>
          </p:cNvPr>
          <p:cNvSpPr/>
          <p:nvPr/>
        </p:nvSpPr>
        <p:spPr>
          <a:xfrm>
            <a:off x="1629417" y="4311890"/>
            <a:ext cx="1567543" cy="646268"/>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25684"/>
      </p:ext>
    </p:extLst>
  </p:cSld>
  <p:clrMapOvr>
    <a:masterClrMapping/>
  </p:clrMapOvr>
</p:sld>
</file>

<file path=ppt/theme/theme1.xml><?xml version="1.0" encoding="utf-8"?>
<a:theme xmlns:a="http://schemas.openxmlformats.org/drawingml/2006/main" name="Office Theme">
  <a:themeElements>
    <a:clrScheme name="WCR 1">
      <a:dk1>
        <a:srgbClr val="000000"/>
      </a:dk1>
      <a:lt1>
        <a:srgbClr val="FFFFFF"/>
      </a:lt1>
      <a:dk2>
        <a:srgbClr val="225145"/>
      </a:dk2>
      <a:lt2>
        <a:srgbClr val="EEECE1"/>
      </a:lt2>
      <a:accent1>
        <a:srgbClr val="36B779"/>
      </a:accent1>
      <a:accent2>
        <a:srgbClr val="613378"/>
      </a:accent2>
      <a:accent3>
        <a:srgbClr val="CF9A3A"/>
      </a:accent3>
      <a:accent4>
        <a:srgbClr val="831434"/>
      </a:accent4>
      <a:accent5>
        <a:srgbClr val="374381"/>
      </a:accent5>
      <a:accent6>
        <a:srgbClr val="A39383"/>
      </a:accent6>
      <a:hlink>
        <a:srgbClr val="36B779"/>
      </a:hlink>
      <a:folHlink>
        <a:srgbClr val="6E6E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3017</TotalTime>
  <Words>1600</Words>
  <Application>Microsoft Office PowerPoint</Application>
  <PresentationFormat>On-screen Show (16:9)</PresentationFormat>
  <Paragraphs>135</Paragraphs>
  <Slides>30</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Arial</vt:lpstr>
      <vt:lpstr>Calibri</vt:lpstr>
      <vt:lpstr>Georgia</vt:lpstr>
      <vt:lpstr>Roboto</vt:lpstr>
      <vt:lpstr>Source Sans Pro</vt:lpstr>
      <vt:lpstr>Source Sans Pro Black</vt:lpstr>
      <vt:lpstr>Source Sans Pro Light</vt:lpstr>
      <vt:lpstr>Source Sans Pro Semibold</vt:lpstr>
      <vt:lpstr>Source Serif Pro Semibold</vt:lpstr>
      <vt:lpstr>Source Serif Pro Semibold</vt:lpstr>
      <vt:lpstr>Office Theme</vt:lpstr>
      <vt:lpstr>Global Perspectives and Industry trends</vt:lpstr>
      <vt:lpstr>Where are we at this moment? </vt:lpstr>
      <vt:lpstr>PowerPoint Presentation</vt:lpstr>
      <vt:lpstr>Multiple disruptions – a “triple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we do as a breeding community to keep up in this environment and ride this wave? </vt:lpstr>
      <vt:lpstr>Glossary</vt:lpstr>
      <vt:lpstr>PowerPoint Presentation</vt:lpstr>
      <vt:lpstr>PowerPoint Presentation</vt:lpstr>
      <vt:lpstr>Keep these headlines to fewer than  80 characters including spaces</vt:lpstr>
      <vt:lpstr>PowerPoint Presentation</vt:lpstr>
      <vt:lpstr>PowerPoint Presentation</vt:lpstr>
      <vt:lpstr>PowerPoint Presentation</vt:lpstr>
    </vt:vector>
  </TitlesOfParts>
  <Company>World Coffee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 Neuschwander</dc:creator>
  <cp:lastModifiedBy>Kraig Kraft</cp:lastModifiedBy>
  <cp:revision>536</cp:revision>
  <cp:lastPrinted>2019-09-24T16:29:39Z</cp:lastPrinted>
  <dcterms:created xsi:type="dcterms:W3CDTF">2017-07-14T09:28:16Z</dcterms:created>
  <dcterms:modified xsi:type="dcterms:W3CDTF">2025-11-19T11:55:47Z</dcterms:modified>
</cp:coreProperties>
</file>