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147329404" r:id="rId3"/>
    <p:sldId id="914" r:id="rId4"/>
    <p:sldId id="910" r:id="rId5"/>
    <p:sldId id="919" r:id="rId6"/>
    <p:sldId id="909" r:id="rId7"/>
    <p:sldId id="911" r:id="rId8"/>
    <p:sldId id="922" r:id="rId9"/>
    <p:sldId id="917" r:id="rId10"/>
    <p:sldId id="2147329408" r:id="rId11"/>
    <p:sldId id="913" r:id="rId12"/>
    <p:sldId id="264" r:id="rId13"/>
    <p:sldId id="2147329412" r:id="rId14"/>
    <p:sldId id="2147329421" r:id="rId15"/>
    <p:sldId id="2147329424" r:id="rId16"/>
    <p:sldId id="2147329422" r:id="rId17"/>
    <p:sldId id="2147329417" r:id="rId18"/>
    <p:sldId id="2147329423"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EDD3063-15AD-4128-B993-C9AF77D8BDDC}">
          <p14:sldIdLst>
            <p14:sldId id="257"/>
            <p14:sldId id="2147329404"/>
            <p14:sldId id="914"/>
            <p14:sldId id="910"/>
            <p14:sldId id="919"/>
            <p14:sldId id="909"/>
            <p14:sldId id="911"/>
            <p14:sldId id="922"/>
            <p14:sldId id="917"/>
            <p14:sldId id="2147329408"/>
            <p14:sldId id="913"/>
            <p14:sldId id="264"/>
            <p14:sldId id="2147329412"/>
            <p14:sldId id="2147329421"/>
            <p14:sldId id="2147329424"/>
            <p14:sldId id="2147329422"/>
            <p14:sldId id="2147329417"/>
            <p14:sldId id="2147329423"/>
          </p14:sldIdLst>
        </p14:section>
      </p14:sectionLst>
    </p:ext>
    <p:ext uri="{EFAFB233-063F-42B5-8137-9DF3F51BA10A}">
      <p15:sldGuideLst xmlns:p15="http://schemas.microsoft.com/office/powerpoint/2012/main">
        <p15:guide id="1" orient="horz" pos="204" userDrawn="1">
          <p15:clr>
            <a:srgbClr val="A4A3A4"/>
          </p15:clr>
        </p15:guide>
        <p15:guide id="2" pos="192" userDrawn="1">
          <p15:clr>
            <a:srgbClr val="A4A3A4"/>
          </p15:clr>
        </p15:guide>
        <p15:guide id="3" pos="5496" userDrawn="1">
          <p15:clr>
            <a:srgbClr val="A4A3A4"/>
          </p15:clr>
        </p15:guide>
        <p15:guide id="4" orient="horz" pos="2988" userDrawn="1">
          <p15:clr>
            <a:srgbClr val="A4A3A4"/>
          </p15:clr>
        </p15:guide>
        <p15:guide id="6" pos="2040" userDrawn="1">
          <p15:clr>
            <a:srgbClr val="A4A3A4"/>
          </p15:clr>
        </p15:guide>
        <p15:guide id="7" orient="horz" pos="1020" userDrawn="1">
          <p15:clr>
            <a:srgbClr val="A4A3A4"/>
          </p15:clr>
        </p15:guide>
        <p15:guide id="9" pos="37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B779"/>
    <a:srgbClr val="225145"/>
    <a:srgbClr val="ECE9EF"/>
    <a:srgbClr val="46AA73"/>
    <a:srgbClr val="ECE9E5"/>
    <a:srgbClr val="EFECE1"/>
    <a:srgbClr val="A39483"/>
    <a:srgbClr val="000000"/>
    <a:srgbClr val="266540"/>
    <a:srgbClr val="A770C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5A105A-48D4-46C3-8C3B-BA30EE1FB128}" v="8" dt="2025-11-19T11:48:52.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88" autoAdjust="0"/>
    <p:restoredTop sz="95723" autoAdjust="0"/>
  </p:normalViewPr>
  <p:slideViewPr>
    <p:cSldViewPr snapToGrid="0" snapToObjects="1">
      <p:cViewPr varScale="1">
        <p:scale>
          <a:sx n="136" d="100"/>
          <a:sy n="136" d="100"/>
        </p:scale>
        <p:origin x="216" y="408"/>
      </p:cViewPr>
      <p:guideLst>
        <p:guide orient="horz" pos="204"/>
        <p:guide pos="192"/>
        <p:guide pos="5496"/>
        <p:guide orient="horz" pos="2988"/>
        <p:guide pos="2040"/>
        <p:guide orient="horz" pos="1020"/>
        <p:guide pos="3768"/>
      </p:guideLst>
    </p:cSldViewPr>
  </p:slideViewPr>
  <p:outlineViewPr>
    <p:cViewPr>
      <p:scale>
        <a:sx n="33" d="100"/>
        <a:sy n="33" d="100"/>
      </p:scale>
      <p:origin x="0" y="0"/>
    </p:cViewPr>
  </p:outlineViewPr>
  <p:notesTextViewPr>
    <p:cViewPr>
      <p:scale>
        <a:sx n="30" d="100"/>
        <a:sy n="3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Kawuki" userId="q/5CjAp4bsgQzaSxK+e5vY1LPL3zkSxl3sncLqxkcNs=" providerId="None" clId="Web-{C2A2D769-E08B-43D2-871E-61B718C33070}"/>
    <pc:docChg chg="modSld">
      <pc:chgData name="Robert Kawuki" userId="q/5CjAp4bsgQzaSxK+e5vY1LPL3zkSxl3sncLqxkcNs=" providerId="None" clId="Web-{C2A2D769-E08B-43D2-871E-61B718C33070}" dt="2025-11-13T06:55:52.076" v="139"/>
      <pc:docMkLst>
        <pc:docMk/>
      </pc:docMkLst>
      <pc:sldChg chg="addSp modSp">
        <pc:chgData name="Robert Kawuki" userId="q/5CjAp4bsgQzaSxK+e5vY1LPL3zkSxl3sncLqxkcNs=" providerId="None" clId="Web-{C2A2D769-E08B-43D2-871E-61B718C33070}" dt="2025-11-13T06:55:52.076" v="139"/>
        <pc:sldMkLst>
          <pc:docMk/>
          <pc:sldMk cId="1216765635" sldId="2147329417"/>
        </pc:sldMkLst>
        <pc:spChg chg="add mod">
          <ac:chgData name="Robert Kawuki" userId="q/5CjAp4bsgQzaSxK+e5vY1LPL3zkSxl3sncLqxkcNs=" providerId="None" clId="Web-{C2A2D769-E08B-43D2-871E-61B718C33070}" dt="2025-11-13T06:54:44.201" v="132"/>
          <ac:spMkLst>
            <pc:docMk/>
            <pc:sldMk cId="1216765635" sldId="2147329417"/>
            <ac:spMk id="3" creationId="{168640AA-0114-B420-A0EE-5ADE0779F1B8}"/>
          </ac:spMkLst>
        </pc:spChg>
        <pc:graphicFrameChg chg="modGraphic">
          <ac:chgData name="Robert Kawuki" userId="q/5CjAp4bsgQzaSxK+e5vY1LPL3zkSxl3sncLqxkcNs=" providerId="None" clId="Web-{C2A2D769-E08B-43D2-871E-61B718C33070}" dt="2025-11-13T06:55:52.076" v="139"/>
          <ac:graphicFrameMkLst>
            <pc:docMk/>
            <pc:sldMk cId="1216765635" sldId="2147329417"/>
            <ac:graphicFrameMk id="2" creationId="{69831F56-7B8A-2837-6AAF-950ED328EACC}"/>
          </ac:graphicFrameMkLst>
        </pc:graphicFrameChg>
      </pc:sldChg>
    </pc:docChg>
  </pc:docChgLst>
  <pc:docChgLst>
    <pc:chgData name="Robert Kawuki" userId="q/5CjAp4bsgQzaSxK+e5vY1LPL3zkSxl3sncLqxkcNs=" providerId="None" clId="Web-{E72A273A-7E39-4C22-8F21-E216C52D0A79}"/>
    <pc:docChg chg="modSld">
      <pc:chgData name="Robert Kawuki" userId="q/5CjAp4bsgQzaSxK+e5vY1LPL3zkSxl3sncLqxkcNs=" providerId="None" clId="Web-{E72A273A-7E39-4C22-8F21-E216C52D0A79}" dt="2025-10-30T08:01:49.006" v="1072"/>
      <pc:docMkLst>
        <pc:docMk/>
      </pc:docMkLst>
      <pc:sldChg chg="addSp modSp">
        <pc:chgData name="Robert Kawuki" userId="q/5CjAp4bsgQzaSxK+e5vY1LPL3zkSxl3sncLqxkcNs=" providerId="None" clId="Web-{E72A273A-7E39-4C22-8F21-E216C52D0A79}" dt="2025-10-30T08:01:49.006" v="1072"/>
        <pc:sldMkLst>
          <pc:docMk/>
          <pc:sldMk cId="1216765635" sldId="2147329417"/>
        </pc:sldMkLst>
        <pc:spChg chg="mod">
          <ac:chgData name="Robert Kawuki" userId="q/5CjAp4bsgQzaSxK+e5vY1LPL3zkSxl3sncLqxkcNs=" providerId="None" clId="Web-{E72A273A-7E39-4C22-8F21-E216C52D0A79}" dt="2025-10-30T07:49:41.395" v="1059" actId="14100"/>
          <ac:spMkLst>
            <pc:docMk/>
            <pc:sldMk cId="1216765635" sldId="2147329417"/>
            <ac:spMk id="4" creationId="{EA4AE2E2-D387-5302-AAC1-F87071622FE4}"/>
          </ac:spMkLst>
        </pc:spChg>
        <pc:spChg chg="mod">
          <ac:chgData name="Robert Kawuki" userId="q/5CjAp4bsgQzaSxK+e5vY1LPL3zkSxl3sncLqxkcNs=" providerId="None" clId="Web-{E72A273A-7E39-4C22-8F21-E216C52D0A79}" dt="2025-10-30T07:49:32.848" v="1058" actId="14100"/>
          <ac:spMkLst>
            <pc:docMk/>
            <pc:sldMk cId="1216765635" sldId="2147329417"/>
            <ac:spMk id="28" creationId="{94EA163D-724F-7C76-5516-A427E4393644}"/>
          </ac:spMkLst>
        </pc:spChg>
        <pc:graphicFrameChg chg="add mod modGraphic">
          <ac:chgData name="Robert Kawuki" userId="q/5CjAp4bsgQzaSxK+e5vY1LPL3zkSxl3sncLqxkcNs=" providerId="None" clId="Web-{E72A273A-7E39-4C22-8F21-E216C52D0A79}" dt="2025-10-30T08:01:49.006" v="1072"/>
          <ac:graphicFrameMkLst>
            <pc:docMk/>
            <pc:sldMk cId="1216765635" sldId="2147329417"/>
            <ac:graphicFrameMk id="2" creationId="{69831F56-7B8A-2837-6AAF-950ED328EACC}"/>
          </ac:graphicFrameMkLst>
        </pc:graphicFrameChg>
      </pc:sldChg>
      <pc:sldChg chg="modSp">
        <pc:chgData name="Robert Kawuki" userId="q/5CjAp4bsgQzaSxK+e5vY1LPL3zkSxl3sncLqxkcNs=" providerId="None" clId="Web-{E72A273A-7E39-4C22-8F21-E216C52D0A79}" dt="2025-10-30T07:13:34.841" v="880"/>
        <pc:sldMkLst>
          <pc:docMk/>
          <pc:sldMk cId="4212732638" sldId="2147329422"/>
        </pc:sldMkLst>
        <pc:graphicFrameChg chg="mod modGraphic">
          <ac:chgData name="Robert Kawuki" userId="q/5CjAp4bsgQzaSxK+e5vY1LPL3zkSxl3sncLqxkcNs=" providerId="None" clId="Web-{E72A273A-7E39-4C22-8F21-E216C52D0A79}" dt="2025-10-30T07:13:34.841" v="880"/>
          <ac:graphicFrameMkLst>
            <pc:docMk/>
            <pc:sldMk cId="4212732638" sldId="2147329422"/>
            <ac:graphicFrameMk id="15" creationId="{9F05727D-2086-621E-EEC4-1D4EB0354D65}"/>
          </ac:graphicFrameMkLst>
        </pc:graphicFrameChg>
      </pc:sldChg>
    </pc:docChg>
  </pc:docChgLst>
  <pc:docChgLst>
    <pc:chgData name="Robert Kawuki" userId="q/5CjAp4bsgQzaSxK+e5vY1LPL3zkSxl3sncLqxkcNs=" providerId="None" clId="Web-{486A2D9C-F97B-4661-8D20-BF79E1D9E567}"/>
    <pc:docChg chg="addSld delSld modSld modSection">
      <pc:chgData name="Robert Kawuki" userId="q/5CjAp4bsgQzaSxK+e5vY1LPL3zkSxl3sncLqxkcNs=" providerId="None" clId="Web-{486A2D9C-F97B-4661-8D20-BF79E1D9E567}" dt="2025-11-13T05:21:11.078" v="1851"/>
      <pc:docMkLst>
        <pc:docMk/>
      </pc:docMkLst>
      <pc:sldChg chg="addSp delSp modSp">
        <pc:chgData name="Robert Kawuki" userId="q/5CjAp4bsgQzaSxK+e5vY1LPL3zkSxl3sncLqxkcNs=" providerId="None" clId="Web-{486A2D9C-F97B-4661-8D20-BF79E1D9E567}" dt="2025-11-13T03:10:21.912" v="10"/>
        <pc:sldMkLst>
          <pc:docMk/>
          <pc:sldMk cId="2777020182" sldId="2147329412"/>
        </pc:sldMkLst>
        <pc:spChg chg="mod">
          <ac:chgData name="Robert Kawuki" userId="q/5CjAp4bsgQzaSxK+e5vY1LPL3zkSxl3sncLqxkcNs=" providerId="None" clId="Web-{486A2D9C-F97B-4661-8D20-BF79E1D9E567}" dt="2025-11-13T02:59:29.643" v="3" actId="1076"/>
          <ac:spMkLst>
            <pc:docMk/>
            <pc:sldMk cId="2777020182" sldId="2147329412"/>
            <ac:spMk id="3" creationId="{C6A078BA-3277-E0CD-E9A3-04409C7A9FF2}"/>
          </ac:spMkLst>
        </pc:spChg>
        <pc:picChg chg="add mod">
          <ac:chgData name="Robert Kawuki" userId="q/5CjAp4bsgQzaSxK+e5vY1LPL3zkSxl3sncLqxkcNs=" providerId="None" clId="Web-{486A2D9C-F97B-4661-8D20-BF79E1D9E567}" dt="2025-11-13T03:10:21.912" v="10"/>
          <ac:picMkLst>
            <pc:docMk/>
            <pc:sldMk cId="2777020182" sldId="2147329412"/>
            <ac:picMk id="6" creationId="{1CF98ADA-205A-244C-F98F-31FA64A53EDB}"/>
          </ac:picMkLst>
        </pc:picChg>
      </pc:sldChg>
      <pc:sldChg chg="addSp delSp modSp">
        <pc:chgData name="Robert Kawuki" userId="q/5CjAp4bsgQzaSxK+e5vY1LPL3zkSxl3sncLqxkcNs=" providerId="None" clId="Web-{486A2D9C-F97B-4661-8D20-BF79E1D9E567}" dt="2025-11-13T05:15:43.855" v="1738"/>
        <pc:sldMkLst>
          <pc:docMk/>
          <pc:sldMk cId="3686696253" sldId="2147329421"/>
        </pc:sldMkLst>
        <pc:spChg chg="mod">
          <ac:chgData name="Robert Kawuki" userId="q/5CjAp4bsgQzaSxK+e5vY1LPL3zkSxl3sncLqxkcNs=" providerId="None" clId="Web-{486A2D9C-F97B-4661-8D20-BF79E1D9E567}" dt="2025-11-13T04:03:30.422" v="148" actId="20577"/>
          <ac:spMkLst>
            <pc:docMk/>
            <pc:sldMk cId="3686696253" sldId="2147329421"/>
            <ac:spMk id="28" creationId="{559060D5-EBC6-6472-810F-9200C6B37B20}"/>
          </ac:spMkLst>
        </pc:spChg>
        <pc:graphicFrameChg chg="add mod modGraphic">
          <ac:chgData name="Robert Kawuki" userId="q/5CjAp4bsgQzaSxK+e5vY1LPL3zkSxl3sncLqxkcNs=" providerId="None" clId="Web-{486A2D9C-F97B-4661-8D20-BF79E1D9E567}" dt="2025-11-13T05:15:43.855" v="1738"/>
          <ac:graphicFrameMkLst>
            <pc:docMk/>
            <pc:sldMk cId="3686696253" sldId="2147329421"/>
            <ac:graphicFrameMk id="49" creationId="{10DEA0FA-CF18-8806-CEEB-0DF9F97AE22D}"/>
          </ac:graphicFrameMkLst>
        </pc:graphicFrameChg>
      </pc:sldChg>
      <pc:sldChg chg="modSp">
        <pc:chgData name="Robert Kawuki" userId="q/5CjAp4bsgQzaSxK+e5vY1LPL3zkSxl3sncLqxkcNs=" providerId="None" clId="Web-{486A2D9C-F97B-4661-8D20-BF79E1D9E567}" dt="2025-11-13T05:21:11.078" v="1851"/>
        <pc:sldMkLst>
          <pc:docMk/>
          <pc:sldMk cId="4212732638" sldId="2147329422"/>
        </pc:sldMkLst>
        <pc:graphicFrameChg chg="mod modGraphic">
          <ac:chgData name="Robert Kawuki" userId="q/5CjAp4bsgQzaSxK+e5vY1LPL3zkSxl3sncLqxkcNs=" providerId="None" clId="Web-{486A2D9C-F97B-4661-8D20-BF79E1D9E567}" dt="2025-11-13T05:21:11.078" v="1851"/>
          <ac:graphicFrameMkLst>
            <pc:docMk/>
            <pc:sldMk cId="4212732638" sldId="2147329422"/>
            <ac:graphicFrameMk id="15" creationId="{9F05727D-2086-621E-EEC4-1D4EB0354D65}"/>
          </ac:graphicFrameMkLst>
        </pc:graphicFrameChg>
      </pc:sldChg>
      <pc:sldChg chg="add replId">
        <pc:chgData name="Robert Kawuki" userId="q/5CjAp4bsgQzaSxK+e5vY1LPL3zkSxl3sncLqxkcNs=" providerId="None" clId="Web-{486A2D9C-F97B-4661-8D20-BF79E1D9E567}" dt="2025-11-13T04:02:25.997" v="132"/>
        <pc:sldMkLst>
          <pc:docMk/>
          <pc:sldMk cId="1505194214" sldId="2147329424"/>
        </pc:sldMkLst>
      </pc:sldChg>
    </pc:docChg>
  </pc:docChgLst>
  <pc:docChgLst>
    <pc:chgData name="Robert Kawuki" userId="q/5CjAp4bsgQzaSxK+e5vY1LPL3zkSxl3sncLqxkcNs=" providerId="None" clId="Web-{1CE90843-A91A-4615-BDFE-71CE51ACC666}"/>
    <pc:docChg chg="modSld">
      <pc:chgData name="Robert Kawuki" userId="q/5CjAp4bsgQzaSxK+e5vY1LPL3zkSxl3sncLqxkcNs=" providerId="None" clId="Web-{1CE90843-A91A-4615-BDFE-71CE51ACC666}" dt="2025-11-10T08:30:37.334" v="9" actId="20577"/>
      <pc:docMkLst>
        <pc:docMk/>
      </pc:docMkLst>
    </pc:docChg>
  </pc:docChgLst>
  <pc:docChgLst>
    <pc:chgData name="Robert Kawuki" userId="q/5CjAp4bsgQzaSxK+e5vY1LPL3zkSxl3sncLqxkcNs=" providerId="None" clId="Web-{F56CB1B9-0064-43D6-BA18-4FC31C5C177A}"/>
    <pc:docChg chg="addSld delSld modSld modSection">
      <pc:chgData name="Robert Kawuki" userId="q/5CjAp4bsgQzaSxK+e5vY1LPL3zkSxl3sncLqxkcNs=" providerId="None" clId="Web-{F56CB1B9-0064-43D6-BA18-4FC31C5C177A}" dt="2025-10-29T06:04:32.260" v="1018" actId="20577"/>
      <pc:docMkLst>
        <pc:docMk/>
      </pc:docMkLst>
      <pc:sldChg chg="modSp">
        <pc:chgData name="Robert Kawuki" userId="q/5CjAp4bsgQzaSxK+e5vY1LPL3zkSxl3sncLqxkcNs=" providerId="None" clId="Web-{F56CB1B9-0064-43D6-BA18-4FC31C5C177A}" dt="2025-10-29T02:57:26.300" v="58" actId="20577"/>
        <pc:sldMkLst>
          <pc:docMk/>
          <pc:sldMk cId="2777020182" sldId="2147329412"/>
        </pc:sldMkLst>
      </pc:sldChg>
      <pc:sldChg chg="addSp delSp modSp add replId">
        <pc:chgData name="Robert Kawuki" userId="q/5CjAp4bsgQzaSxK+e5vY1LPL3zkSxl3sncLqxkcNs=" providerId="None" clId="Web-{F56CB1B9-0064-43D6-BA18-4FC31C5C177A}" dt="2025-10-29T06:04:32.260" v="1018" actId="20577"/>
        <pc:sldMkLst>
          <pc:docMk/>
          <pc:sldMk cId="3686696253" sldId="2147329421"/>
        </pc:sldMkLst>
        <pc:spChg chg="mod">
          <ac:chgData name="Robert Kawuki" userId="q/5CjAp4bsgQzaSxK+e5vY1LPL3zkSxl3sncLqxkcNs=" providerId="None" clId="Web-{F56CB1B9-0064-43D6-BA18-4FC31C5C177A}" dt="2025-10-29T04:36:46.314" v="949" actId="14100"/>
          <ac:spMkLst>
            <pc:docMk/>
            <pc:sldMk cId="3686696253" sldId="2147329421"/>
            <ac:spMk id="4" creationId="{56A903AD-5946-99F9-751B-6CCF05423D76}"/>
          </ac:spMkLst>
        </pc:spChg>
        <pc:spChg chg="mod">
          <ac:chgData name="Robert Kawuki" userId="q/5CjAp4bsgQzaSxK+e5vY1LPL3zkSxl3sncLqxkcNs=" providerId="None" clId="Web-{F56CB1B9-0064-43D6-BA18-4FC31C5C177A}" dt="2025-10-29T06:03:06.087" v="1011" actId="20577"/>
          <ac:spMkLst>
            <pc:docMk/>
            <pc:sldMk cId="3686696253" sldId="2147329421"/>
            <ac:spMk id="28" creationId="{559060D5-EBC6-6472-810F-9200C6B37B20}"/>
          </ac:spMkLst>
        </pc:spChg>
      </pc:sldChg>
    </pc:docChg>
  </pc:docChgLst>
  <pc:docChgLst>
    <pc:chgData name="Robert Kawuki" userId="q/5CjAp4bsgQzaSxK+e5vY1LPL3zkSxl3sncLqxkcNs=" providerId="None" clId="Web-{ED91A84C-EE7B-433D-81D5-5B88DCEA8955}"/>
    <pc:docChg chg="modSld">
      <pc:chgData name="Robert Kawuki" userId="q/5CjAp4bsgQzaSxK+e5vY1LPL3zkSxl3sncLqxkcNs=" providerId="None" clId="Web-{ED91A84C-EE7B-433D-81D5-5B88DCEA8955}" dt="2025-11-13T06:37:05.219" v="110" actId="20577"/>
      <pc:docMkLst>
        <pc:docMk/>
      </pc:docMkLst>
      <pc:sldChg chg="modSp">
        <pc:chgData name="Robert Kawuki" userId="q/5CjAp4bsgQzaSxK+e5vY1LPL3zkSxl3sncLqxkcNs=" providerId="None" clId="Web-{ED91A84C-EE7B-433D-81D5-5B88DCEA8955}" dt="2025-11-13T06:37:05.219" v="110" actId="20577"/>
        <pc:sldMkLst>
          <pc:docMk/>
          <pc:sldMk cId="1216765635" sldId="2147329417"/>
        </pc:sldMkLst>
        <pc:spChg chg="mod">
          <ac:chgData name="Robert Kawuki" userId="q/5CjAp4bsgQzaSxK+e5vY1LPL3zkSxl3sncLqxkcNs=" providerId="None" clId="Web-{ED91A84C-EE7B-433D-81D5-5B88DCEA8955}" dt="2025-11-13T06:37:05.219" v="110" actId="20577"/>
          <ac:spMkLst>
            <pc:docMk/>
            <pc:sldMk cId="1216765635" sldId="2147329417"/>
            <ac:spMk id="28" creationId="{94EA163D-724F-7C76-5516-A427E4393644}"/>
          </ac:spMkLst>
        </pc:spChg>
      </pc:sldChg>
      <pc:sldChg chg="modSp">
        <pc:chgData name="Robert Kawuki" userId="q/5CjAp4bsgQzaSxK+e5vY1LPL3zkSxl3sncLqxkcNs=" providerId="None" clId="Web-{ED91A84C-EE7B-433D-81D5-5B88DCEA8955}" dt="2025-11-13T06:32:17.143" v="93" actId="20577"/>
        <pc:sldMkLst>
          <pc:docMk/>
          <pc:sldMk cId="3686696253" sldId="2147329421"/>
        </pc:sldMkLst>
        <pc:spChg chg="mod">
          <ac:chgData name="Robert Kawuki" userId="q/5CjAp4bsgQzaSxK+e5vY1LPL3zkSxl3sncLqxkcNs=" providerId="None" clId="Web-{ED91A84C-EE7B-433D-81D5-5B88DCEA8955}" dt="2025-11-13T06:32:17.143" v="93" actId="20577"/>
          <ac:spMkLst>
            <pc:docMk/>
            <pc:sldMk cId="3686696253" sldId="2147329421"/>
            <ac:spMk id="28" creationId="{559060D5-EBC6-6472-810F-9200C6B37B20}"/>
          </ac:spMkLst>
        </pc:spChg>
        <pc:graphicFrameChg chg="mod modGraphic">
          <ac:chgData name="Robert Kawuki" userId="q/5CjAp4bsgQzaSxK+e5vY1LPL3zkSxl3sncLqxkcNs=" providerId="None" clId="Web-{ED91A84C-EE7B-433D-81D5-5B88DCEA8955}" dt="2025-11-13T06:25:30.777" v="1" actId="1076"/>
          <ac:graphicFrameMkLst>
            <pc:docMk/>
            <pc:sldMk cId="3686696253" sldId="2147329421"/>
            <ac:graphicFrameMk id="49" creationId="{10DEA0FA-CF18-8806-CEEB-0DF9F97AE22D}"/>
          </ac:graphicFrameMkLst>
        </pc:graphicFrameChg>
      </pc:sldChg>
    </pc:docChg>
  </pc:docChgLst>
  <pc:docChgLst>
    <pc:chgData name="Robert Kawuki" userId="q/5CjAp4bsgQzaSxK+e5vY1LPL3zkSxl3sncLqxkcNs=" providerId="None" clId="Web-{BEF8D561-B3D4-42B7-868B-4E52FB1B353B}"/>
    <pc:docChg chg="modSld">
      <pc:chgData name="Robert Kawuki" userId="q/5CjAp4bsgQzaSxK+e5vY1LPL3zkSxl3sncLqxkcNs=" providerId="None" clId="Web-{BEF8D561-B3D4-42B7-868B-4E52FB1B353B}" dt="2025-11-11T10:41:09.865" v="147" actId="20577"/>
      <pc:docMkLst>
        <pc:docMk/>
      </pc:docMkLst>
      <pc:sldChg chg="modSp">
        <pc:chgData name="Robert Kawuki" userId="q/5CjAp4bsgQzaSxK+e5vY1LPL3zkSxl3sncLqxkcNs=" providerId="None" clId="Web-{BEF8D561-B3D4-42B7-868B-4E52FB1B353B}" dt="2025-11-11T10:33:51.835" v="0"/>
        <pc:sldMkLst>
          <pc:docMk/>
          <pc:sldMk cId="2777020182" sldId="2147329412"/>
        </pc:sldMkLst>
        <pc:spChg chg="mod">
          <ac:chgData name="Robert Kawuki" userId="q/5CjAp4bsgQzaSxK+e5vY1LPL3zkSxl3sncLqxkcNs=" providerId="None" clId="Web-{BEF8D561-B3D4-42B7-868B-4E52FB1B353B}" dt="2025-11-11T10:33:51.835" v="0"/>
          <ac:spMkLst>
            <pc:docMk/>
            <pc:sldMk cId="2777020182" sldId="2147329412"/>
            <ac:spMk id="3" creationId="{C6A078BA-3277-E0CD-E9A3-04409C7A9FF2}"/>
          </ac:spMkLst>
        </pc:spChg>
      </pc:sldChg>
      <pc:sldChg chg="modSp">
        <pc:chgData name="Robert Kawuki" userId="q/5CjAp4bsgQzaSxK+e5vY1LPL3zkSxl3sncLqxkcNs=" providerId="None" clId="Web-{BEF8D561-B3D4-42B7-868B-4E52FB1B353B}" dt="2025-11-11T10:41:09.865" v="147" actId="20577"/>
        <pc:sldMkLst>
          <pc:docMk/>
          <pc:sldMk cId="141810935" sldId="2147329418"/>
        </pc:sldMkLst>
        <pc:spChg chg="mod">
          <ac:chgData name="Robert Kawuki" userId="q/5CjAp4bsgQzaSxK+e5vY1LPL3zkSxl3sncLqxkcNs=" providerId="None" clId="Web-{BEF8D561-B3D4-42B7-868B-4E52FB1B353B}" dt="2025-11-11T10:41:09.865" v="147" actId="20577"/>
          <ac:spMkLst>
            <pc:docMk/>
            <pc:sldMk cId="141810935" sldId="2147329418"/>
            <ac:spMk id="28" creationId="{48E673FE-6427-EE85-D8B2-CD474574B05E}"/>
          </ac:spMkLst>
        </pc:spChg>
      </pc:sldChg>
      <pc:sldChg chg="modSp">
        <pc:chgData name="Robert Kawuki" userId="q/5CjAp4bsgQzaSxK+e5vY1LPL3zkSxl3sncLqxkcNs=" providerId="None" clId="Web-{BEF8D561-B3D4-42B7-868B-4E52FB1B353B}" dt="2025-11-11T10:37:13.230" v="142"/>
        <pc:sldMkLst>
          <pc:docMk/>
          <pc:sldMk cId="3686696253" sldId="2147329421"/>
        </pc:sldMkLst>
      </pc:sldChg>
      <pc:sldChg chg="delSp modSp">
        <pc:chgData name="Robert Kawuki" userId="q/5CjAp4bsgQzaSxK+e5vY1LPL3zkSxl3sncLqxkcNs=" providerId="None" clId="Web-{BEF8D561-B3D4-42B7-868B-4E52FB1B353B}" dt="2025-11-11T10:39:48.236" v="145"/>
        <pc:sldMkLst>
          <pc:docMk/>
          <pc:sldMk cId="4212732638" sldId="2147329422"/>
        </pc:sldMkLst>
        <pc:graphicFrameChg chg="mod modGraphic">
          <ac:chgData name="Robert Kawuki" userId="q/5CjAp4bsgQzaSxK+e5vY1LPL3zkSxl3sncLqxkcNs=" providerId="None" clId="Web-{BEF8D561-B3D4-42B7-868B-4E52FB1B353B}" dt="2025-11-11T10:39:48.236" v="145"/>
          <ac:graphicFrameMkLst>
            <pc:docMk/>
            <pc:sldMk cId="4212732638" sldId="2147329422"/>
            <ac:graphicFrameMk id="15" creationId="{9F05727D-2086-621E-EEC4-1D4EB0354D65}"/>
          </ac:graphicFrameMkLst>
        </pc:graphicFrameChg>
      </pc:sldChg>
    </pc:docChg>
  </pc:docChgLst>
  <pc:docChgLst>
    <pc:chgData name="Robert Kawuki" userId="q/5CjAp4bsgQzaSxK+e5vY1LPL3zkSxl3sncLqxkcNs=" providerId="None" clId="Web-{A4E0A74A-6D94-4AE3-8E72-D57178A68FB4}"/>
    <pc:docChg chg="modSld">
      <pc:chgData name="Robert Kawuki" userId="q/5CjAp4bsgQzaSxK+e5vY1LPL3zkSxl3sncLqxkcNs=" providerId="None" clId="Web-{A4E0A74A-6D94-4AE3-8E72-D57178A68FB4}" dt="2025-10-28T13:21:07.355" v="116"/>
      <pc:docMkLst>
        <pc:docMk/>
      </pc:docMkLst>
    </pc:docChg>
  </pc:docChgLst>
  <pc:docChgLst>
    <pc:chgData name="Robert Kawuki" userId="q/5CjAp4bsgQzaSxK+e5vY1LPL3zkSxl3sncLqxkcNs=" providerId="None" clId="Web-{D5338894-4BF4-461F-AAF2-AAF2B1F69620}"/>
    <pc:docChg chg="addSld delSld modSld modSection">
      <pc:chgData name="Robert Kawuki" userId="q/5CjAp4bsgQzaSxK+e5vY1LPL3zkSxl3sncLqxkcNs=" providerId="None" clId="Web-{D5338894-4BF4-461F-AAF2-AAF2B1F69620}" dt="2025-10-28T12:42:45.650" v="2468"/>
      <pc:docMkLst>
        <pc:docMk/>
      </pc:docMkLst>
      <pc:sldChg chg="add">
        <pc:chgData name="Robert Kawuki" userId="q/5CjAp4bsgQzaSxK+e5vY1LPL3zkSxl3sncLqxkcNs=" providerId="None" clId="Web-{D5338894-4BF4-461F-AAF2-AAF2B1F69620}" dt="2025-10-28T08:53:32.014" v="82"/>
        <pc:sldMkLst>
          <pc:docMk/>
          <pc:sldMk cId="3178748073" sldId="264"/>
        </pc:sldMkLst>
      </pc:sldChg>
      <pc:sldChg chg="addSp modSp">
        <pc:chgData name="Robert Kawuki" userId="q/5CjAp4bsgQzaSxK+e5vY1LPL3zkSxl3sncLqxkcNs=" providerId="None" clId="Web-{D5338894-4BF4-461F-AAF2-AAF2B1F69620}" dt="2025-10-28T08:50:09.310" v="6" actId="20577"/>
        <pc:sldMkLst>
          <pc:docMk/>
          <pc:sldMk cId="1422439498" sldId="2147329404"/>
        </pc:sldMkLst>
        <pc:spChg chg="mod">
          <ac:chgData name="Robert Kawuki" userId="q/5CjAp4bsgQzaSxK+e5vY1LPL3zkSxl3sncLqxkcNs=" providerId="None" clId="Web-{D5338894-4BF4-461F-AAF2-AAF2B1F69620}" dt="2025-10-28T08:50:09.310" v="6" actId="20577"/>
          <ac:spMkLst>
            <pc:docMk/>
            <pc:sldMk cId="1422439498" sldId="2147329404"/>
            <ac:spMk id="3" creationId="{D3483E77-858F-E79A-0E85-5101D1A36D14}"/>
          </ac:spMkLst>
        </pc:spChg>
      </pc:sldChg>
      <pc:sldChg chg="add">
        <pc:chgData name="Robert Kawuki" userId="q/5CjAp4bsgQzaSxK+e5vY1LPL3zkSxl3sncLqxkcNs=" providerId="None" clId="Web-{D5338894-4BF4-461F-AAF2-AAF2B1F69620}" dt="2025-10-28T08:54:04.296" v="84"/>
        <pc:sldMkLst>
          <pc:docMk/>
          <pc:sldMk cId="2777020182" sldId="2147329412"/>
        </pc:sldMkLst>
      </pc:sldChg>
      <pc:sldChg chg="modSp add replId">
        <pc:chgData name="Robert Kawuki" userId="q/5CjAp4bsgQzaSxK+e5vY1LPL3zkSxl3sncLqxkcNs=" providerId="None" clId="Web-{D5338894-4BF4-461F-AAF2-AAF2B1F69620}" dt="2025-10-28T11:35:47.541" v="2373" actId="20577"/>
        <pc:sldMkLst>
          <pc:docMk/>
          <pc:sldMk cId="1216765635" sldId="2147329417"/>
        </pc:sldMkLst>
        <pc:spChg chg="mod">
          <ac:chgData name="Robert Kawuki" userId="q/5CjAp4bsgQzaSxK+e5vY1LPL3zkSxl3sncLqxkcNs=" providerId="None" clId="Web-{D5338894-4BF4-461F-AAF2-AAF2B1F69620}" dt="2025-10-28T11:35:47.541" v="2373" actId="20577"/>
          <ac:spMkLst>
            <pc:docMk/>
            <pc:sldMk cId="1216765635" sldId="2147329417"/>
            <ac:spMk id="28" creationId="{94EA163D-724F-7C76-5516-A427E4393644}"/>
          </ac:spMkLst>
        </pc:spChg>
      </pc:sldChg>
      <pc:sldChg chg="modSp add replId">
        <pc:chgData name="Robert Kawuki" userId="q/5CjAp4bsgQzaSxK+e5vY1LPL3zkSxl3sncLqxkcNs=" providerId="None" clId="Web-{D5338894-4BF4-461F-AAF2-AAF2B1F69620}" dt="2025-10-28T09:02:20.581" v="212" actId="20577"/>
        <pc:sldMkLst>
          <pc:docMk/>
          <pc:sldMk cId="141810935" sldId="2147329418"/>
        </pc:sldMkLst>
        <pc:spChg chg="mod">
          <ac:chgData name="Robert Kawuki" userId="q/5CjAp4bsgQzaSxK+e5vY1LPL3zkSxl3sncLqxkcNs=" providerId="None" clId="Web-{D5338894-4BF4-461F-AAF2-AAF2B1F69620}" dt="2025-10-28T09:02:20.581" v="212" actId="20577"/>
          <ac:spMkLst>
            <pc:docMk/>
            <pc:sldMk cId="141810935" sldId="2147329418"/>
            <ac:spMk id="28" creationId="{48E673FE-6427-EE85-D8B2-CD474574B05E}"/>
          </ac:spMkLst>
        </pc:spChg>
      </pc:sldChg>
    </pc:docChg>
  </pc:docChgLst>
  <pc:docChgLst>
    <pc:chgData name="Robert Kawuki" userId="q/5CjAp4bsgQzaSxK+e5vY1LPL3zkSxl3sncLqxkcNs=" providerId="None" clId="Web-{BE03B364-1743-48B8-8A7D-E1A2278239C4}"/>
    <pc:docChg chg="modSld">
      <pc:chgData name="Robert Kawuki" userId="q/5CjAp4bsgQzaSxK+e5vY1LPL3zkSxl3sncLqxkcNs=" providerId="None" clId="Web-{BE03B364-1743-48B8-8A7D-E1A2278239C4}" dt="2025-11-03T07:57:25.735" v="237"/>
      <pc:docMkLst>
        <pc:docMk/>
      </pc:docMkLst>
      <pc:sldChg chg="addSp delSp modSp">
        <pc:chgData name="Robert Kawuki" userId="q/5CjAp4bsgQzaSxK+e5vY1LPL3zkSxl3sncLqxkcNs=" providerId="None" clId="Web-{BE03B364-1743-48B8-8A7D-E1A2278239C4}" dt="2025-11-03T07:42:54.028" v="11"/>
        <pc:sldMkLst>
          <pc:docMk/>
          <pc:sldMk cId="2777020182" sldId="2147329412"/>
        </pc:sldMkLst>
        <pc:spChg chg="add">
          <ac:chgData name="Robert Kawuki" userId="q/5CjAp4bsgQzaSxK+e5vY1LPL3zkSxl3sncLqxkcNs=" providerId="None" clId="Web-{BE03B364-1743-48B8-8A7D-E1A2278239C4}" dt="2025-11-03T07:42:54.028" v="11"/>
          <ac:spMkLst>
            <pc:docMk/>
            <pc:sldMk cId="2777020182" sldId="2147329412"/>
            <ac:spMk id="3" creationId="{C6A078BA-3277-E0CD-E9A3-04409C7A9FF2}"/>
          </ac:spMkLst>
        </pc:spChg>
      </pc:sldChg>
      <pc:sldChg chg="modSp">
        <pc:chgData name="Robert Kawuki" userId="q/5CjAp4bsgQzaSxK+e5vY1LPL3zkSxl3sncLqxkcNs=" providerId="None" clId="Web-{BE03B364-1743-48B8-8A7D-E1A2278239C4}" dt="2025-11-03T07:56:21.837" v="227" actId="20577"/>
        <pc:sldMkLst>
          <pc:docMk/>
          <pc:sldMk cId="3686696253" sldId="2147329421"/>
        </pc:sldMkLst>
      </pc:sldChg>
      <pc:sldChg chg="modSp">
        <pc:chgData name="Robert Kawuki" userId="q/5CjAp4bsgQzaSxK+e5vY1LPL3zkSxl3sncLqxkcNs=" providerId="None" clId="Web-{BE03B364-1743-48B8-8A7D-E1A2278239C4}" dt="2025-11-03T07:57:25.735" v="237"/>
        <pc:sldMkLst>
          <pc:docMk/>
          <pc:sldMk cId="4212732638" sldId="2147329422"/>
        </pc:sldMkLst>
        <pc:graphicFrameChg chg="mod modGraphic">
          <ac:chgData name="Robert Kawuki" userId="q/5CjAp4bsgQzaSxK+e5vY1LPL3zkSxl3sncLqxkcNs=" providerId="None" clId="Web-{BE03B364-1743-48B8-8A7D-E1A2278239C4}" dt="2025-11-03T07:57:25.735" v="237"/>
          <ac:graphicFrameMkLst>
            <pc:docMk/>
            <pc:sldMk cId="4212732638" sldId="2147329422"/>
            <ac:graphicFrameMk id="15" creationId="{9F05727D-2086-621E-EEC4-1D4EB0354D65}"/>
          </ac:graphicFrameMkLst>
        </pc:graphicFrameChg>
      </pc:sldChg>
    </pc:docChg>
  </pc:docChgLst>
  <pc:docChgLst>
    <pc:chgData name="Robert Kawuki" userId="q/5CjAp4bsgQzaSxK+e5vY1LPL3zkSxl3sncLqxkcNs=" providerId="None" clId="Web-{6AA023C7-940F-49D1-AC01-7BCDFC6FFF93}"/>
    <pc:docChg chg="modSld">
      <pc:chgData name="Robert Kawuki" userId="q/5CjAp4bsgQzaSxK+e5vY1LPL3zkSxl3sncLqxkcNs=" providerId="None" clId="Web-{6AA023C7-940F-49D1-AC01-7BCDFC6FFF93}" dt="2025-11-13T06:39:29.811" v="0"/>
      <pc:docMkLst>
        <pc:docMk/>
      </pc:docMkLst>
      <pc:sldChg chg="modSp">
        <pc:chgData name="Robert Kawuki" userId="q/5CjAp4bsgQzaSxK+e5vY1LPL3zkSxl3sncLqxkcNs=" providerId="None" clId="Web-{6AA023C7-940F-49D1-AC01-7BCDFC6FFF93}" dt="2025-11-13T06:39:29.811" v="0"/>
        <pc:sldMkLst>
          <pc:docMk/>
          <pc:sldMk cId="1216765635" sldId="2147329417"/>
        </pc:sldMkLst>
        <pc:graphicFrameChg chg="modGraphic">
          <ac:chgData name="Robert Kawuki" userId="q/5CjAp4bsgQzaSxK+e5vY1LPL3zkSxl3sncLqxkcNs=" providerId="None" clId="Web-{6AA023C7-940F-49D1-AC01-7BCDFC6FFF93}" dt="2025-11-13T06:39:29.811" v="0"/>
          <ac:graphicFrameMkLst>
            <pc:docMk/>
            <pc:sldMk cId="1216765635" sldId="2147329417"/>
            <ac:graphicFrameMk id="2" creationId="{69831F56-7B8A-2837-6AAF-950ED328EACC}"/>
          </ac:graphicFrameMkLst>
        </pc:graphicFrameChg>
      </pc:sldChg>
    </pc:docChg>
  </pc:docChgLst>
  <pc:docChgLst>
    <pc:chgData name="Robert Kawuki" userId="q/5CjAp4bsgQzaSxK+e5vY1LPL3zkSxl3sncLqxkcNs=" providerId="None" clId="Web-{43EB2338-F959-4502-B3E7-09E6C158D8FA}"/>
    <pc:docChg chg="delSld modSld sldOrd modSection">
      <pc:chgData name="Robert Kawuki" userId="q/5CjAp4bsgQzaSxK+e5vY1LPL3zkSxl3sncLqxkcNs=" providerId="None" clId="Web-{43EB2338-F959-4502-B3E7-09E6C158D8FA}" dt="2025-11-12T10:27:01.852" v="42"/>
      <pc:docMkLst>
        <pc:docMk/>
      </pc:docMkLst>
      <pc:sldChg chg="ord">
        <pc:chgData name="Robert Kawuki" userId="q/5CjAp4bsgQzaSxK+e5vY1LPL3zkSxl3sncLqxkcNs=" providerId="None" clId="Web-{43EB2338-F959-4502-B3E7-09E6C158D8FA}" dt="2025-11-12T10:09:27.654" v="16"/>
        <pc:sldMkLst>
          <pc:docMk/>
          <pc:sldMk cId="3575384570" sldId="2147329408"/>
        </pc:sldMkLst>
      </pc:sldChg>
      <pc:sldChg chg="addSp modSp">
        <pc:chgData name="Robert Kawuki" userId="q/5CjAp4bsgQzaSxK+e5vY1LPL3zkSxl3sncLqxkcNs=" providerId="None" clId="Web-{43EB2338-F959-4502-B3E7-09E6C158D8FA}" dt="2025-11-12T10:21:12.004" v="41"/>
        <pc:sldMkLst>
          <pc:docMk/>
          <pc:sldMk cId="2777020182" sldId="2147329412"/>
        </pc:sldMkLst>
      </pc:sldChg>
    </pc:docChg>
  </pc:docChgLst>
  <pc:docChgLst>
    <pc:chgData name="Robert Kawuki" userId="q/5CjAp4bsgQzaSxK+e5vY1LPL3zkSxl3sncLqxkcNs=" providerId="None" clId="Web-{EFD17F71-A1B7-4531-BA2D-731506300D46}"/>
    <pc:docChg chg="modSld">
      <pc:chgData name="Robert Kawuki" userId="q/5CjAp4bsgQzaSxK+e5vY1LPL3zkSxl3sncLqxkcNs=" providerId="None" clId="Web-{EFD17F71-A1B7-4531-BA2D-731506300D46}" dt="2025-10-31T04:45:49.874" v="35" actId="20577"/>
      <pc:docMkLst>
        <pc:docMk/>
      </pc:docMkLst>
      <pc:sldChg chg="addSp delSp modSp">
        <pc:chgData name="Robert Kawuki" userId="q/5CjAp4bsgQzaSxK+e5vY1LPL3zkSxl3sncLqxkcNs=" providerId="None" clId="Web-{EFD17F71-A1B7-4531-BA2D-731506300D46}" dt="2025-10-31T04:45:20.920" v="4" actId="14100"/>
        <pc:sldMkLst>
          <pc:docMk/>
          <pc:sldMk cId="1422439498" sldId="2147329404"/>
        </pc:sldMkLst>
        <pc:picChg chg="add mod">
          <ac:chgData name="Robert Kawuki" userId="q/5CjAp4bsgQzaSxK+e5vY1LPL3zkSxl3sncLqxkcNs=" providerId="None" clId="Web-{EFD17F71-A1B7-4531-BA2D-731506300D46}" dt="2025-10-31T04:45:20.920" v="4" actId="14100"/>
          <ac:picMkLst>
            <pc:docMk/>
            <pc:sldMk cId="1422439498" sldId="2147329404"/>
            <ac:picMk id="6" creationId="{3198D4B4-7442-6012-3411-EF74FC50FBF8}"/>
          </ac:picMkLst>
        </pc:picChg>
      </pc:sldChg>
      <pc:sldChg chg="modSp">
        <pc:chgData name="Robert Kawuki" userId="q/5CjAp4bsgQzaSxK+e5vY1LPL3zkSxl3sncLqxkcNs=" providerId="None" clId="Web-{EFD17F71-A1B7-4531-BA2D-731506300D46}" dt="2025-10-31T04:45:49.874" v="35" actId="20577"/>
        <pc:sldMkLst>
          <pc:docMk/>
          <pc:sldMk cId="1216765635" sldId="2147329417"/>
        </pc:sldMkLst>
        <pc:spChg chg="mod">
          <ac:chgData name="Robert Kawuki" userId="q/5CjAp4bsgQzaSxK+e5vY1LPL3zkSxl3sncLqxkcNs=" providerId="None" clId="Web-{EFD17F71-A1B7-4531-BA2D-731506300D46}" dt="2025-10-31T04:45:49.874" v="35" actId="20577"/>
          <ac:spMkLst>
            <pc:docMk/>
            <pc:sldMk cId="1216765635" sldId="2147329417"/>
            <ac:spMk id="28" creationId="{94EA163D-724F-7C76-5516-A427E4393644}"/>
          </ac:spMkLst>
        </pc:spChg>
      </pc:sldChg>
    </pc:docChg>
  </pc:docChgLst>
  <pc:docChgLst>
    <pc:chgData name="Robert Kawuki" userId="q/5CjAp4bsgQzaSxK+e5vY1LPL3zkSxl3sncLqxkcNs=" providerId="None" clId="Web-{FA5A105A-48D4-46C3-8C3B-BA30EE1FB128}"/>
    <pc:docChg chg="delSld modSld modSection">
      <pc:chgData name="Robert Kawuki" userId="q/5CjAp4bsgQzaSxK+e5vY1LPL3zkSxl3sncLqxkcNs=" providerId="None" clId="Web-{FA5A105A-48D4-46C3-8C3B-BA30EE1FB128}" dt="2025-11-19T11:48:52.053" v="5"/>
      <pc:docMkLst>
        <pc:docMk/>
      </pc:docMkLst>
      <pc:sldChg chg="del">
        <pc:chgData name="Robert Kawuki" userId="q/5CjAp4bsgQzaSxK+e5vY1LPL3zkSxl3sncLqxkcNs=" providerId="None" clId="Web-{FA5A105A-48D4-46C3-8C3B-BA30EE1FB128}" dt="2025-11-19T11:48:52.053" v="5"/>
        <pc:sldMkLst>
          <pc:docMk/>
          <pc:sldMk cId="141810935" sldId="2147329418"/>
        </pc:sldMkLst>
      </pc:sldChg>
      <pc:sldChg chg="modSp">
        <pc:chgData name="Robert Kawuki" userId="q/5CjAp4bsgQzaSxK+e5vY1LPL3zkSxl3sncLqxkcNs=" providerId="None" clId="Web-{FA5A105A-48D4-46C3-8C3B-BA30EE1FB128}" dt="2025-11-19T11:48:45.490" v="4" actId="20577"/>
        <pc:sldMkLst>
          <pc:docMk/>
          <pc:sldMk cId="3806374338" sldId="2147329423"/>
        </pc:sldMkLst>
        <pc:spChg chg="mod">
          <ac:chgData name="Robert Kawuki" userId="q/5CjAp4bsgQzaSxK+e5vY1LPL3zkSxl3sncLqxkcNs=" providerId="None" clId="Web-{FA5A105A-48D4-46C3-8C3B-BA30EE1FB128}" dt="2025-11-19T11:48:45.490" v="4" actId="20577"/>
          <ac:spMkLst>
            <pc:docMk/>
            <pc:sldMk cId="3806374338" sldId="2147329423"/>
            <ac:spMk id="2" creationId="{3A5E06CC-BB51-932E-F14B-67357DDCDE8B}"/>
          </ac:spMkLst>
        </pc:spChg>
      </pc:sldChg>
    </pc:docChg>
  </pc:docChgLst>
  <pc:docChgLst>
    <pc:chgData name="Robert Kawuki" userId="q/5CjAp4bsgQzaSxK+e5vY1LPL3zkSxl3sncLqxkcNs=" providerId="None" clId="Web-{827507F6-ADB1-4FE2-9A9A-D9DA13A2F002}"/>
    <pc:docChg chg="addSld delSld modSld modSection">
      <pc:chgData name="Robert Kawuki" userId="q/5CjAp4bsgQzaSxK+e5vY1LPL3zkSxl3sncLqxkcNs=" providerId="None" clId="Web-{827507F6-ADB1-4FE2-9A9A-D9DA13A2F002}" dt="2025-10-29T10:45:51.236" v="913"/>
      <pc:docMkLst>
        <pc:docMk/>
      </pc:docMkLst>
      <pc:sldChg chg="modSp">
        <pc:chgData name="Robert Kawuki" userId="q/5CjAp4bsgQzaSxK+e5vY1LPL3zkSxl3sncLqxkcNs=" providerId="None" clId="Web-{827507F6-ADB1-4FE2-9A9A-D9DA13A2F002}" dt="2025-10-29T08:38:24.213" v="883" actId="1076"/>
        <pc:sldMkLst>
          <pc:docMk/>
          <pc:sldMk cId="3178748073" sldId="264"/>
        </pc:sldMkLst>
        <pc:spChg chg="mod">
          <ac:chgData name="Robert Kawuki" userId="q/5CjAp4bsgQzaSxK+e5vY1LPL3zkSxl3sncLqxkcNs=" providerId="None" clId="Web-{827507F6-ADB1-4FE2-9A9A-D9DA13A2F002}" dt="2025-10-29T08:38:24.213" v="883" actId="1076"/>
          <ac:spMkLst>
            <pc:docMk/>
            <pc:sldMk cId="3178748073" sldId="264"/>
            <ac:spMk id="7" creationId="{8B3A3296-84BD-1AA8-0127-3914FFDEEA1E}"/>
          </ac:spMkLst>
        </pc:spChg>
      </pc:sldChg>
      <pc:sldChg chg="addSp delSp modSp">
        <pc:chgData name="Robert Kawuki" userId="q/5CjAp4bsgQzaSxK+e5vY1LPL3zkSxl3sncLqxkcNs=" providerId="None" clId="Web-{827507F6-ADB1-4FE2-9A9A-D9DA13A2F002}" dt="2025-10-29T08:50:40.626" v="912" actId="20577"/>
        <pc:sldMkLst>
          <pc:docMk/>
          <pc:sldMk cId="2777020182" sldId="2147329412"/>
        </pc:sldMkLst>
        <pc:picChg chg="add mod">
          <ac:chgData name="Robert Kawuki" userId="q/5CjAp4bsgQzaSxK+e5vY1LPL3zkSxl3sncLqxkcNs=" providerId="None" clId="Web-{827507F6-ADB1-4FE2-9A9A-D9DA13A2F002}" dt="2025-10-29T08:48:55.928" v="899" actId="1076"/>
          <ac:picMkLst>
            <pc:docMk/>
            <pc:sldMk cId="2777020182" sldId="2147329412"/>
            <ac:picMk id="2" creationId="{D07164FB-199F-64C3-545A-EA7657BF2DB5}"/>
          </ac:picMkLst>
        </pc:picChg>
      </pc:sldChg>
      <pc:sldChg chg="modSp">
        <pc:chgData name="Robert Kawuki" userId="q/5CjAp4bsgQzaSxK+e5vY1LPL3zkSxl3sncLqxkcNs=" providerId="None" clId="Web-{827507F6-ADB1-4FE2-9A9A-D9DA13A2F002}" dt="2025-10-29T07:43:11.982" v="129" actId="1076"/>
        <pc:sldMkLst>
          <pc:docMk/>
          <pc:sldMk cId="3686696253" sldId="2147329421"/>
        </pc:sldMkLst>
      </pc:sldChg>
      <pc:sldChg chg="addSp delSp modSp add replId">
        <pc:chgData name="Robert Kawuki" userId="q/5CjAp4bsgQzaSxK+e5vY1LPL3zkSxl3sncLqxkcNs=" providerId="None" clId="Web-{827507F6-ADB1-4FE2-9A9A-D9DA13A2F002}" dt="2025-10-29T08:20:53.347" v="730" actId="1076"/>
        <pc:sldMkLst>
          <pc:docMk/>
          <pc:sldMk cId="4212732638" sldId="2147329422"/>
        </pc:sldMkLst>
        <pc:graphicFrameChg chg="add mod modGraphic">
          <ac:chgData name="Robert Kawuki" userId="q/5CjAp4bsgQzaSxK+e5vY1LPL3zkSxl3sncLqxkcNs=" providerId="None" clId="Web-{827507F6-ADB1-4FE2-9A9A-D9DA13A2F002}" dt="2025-10-29T08:20:53.347" v="730" actId="1076"/>
          <ac:graphicFrameMkLst>
            <pc:docMk/>
            <pc:sldMk cId="4212732638" sldId="2147329422"/>
            <ac:graphicFrameMk id="15" creationId="{9F05727D-2086-621E-EEC4-1D4EB0354D65}"/>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80B5EE-8FE7-4EEA-A7CE-CC712A367478}" type="doc">
      <dgm:prSet loTypeId="urn:microsoft.com/office/officeart/2005/8/layout/process5" loCatId="process" qsTypeId="urn:microsoft.com/office/officeart/2005/8/quickstyle/simple1" qsCatId="simple" csTypeId="urn:microsoft.com/office/officeart/2005/8/colors/accent1_1" csCatId="accent1" phldr="1"/>
      <dgm:spPr/>
      <dgm:t>
        <a:bodyPr/>
        <a:lstStyle/>
        <a:p>
          <a:endParaRPr lang="en-US"/>
        </a:p>
      </dgm:t>
    </dgm:pt>
    <dgm:pt modelId="{559344F9-B978-419D-BBE4-B1269A3877FB}">
      <dgm:prSet phldrT="[Text]" phldr="0"/>
      <dgm:spPr/>
      <dgm:t>
        <a:bodyPr/>
        <a:lstStyle/>
        <a:p>
          <a:pPr rtl="0"/>
          <a:r>
            <a:rPr lang="en-US" sz="1900" b="0" dirty="0">
              <a:latin typeface="Source Sans Pro Light"/>
              <a:ea typeface="Source Sans Pro Light"/>
            </a:rPr>
            <a:t>Identify partners and clarify why MDP is pertinent now</a:t>
          </a:r>
          <a:r>
            <a:rPr lang="en-US" sz="1900" b="1" dirty="0">
              <a:latin typeface="Source Sans Pro Light"/>
              <a:ea typeface="Source Sans Pro Light"/>
            </a:rPr>
            <a:t> </a:t>
          </a:r>
          <a:r>
            <a:rPr lang="en-US" sz="1900" b="1" dirty="0">
              <a:solidFill>
                <a:srgbClr val="C00000"/>
              </a:solidFill>
              <a:latin typeface="Source Sans Pro Light"/>
              <a:ea typeface="Source Sans Pro Light"/>
            </a:rPr>
            <a:t>(Yr 0. 2025)</a:t>
          </a:r>
        </a:p>
      </dgm:t>
    </dgm:pt>
    <dgm:pt modelId="{893A8D14-475E-483D-B40C-20EBB30BA73D}" type="parTrans" cxnId="{EC3CA1D0-1B09-4F43-9FCC-263DDD1C0DC6}">
      <dgm:prSet/>
      <dgm:spPr/>
      <dgm:t>
        <a:bodyPr/>
        <a:lstStyle/>
        <a:p>
          <a:endParaRPr lang="en-US"/>
        </a:p>
      </dgm:t>
    </dgm:pt>
    <dgm:pt modelId="{5835B9E8-5F43-45B5-AB0D-9D45F4A5DD25}" type="sibTrans" cxnId="{EC3CA1D0-1B09-4F43-9FCC-263DDD1C0DC6}">
      <dgm:prSet/>
      <dgm:spPr/>
      <dgm:t>
        <a:bodyPr/>
        <a:lstStyle/>
        <a:p>
          <a:endParaRPr lang="en-US"/>
        </a:p>
      </dgm:t>
    </dgm:pt>
    <dgm:pt modelId="{648681EC-57F7-4F08-A684-4480ECD9AD98}">
      <dgm:prSet phldrT="[Text]" phldr="0"/>
      <dgm:spPr/>
      <dgm:t>
        <a:bodyPr/>
        <a:lstStyle/>
        <a:p>
          <a:pPr rtl="0"/>
          <a:r>
            <a:rPr lang="en-US" sz="1900" b="0" dirty="0">
              <a:latin typeface="Source Sans Pro Light"/>
              <a:ea typeface="Source Sans Pro Light"/>
            </a:rPr>
            <a:t>Assemble diverse panel: wild, semi-wild, cultivated, genetic group  coverage </a:t>
          </a:r>
          <a:r>
            <a:rPr lang="en-US" sz="1900" b="0" dirty="0">
              <a:solidFill>
                <a:srgbClr val="C00000"/>
              </a:solidFill>
              <a:latin typeface="Source Sans Pro Light"/>
              <a:ea typeface="Source Sans Pro Light"/>
            </a:rPr>
            <a:t>(Yr1: 2026)</a:t>
          </a:r>
          <a:r>
            <a:rPr lang="en-US" sz="1900" b="0" dirty="0">
              <a:latin typeface="Source Sans Pro Light"/>
              <a:ea typeface="Source Sans Pro Light"/>
            </a:rPr>
            <a:t>. </a:t>
          </a:r>
        </a:p>
      </dgm:t>
    </dgm:pt>
    <dgm:pt modelId="{16167186-7D74-4CD6-9C6E-122F1A768AA3}" type="parTrans" cxnId="{C7BD9FBF-F786-4B52-8D5A-379C31B8612C}">
      <dgm:prSet/>
      <dgm:spPr/>
      <dgm:t>
        <a:bodyPr/>
        <a:lstStyle/>
        <a:p>
          <a:endParaRPr lang="en-US"/>
        </a:p>
      </dgm:t>
    </dgm:pt>
    <dgm:pt modelId="{510D7F16-9394-4112-91E5-D809995A4EB7}" type="sibTrans" cxnId="{C7BD9FBF-F786-4B52-8D5A-379C31B8612C}">
      <dgm:prSet/>
      <dgm:spPr/>
      <dgm:t>
        <a:bodyPr/>
        <a:lstStyle/>
        <a:p>
          <a:endParaRPr lang="en-US"/>
        </a:p>
      </dgm:t>
    </dgm:pt>
    <dgm:pt modelId="{67201907-80F7-4485-BAD7-C8DA42328287}">
      <dgm:prSet phldr="0"/>
      <dgm:spPr/>
      <dgm:t>
        <a:bodyPr/>
        <a:lstStyle/>
        <a:p>
          <a:pPr rtl="0"/>
          <a:r>
            <a:rPr lang="en-US" sz="1900" b="0" dirty="0">
              <a:latin typeface="Source Sans Pro Light"/>
              <a:ea typeface="Source Sans Pro Light"/>
            </a:rPr>
            <a:t>High density genotyping to discover thousands of SNPs </a:t>
          </a:r>
          <a:r>
            <a:rPr lang="en-US" sz="1100" b="1" dirty="0">
              <a:solidFill>
                <a:srgbClr val="C00000"/>
              </a:solidFill>
              <a:latin typeface="Source Sans Pro Light"/>
              <a:ea typeface="Calibri"/>
              <a:cs typeface="Calibri"/>
            </a:rPr>
            <a:t>(Yr 1: 2026).</a:t>
          </a:r>
          <a:r>
            <a:rPr lang="en-US" sz="1100" b="1" dirty="0">
              <a:latin typeface="Source Sans Pro Light"/>
              <a:ea typeface="Calibri"/>
              <a:cs typeface="Calibri"/>
            </a:rPr>
            <a:t> </a:t>
          </a:r>
          <a:r>
            <a:rPr lang="en-US" sz="1900" b="1" dirty="0">
              <a:latin typeface="Source Sans Pro Light"/>
              <a:ea typeface="Source Sans Pro Light"/>
            </a:rPr>
            <a:t>  </a:t>
          </a:r>
        </a:p>
      </dgm:t>
    </dgm:pt>
    <dgm:pt modelId="{3C87F617-FBCA-4494-B44C-2CA698F82D9C}" type="parTrans" cxnId="{B70E77B0-CC4B-4275-9690-1E98355A15C2}">
      <dgm:prSet/>
      <dgm:spPr/>
    </dgm:pt>
    <dgm:pt modelId="{8CE75A5D-9966-44E7-8ADF-F4DCFD2499B0}" type="sibTrans" cxnId="{B70E77B0-CC4B-4275-9690-1E98355A15C2}">
      <dgm:prSet/>
      <dgm:spPr/>
      <dgm:t>
        <a:bodyPr/>
        <a:lstStyle/>
        <a:p>
          <a:endParaRPr lang="en-US"/>
        </a:p>
      </dgm:t>
    </dgm:pt>
    <dgm:pt modelId="{34300836-850D-427C-B096-4869AFB274ED}">
      <dgm:prSet phldr="0"/>
      <dgm:spPr/>
      <dgm:t>
        <a:bodyPr/>
        <a:lstStyle/>
        <a:p>
          <a:pPr rtl="0"/>
          <a:r>
            <a:rPr lang="en-US" sz="1900" b="0" dirty="0">
              <a:latin typeface="Source Sans Pro Light"/>
              <a:ea typeface="Source Sans Pro Light"/>
            </a:rPr>
            <a:t>Pre-SNP selection: Quality filtering and analyses to infer use and value</a:t>
          </a:r>
          <a:r>
            <a:rPr lang="en-US" sz="1900" b="1" dirty="0">
              <a:solidFill>
                <a:srgbClr val="C00000"/>
              </a:solidFill>
              <a:latin typeface="Source Sans Pro Light"/>
              <a:ea typeface="Source Sans Pro Light"/>
            </a:rPr>
            <a:t> </a:t>
          </a:r>
          <a:r>
            <a:rPr lang="en-US" sz="1100" b="1" dirty="0">
              <a:solidFill>
                <a:srgbClr val="C00000"/>
              </a:solidFill>
              <a:latin typeface="Source Sans Pro Light"/>
              <a:ea typeface="Calibri"/>
              <a:cs typeface="Calibri"/>
            </a:rPr>
            <a:t>(Yr 1: 2026)</a:t>
          </a:r>
        </a:p>
      </dgm:t>
    </dgm:pt>
    <dgm:pt modelId="{957601C8-DA60-4902-BF66-B6832FFE586C}" type="parTrans" cxnId="{D690B09A-2052-483A-904D-5759410F86CB}">
      <dgm:prSet/>
      <dgm:spPr/>
    </dgm:pt>
    <dgm:pt modelId="{E96AC9F1-F3EC-4B6C-88EE-A3D5263568D6}" type="sibTrans" cxnId="{D690B09A-2052-483A-904D-5759410F86CB}">
      <dgm:prSet/>
      <dgm:spPr/>
      <dgm:t>
        <a:bodyPr/>
        <a:lstStyle/>
        <a:p>
          <a:endParaRPr lang="en-US"/>
        </a:p>
      </dgm:t>
    </dgm:pt>
    <dgm:pt modelId="{DA3142D3-44E6-4627-9ABF-11F9FAE4BF7F}">
      <dgm:prSet phldr="0"/>
      <dgm:spPr/>
      <dgm:t>
        <a:bodyPr/>
        <a:lstStyle/>
        <a:p>
          <a:pPr rtl="0"/>
          <a:r>
            <a:rPr lang="en-US" sz="1900" b="0" dirty="0">
              <a:latin typeface="Source Sans Pro Light"/>
              <a:ea typeface="Source Sans Pro Light"/>
            </a:rPr>
            <a:t>Validate MDP on old and new individuals to infer call rate, concordance </a:t>
          </a:r>
          <a:r>
            <a:rPr lang="en-US" sz="1900" b="0" dirty="0">
              <a:solidFill>
                <a:srgbClr val="000000"/>
              </a:solidFill>
              <a:latin typeface="Source Sans Pro Light"/>
              <a:ea typeface="Source Sans Pro Light"/>
              <a:cs typeface="Calibri"/>
            </a:rPr>
            <a:t>and use </a:t>
          </a:r>
          <a:r>
            <a:rPr lang="en-US" sz="1100" b="1" dirty="0">
              <a:solidFill>
                <a:srgbClr val="C00000"/>
              </a:solidFill>
              <a:latin typeface="Source Sans Pro Light"/>
              <a:ea typeface="Calibri"/>
              <a:cs typeface="Calibri"/>
            </a:rPr>
            <a:t>(Yr 2: 2027)</a:t>
          </a:r>
        </a:p>
      </dgm:t>
    </dgm:pt>
    <dgm:pt modelId="{0BDAD9AD-5AF9-4F6B-A511-CAD7EC884D6A}" type="parTrans" cxnId="{64F5A0CF-3A81-42CA-8336-AE3CE2354932}">
      <dgm:prSet/>
      <dgm:spPr/>
    </dgm:pt>
    <dgm:pt modelId="{56BBD395-325E-4262-8EA9-3E80D78C6CD9}" type="sibTrans" cxnId="{64F5A0CF-3A81-42CA-8336-AE3CE2354932}">
      <dgm:prSet/>
      <dgm:spPr/>
      <dgm:t>
        <a:bodyPr/>
        <a:lstStyle/>
        <a:p>
          <a:endParaRPr lang="en-US"/>
        </a:p>
      </dgm:t>
    </dgm:pt>
    <dgm:pt modelId="{DF4424DB-AB4A-45FA-A503-2A118A266518}">
      <dgm:prSet phldr="0"/>
      <dgm:spPr/>
      <dgm:t>
        <a:bodyPr/>
        <a:lstStyle/>
        <a:p>
          <a:pPr rtl="0"/>
          <a:r>
            <a:rPr lang="en-US" sz="1900" b="0" dirty="0">
              <a:latin typeface="Source Sans Pro Light"/>
              <a:ea typeface="Source Sans Pro Light"/>
            </a:rPr>
            <a:t> Develop frameworks for routine use of MDP </a:t>
          </a:r>
          <a:r>
            <a:rPr lang="en-US" sz="1100" b="1" dirty="0">
              <a:solidFill>
                <a:srgbClr val="C00000"/>
              </a:solidFill>
              <a:latin typeface="Source Sans Pro Light"/>
              <a:ea typeface="Calibri"/>
              <a:cs typeface="Calibri"/>
            </a:rPr>
            <a:t>(Yr 3: 2028)</a:t>
          </a:r>
        </a:p>
      </dgm:t>
    </dgm:pt>
    <dgm:pt modelId="{78210AB5-0825-4650-963B-BAEFDF11A275}" type="parTrans" cxnId="{E68B4728-2D87-4CDE-9AC4-9430F5A2BC99}">
      <dgm:prSet/>
      <dgm:spPr/>
    </dgm:pt>
    <dgm:pt modelId="{E223E7E8-FDA1-4DB4-80D5-08AA14C1F46F}" type="sibTrans" cxnId="{E68B4728-2D87-4CDE-9AC4-9430F5A2BC99}">
      <dgm:prSet/>
      <dgm:spPr/>
    </dgm:pt>
    <dgm:pt modelId="{0973E42F-0901-40D9-BC04-27E8046B08A9}">
      <dgm:prSet phldr="0"/>
      <dgm:spPr/>
      <dgm:t>
        <a:bodyPr/>
        <a:lstStyle/>
        <a:p>
          <a:pPr rtl="0"/>
          <a:r>
            <a:rPr lang="en-US" sz="1900" b="0" dirty="0">
              <a:latin typeface="Source Sans Pro Light"/>
              <a:ea typeface="Source Sans Pro Light"/>
            </a:rPr>
            <a:t>Verify pre-selected SNPs (using standard metrics) and submit for MDP design </a:t>
          </a:r>
          <a:r>
            <a:rPr lang="en-US" sz="1100" b="1" dirty="0">
              <a:solidFill>
                <a:srgbClr val="C00000"/>
              </a:solidFill>
              <a:latin typeface="Source Sans Pro Light"/>
              <a:ea typeface="Calibri"/>
              <a:cs typeface="Calibri"/>
            </a:rPr>
            <a:t>(Yr 1: 2026)</a:t>
          </a:r>
        </a:p>
      </dgm:t>
    </dgm:pt>
    <dgm:pt modelId="{8F5781AE-E9B8-4D42-85FF-6B332B516FA7}" type="parTrans" cxnId="{B8AE0D11-3F8A-434C-BA4F-C533B387615C}">
      <dgm:prSet/>
      <dgm:spPr/>
    </dgm:pt>
    <dgm:pt modelId="{09A022AD-F107-4EA5-9B6C-118515571AB7}" type="sibTrans" cxnId="{B8AE0D11-3F8A-434C-BA4F-C533B387615C}">
      <dgm:prSet/>
      <dgm:spPr/>
      <dgm:t>
        <a:bodyPr/>
        <a:lstStyle/>
        <a:p>
          <a:endParaRPr lang="en-US"/>
        </a:p>
      </dgm:t>
    </dgm:pt>
    <dgm:pt modelId="{F6C58A41-8F8E-4087-B0B9-6D63F001C90A}" type="pres">
      <dgm:prSet presAssocID="{D380B5EE-8FE7-4EEA-A7CE-CC712A367478}" presName="diagram" presStyleCnt="0">
        <dgm:presLayoutVars>
          <dgm:dir/>
          <dgm:resizeHandles val="exact"/>
        </dgm:presLayoutVars>
      </dgm:prSet>
      <dgm:spPr/>
    </dgm:pt>
    <dgm:pt modelId="{E757E169-F030-4401-9E1F-91DADE94885E}" type="pres">
      <dgm:prSet presAssocID="{559344F9-B978-419D-BBE4-B1269A3877FB}" presName="node" presStyleLbl="node1" presStyleIdx="0" presStyleCnt="7">
        <dgm:presLayoutVars>
          <dgm:bulletEnabled val="1"/>
        </dgm:presLayoutVars>
      </dgm:prSet>
      <dgm:spPr/>
    </dgm:pt>
    <dgm:pt modelId="{457F810C-2E09-4027-AF9B-36B7BE14AE6F}" type="pres">
      <dgm:prSet presAssocID="{5835B9E8-5F43-45B5-AB0D-9D45F4A5DD25}" presName="sibTrans" presStyleLbl="sibTrans2D1" presStyleIdx="0" presStyleCnt="6"/>
      <dgm:spPr/>
    </dgm:pt>
    <dgm:pt modelId="{D8BC0D29-A127-4651-BAE9-70EA488A86E1}" type="pres">
      <dgm:prSet presAssocID="{5835B9E8-5F43-45B5-AB0D-9D45F4A5DD25}" presName="connectorText" presStyleLbl="sibTrans2D1" presStyleIdx="0" presStyleCnt="6"/>
      <dgm:spPr/>
    </dgm:pt>
    <dgm:pt modelId="{845E042F-8D3B-4A12-A12F-C5EF5C63141B}" type="pres">
      <dgm:prSet presAssocID="{648681EC-57F7-4F08-A684-4480ECD9AD98}" presName="node" presStyleLbl="node1" presStyleIdx="1" presStyleCnt="7">
        <dgm:presLayoutVars>
          <dgm:bulletEnabled val="1"/>
        </dgm:presLayoutVars>
      </dgm:prSet>
      <dgm:spPr/>
    </dgm:pt>
    <dgm:pt modelId="{07A44F42-C1EC-4076-8794-AB677CA99FAF}" type="pres">
      <dgm:prSet presAssocID="{510D7F16-9394-4112-91E5-D809995A4EB7}" presName="sibTrans" presStyleLbl="sibTrans2D1" presStyleIdx="1" presStyleCnt="6"/>
      <dgm:spPr/>
    </dgm:pt>
    <dgm:pt modelId="{4C1C0724-0238-49D7-960D-707307216134}" type="pres">
      <dgm:prSet presAssocID="{510D7F16-9394-4112-91E5-D809995A4EB7}" presName="connectorText" presStyleLbl="sibTrans2D1" presStyleIdx="1" presStyleCnt="6"/>
      <dgm:spPr/>
    </dgm:pt>
    <dgm:pt modelId="{4F1DFA82-8D52-4E59-8E12-15051014382D}" type="pres">
      <dgm:prSet presAssocID="{67201907-80F7-4485-BAD7-C8DA42328287}" presName="node" presStyleLbl="node1" presStyleIdx="2" presStyleCnt="7">
        <dgm:presLayoutVars>
          <dgm:bulletEnabled val="1"/>
        </dgm:presLayoutVars>
      </dgm:prSet>
      <dgm:spPr/>
    </dgm:pt>
    <dgm:pt modelId="{FC4DA136-1743-4E3D-948A-ACB02A0B42CD}" type="pres">
      <dgm:prSet presAssocID="{8CE75A5D-9966-44E7-8ADF-F4DCFD2499B0}" presName="sibTrans" presStyleLbl="sibTrans2D1" presStyleIdx="2" presStyleCnt="6"/>
      <dgm:spPr/>
    </dgm:pt>
    <dgm:pt modelId="{B9F6054C-CCE8-492A-B43C-88BA34FDFA47}" type="pres">
      <dgm:prSet presAssocID="{8CE75A5D-9966-44E7-8ADF-F4DCFD2499B0}" presName="connectorText" presStyleLbl="sibTrans2D1" presStyleIdx="2" presStyleCnt="6"/>
      <dgm:spPr/>
    </dgm:pt>
    <dgm:pt modelId="{48B3F401-0918-4213-BE91-A23BDD944BFE}" type="pres">
      <dgm:prSet presAssocID="{34300836-850D-427C-B096-4869AFB274ED}" presName="node" presStyleLbl="node1" presStyleIdx="3" presStyleCnt="7">
        <dgm:presLayoutVars>
          <dgm:bulletEnabled val="1"/>
        </dgm:presLayoutVars>
      </dgm:prSet>
      <dgm:spPr/>
    </dgm:pt>
    <dgm:pt modelId="{86F88C25-BF91-427B-A94A-FC9FE255F928}" type="pres">
      <dgm:prSet presAssocID="{E96AC9F1-F3EC-4B6C-88EE-A3D5263568D6}" presName="sibTrans" presStyleLbl="sibTrans2D1" presStyleIdx="3" presStyleCnt="6"/>
      <dgm:spPr/>
    </dgm:pt>
    <dgm:pt modelId="{7EF33EA7-84F1-4830-85E8-E0280B1DF73B}" type="pres">
      <dgm:prSet presAssocID="{E96AC9F1-F3EC-4B6C-88EE-A3D5263568D6}" presName="connectorText" presStyleLbl="sibTrans2D1" presStyleIdx="3" presStyleCnt="6"/>
      <dgm:spPr/>
    </dgm:pt>
    <dgm:pt modelId="{9721A35E-4E45-4A17-A6CB-A55D9FFC2844}" type="pres">
      <dgm:prSet presAssocID="{0973E42F-0901-40D9-BC04-27E8046B08A9}" presName="node" presStyleLbl="node1" presStyleIdx="4" presStyleCnt="7">
        <dgm:presLayoutVars>
          <dgm:bulletEnabled val="1"/>
        </dgm:presLayoutVars>
      </dgm:prSet>
      <dgm:spPr/>
    </dgm:pt>
    <dgm:pt modelId="{D07D47AD-6678-4DB0-835D-086618575F78}" type="pres">
      <dgm:prSet presAssocID="{09A022AD-F107-4EA5-9B6C-118515571AB7}" presName="sibTrans" presStyleLbl="sibTrans2D1" presStyleIdx="4" presStyleCnt="6"/>
      <dgm:spPr/>
    </dgm:pt>
    <dgm:pt modelId="{FD3469EB-CAE6-4FF5-8972-C37F95CF1036}" type="pres">
      <dgm:prSet presAssocID="{09A022AD-F107-4EA5-9B6C-118515571AB7}" presName="connectorText" presStyleLbl="sibTrans2D1" presStyleIdx="4" presStyleCnt="6"/>
      <dgm:spPr/>
    </dgm:pt>
    <dgm:pt modelId="{436A99D8-541C-4D71-B42D-F45CA58B765B}" type="pres">
      <dgm:prSet presAssocID="{DA3142D3-44E6-4627-9ABF-11F9FAE4BF7F}" presName="node" presStyleLbl="node1" presStyleIdx="5" presStyleCnt="7">
        <dgm:presLayoutVars>
          <dgm:bulletEnabled val="1"/>
        </dgm:presLayoutVars>
      </dgm:prSet>
      <dgm:spPr/>
    </dgm:pt>
    <dgm:pt modelId="{34F035E6-A513-41E4-A364-701DDE0903C7}" type="pres">
      <dgm:prSet presAssocID="{56BBD395-325E-4262-8EA9-3E80D78C6CD9}" presName="sibTrans" presStyleLbl="sibTrans2D1" presStyleIdx="5" presStyleCnt="6"/>
      <dgm:spPr/>
    </dgm:pt>
    <dgm:pt modelId="{BF00BEE2-76E9-4910-AAA7-9BAF00BA4DAA}" type="pres">
      <dgm:prSet presAssocID="{56BBD395-325E-4262-8EA9-3E80D78C6CD9}" presName="connectorText" presStyleLbl="sibTrans2D1" presStyleIdx="5" presStyleCnt="6"/>
      <dgm:spPr/>
    </dgm:pt>
    <dgm:pt modelId="{96A0F81B-B28B-4D4E-A825-2A2B2A35B1E9}" type="pres">
      <dgm:prSet presAssocID="{DF4424DB-AB4A-45FA-A503-2A118A266518}" presName="node" presStyleLbl="node1" presStyleIdx="6" presStyleCnt="7">
        <dgm:presLayoutVars>
          <dgm:bulletEnabled val="1"/>
        </dgm:presLayoutVars>
      </dgm:prSet>
      <dgm:spPr/>
    </dgm:pt>
  </dgm:ptLst>
  <dgm:cxnLst>
    <dgm:cxn modelId="{72D67D0F-8993-4B22-BC34-F82D82123AEB}" type="presOf" srcId="{56BBD395-325E-4262-8EA9-3E80D78C6CD9}" destId="{34F035E6-A513-41E4-A364-701DDE0903C7}" srcOrd="0" destOrd="0" presId="urn:microsoft.com/office/officeart/2005/8/layout/process5"/>
    <dgm:cxn modelId="{B8AE0D11-3F8A-434C-BA4F-C533B387615C}" srcId="{D380B5EE-8FE7-4EEA-A7CE-CC712A367478}" destId="{0973E42F-0901-40D9-BC04-27E8046B08A9}" srcOrd="4" destOrd="0" parTransId="{8F5781AE-E9B8-4D42-85FF-6B332B516FA7}" sibTransId="{09A022AD-F107-4EA5-9B6C-118515571AB7}"/>
    <dgm:cxn modelId="{079B7B19-0B69-476B-8AA1-D51C7893B9AE}" type="presOf" srcId="{648681EC-57F7-4F08-A684-4480ECD9AD98}" destId="{845E042F-8D3B-4A12-A12F-C5EF5C63141B}" srcOrd="0" destOrd="0" presId="urn:microsoft.com/office/officeart/2005/8/layout/process5"/>
    <dgm:cxn modelId="{23BCAB1B-C18F-4D85-9178-9C0A63769555}" type="presOf" srcId="{67201907-80F7-4485-BAD7-C8DA42328287}" destId="{4F1DFA82-8D52-4E59-8E12-15051014382D}" srcOrd="0" destOrd="0" presId="urn:microsoft.com/office/officeart/2005/8/layout/process5"/>
    <dgm:cxn modelId="{5A492323-6F65-4879-B967-D05FEF4103BC}" type="presOf" srcId="{E96AC9F1-F3EC-4B6C-88EE-A3D5263568D6}" destId="{7EF33EA7-84F1-4830-85E8-E0280B1DF73B}" srcOrd="1" destOrd="0" presId="urn:microsoft.com/office/officeart/2005/8/layout/process5"/>
    <dgm:cxn modelId="{E68B4728-2D87-4CDE-9AC4-9430F5A2BC99}" srcId="{D380B5EE-8FE7-4EEA-A7CE-CC712A367478}" destId="{DF4424DB-AB4A-45FA-A503-2A118A266518}" srcOrd="6" destOrd="0" parTransId="{78210AB5-0825-4650-963B-BAEFDF11A275}" sibTransId="{E223E7E8-FDA1-4DB4-80D5-08AA14C1F46F}"/>
    <dgm:cxn modelId="{0AFFA62A-5AE9-4E41-A031-F20C040FB99A}" type="presOf" srcId="{DF4424DB-AB4A-45FA-A503-2A118A266518}" destId="{96A0F81B-B28B-4D4E-A825-2A2B2A35B1E9}" srcOrd="0" destOrd="0" presId="urn:microsoft.com/office/officeart/2005/8/layout/process5"/>
    <dgm:cxn modelId="{CE6EA32F-BF9C-4C92-99B2-57B07F0B9418}" type="presOf" srcId="{8CE75A5D-9966-44E7-8ADF-F4DCFD2499B0}" destId="{FC4DA136-1743-4E3D-948A-ACB02A0B42CD}" srcOrd="0" destOrd="0" presId="urn:microsoft.com/office/officeart/2005/8/layout/process5"/>
    <dgm:cxn modelId="{999B8336-D58E-450D-A62F-95C649993109}" type="presOf" srcId="{510D7F16-9394-4112-91E5-D809995A4EB7}" destId="{4C1C0724-0238-49D7-960D-707307216134}" srcOrd="1" destOrd="0" presId="urn:microsoft.com/office/officeart/2005/8/layout/process5"/>
    <dgm:cxn modelId="{8C2F723E-C6CF-430E-80F5-036246457236}" type="presOf" srcId="{5835B9E8-5F43-45B5-AB0D-9D45F4A5DD25}" destId="{457F810C-2E09-4027-AF9B-36B7BE14AE6F}" srcOrd="0" destOrd="0" presId="urn:microsoft.com/office/officeart/2005/8/layout/process5"/>
    <dgm:cxn modelId="{CF0B2346-49A9-4071-82FE-6D886B820247}" type="presOf" srcId="{5835B9E8-5F43-45B5-AB0D-9D45F4A5DD25}" destId="{D8BC0D29-A127-4651-BAE9-70EA488A86E1}" srcOrd="1" destOrd="0" presId="urn:microsoft.com/office/officeart/2005/8/layout/process5"/>
    <dgm:cxn modelId="{D503E754-B0C6-485B-A1D2-AF2C6C252C8A}" type="presOf" srcId="{8CE75A5D-9966-44E7-8ADF-F4DCFD2499B0}" destId="{B9F6054C-CCE8-492A-B43C-88BA34FDFA47}" srcOrd="1" destOrd="0" presId="urn:microsoft.com/office/officeart/2005/8/layout/process5"/>
    <dgm:cxn modelId="{054FCD58-7EE4-422A-B578-D1C82B135EAC}" type="presOf" srcId="{DA3142D3-44E6-4627-9ABF-11F9FAE4BF7F}" destId="{436A99D8-541C-4D71-B42D-F45CA58B765B}" srcOrd="0" destOrd="0" presId="urn:microsoft.com/office/officeart/2005/8/layout/process5"/>
    <dgm:cxn modelId="{45766588-5876-4C72-A0EA-CDC9E75215C4}" type="presOf" srcId="{56BBD395-325E-4262-8EA9-3E80D78C6CD9}" destId="{BF00BEE2-76E9-4910-AAA7-9BAF00BA4DAA}" srcOrd="1" destOrd="0" presId="urn:microsoft.com/office/officeart/2005/8/layout/process5"/>
    <dgm:cxn modelId="{57CBD38F-A081-4FBE-A061-078A1B2A8007}" type="presOf" srcId="{D380B5EE-8FE7-4EEA-A7CE-CC712A367478}" destId="{F6C58A41-8F8E-4087-B0B9-6D63F001C90A}" srcOrd="0" destOrd="0" presId="urn:microsoft.com/office/officeart/2005/8/layout/process5"/>
    <dgm:cxn modelId="{D690B09A-2052-483A-904D-5759410F86CB}" srcId="{D380B5EE-8FE7-4EEA-A7CE-CC712A367478}" destId="{34300836-850D-427C-B096-4869AFB274ED}" srcOrd="3" destOrd="0" parTransId="{957601C8-DA60-4902-BF66-B6832FFE586C}" sibTransId="{E96AC9F1-F3EC-4B6C-88EE-A3D5263568D6}"/>
    <dgm:cxn modelId="{4F0048A5-E29B-4F9F-BC51-C8C3FFC2D2BB}" type="presOf" srcId="{E96AC9F1-F3EC-4B6C-88EE-A3D5263568D6}" destId="{86F88C25-BF91-427B-A94A-FC9FE255F928}" srcOrd="0" destOrd="0" presId="urn:microsoft.com/office/officeart/2005/8/layout/process5"/>
    <dgm:cxn modelId="{B70E77B0-CC4B-4275-9690-1E98355A15C2}" srcId="{D380B5EE-8FE7-4EEA-A7CE-CC712A367478}" destId="{67201907-80F7-4485-BAD7-C8DA42328287}" srcOrd="2" destOrd="0" parTransId="{3C87F617-FBCA-4494-B44C-2CA698F82D9C}" sibTransId="{8CE75A5D-9966-44E7-8ADF-F4DCFD2499B0}"/>
    <dgm:cxn modelId="{E3286EB6-1499-42EC-A8B9-B166EA7EC50B}" type="presOf" srcId="{510D7F16-9394-4112-91E5-D809995A4EB7}" destId="{07A44F42-C1EC-4076-8794-AB677CA99FAF}" srcOrd="0" destOrd="0" presId="urn:microsoft.com/office/officeart/2005/8/layout/process5"/>
    <dgm:cxn modelId="{C7BD9FBF-F786-4B52-8D5A-379C31B8612C}" srcId="{D380B5EE-8FE7-4EEA-A7CE-CC712A367478}" destId="{648681EC-57F7-4F08-A684-4480ECD9AD98}" srcOrd="1" destOrd="0" parTransId="{16167186-7D74-4CD6-9C6E-122F1A768AA3}" sibTransId="{510D7F16-9394-4112-91E5-D809995A4EB7}"/>
    <dgm:cxn modelId="{79CF11C2-EA1F-460B-86DC-3CA969013AAC}" type="presOf" srcId="{0973E42F-0901-40D9-BC04-27E8046B08A9}" destId="{9721A35E-4E45-4A17-A6CB-A55D9FFC2844}" srcOrd="0" destOrd="0" presId="urn:microsoft.com/office/officeart/2005/8/layout/process5"/>
    <dgm:cxn modelId="{64F5A0CF-3A81-42CA-8336-AE3CE2354932}" srcId="{D380B5EE-8FE7-4EEA-A7CE-CC712A367478}" destId="{DA3142D3-44E6-4627-9ABF-11F9FAE4BF7F}" srcOrd="5" destOrd="0" parTransId="{0BDAD9AD-5AF9-4F6B-A511-CAD7EC884D6A}" sibTransId="{56BBD395-325E-4262-8EA9-3E80D78C6CD9}"/>
    <dgm:cxn modelId="{EC3CA1D0-1B09-4F43-9FCC-263DDD1C0DC6}" srcId="{D380B5EE-8FE7-4EEA-A7CE-CC712A367478}" destId="{559344F9-B978-419D-BBE4-B1269A3877FB}" srcOrd="0" destOrd="0" parTransId="{893A8D14-475E-483D-B40C-20EBB30BA73D}" sibTransId="{5835B9E8-5F43-45B5-AB0D-9D45F4A5DD25}"/>
    <dgm:cxn modelId="{6F4E70D6-8841-41F5-9616-5361B94BBBB1}" type="presOf" srcId="{09A022AD-F107-4EA5-9B6C-118515571AB7}" destId="{D07D47AD-6678-4DB0-835D-086618575F78}" srcOrd="0" destOrd="0" presId="urn:microsoft.com/office/officeart/2005/8/layout/process5"/>
    <dgm:cxn modelId="{2DF0FAF1-73F0-499E-9C90-1DEBFAFCB4BF}" type="presOf" srcId="{09A022AD-F107-4EA5-9B6C-118515571AB7}" destId="{FD3469EB-CAE6-4FF5-8972-C37F95CF1036}" srcOrd="1" destOrd="0" presId="urn:microsoft.com/office/officeart/2005/8/layout/process5"/>
    <dgm:cxn modelId="{40755AF6-A066-4C61-B04B-65BE819EED15}" type="presOf" srcId="{559344F9-B978-419D-BBE4-B1269A3877FB}" destId="{E757E169-F030-4401-9E1F-91DADE94885E}" srcOrd="0" destOrd="0" presId="urn:microsoft.com/office/officeart/2005/8/layout/process5"/>
    <dgm:cxn modelId="{64CC19F7-E7A3-4927-8E2F-E561BC237BC3}" type="presOf" srcId="{34300836-850D-427C-B096-4869AFB274ED}" destId="{48B3F401-0918-4213-BE91-A23BDD944BFE}" srcOrd="0" destOrd="0" presId="urn:microsoft.com/office/officeart/2005/8/layout/process5"/>
    <dgm:cxn modelId="{5E40D464-F60C-43A4-ABF7-A2426443C3D1}" type="presParOf" srcId="{F6C58A41-8F8E-4087-B0B9-6D63F001C90A}" destId="{E757E169-F030-4401-9E1F-91DADE94885E}" srcOrd="0" destOrd="0" presId="urn:microsoft.com/office/officeart/2005/8/layout/process5"/>
    <dgm:cxn modelId="{3F80BBC7-9911-45E1-B277-CCD9DC143293}" type="presParOf" srcId="{F6C58A41-8F8E-4087-B0B9-6D63F001C90A}" destId="{457F810C-2E09-4027-AF9B-36B7BE14AE6F}" srcOrd="1" destOrd="0" presId="urn:microsoft.com/office/officeart/2005/8/layout/process5"/>
    <dgm:cxn modelId="{3B01895C-DF20-452F-8B16-79F96B4AE67F}" type="presParOf" srcId="{457F810C-2E09-4027-AF9B-36B7BE14AE6F}" destId="{D8BC0D29-A127-4651-BAE9-70EA488A86E1}" srcOrd="0" destOrd="0" presId="urn:microsoft.com/office/officeart/2005/8/layout/process5"/>
    <dgm:cxn modelId="{FA766380-3ADD-473F-AED1-5AF6A007DF79}" type="presParOf" srcId="{F6C58A41-8F8E-4087-B0B9-6D63F001C90A}" destId="{845E042F-8D3B-4A12-A12F-C5EF5C63141B}" srcOrd="2" destOrd="0" presId="urn:microsoft.com/office/officeart/2005/8/layout/process5"/>
    <dgm:cxn modelId="{E656BD53-3D6F-45C6-8F1F-34E78D50E903}" type="presParOf" srcId="{F6C58A41-8F8E-4087-B0B9-6D63F001C90A}" destId="{07A44F42-C1EC-4076-8794-AB677CA99FAF}" srcOrd="3" destOrd="0" presId="urn:microsoft.com/office/officeart/2005/8/layout/process5"/>
    <dgm:cxn modelId="{1A600C5C-070B-4487-BB88-575DC27C4E76}" type="presParOf" srcId="{07A44F42-C1EC-4076-8794-AB677CA99FAF}" destId="{4C1C0724-0238-49D7-960D-707307216134}" srcOrd="0" destOrd="0" presId="urn:microsoft.com/office/officeart/2005/8/layout/process5"/>
    <dgm:cxn modelId="{01B72355-DA30-4DCF-9963-A3E3DF9C0337}" type="presParOf" srcId="{F6C58A41-8F8E-4087-B0B9-6D63F001C90A}" destId="{4F1DFA82-8D52-4E59-8E12-15051014382D}" srcOrd="4" destOrd="0" presId="urn:microsoft.com/office/officeart/2005/8/layout/process5"/>
    <dgm:cxn modelId="{43F1E46A-88EC-4B03-AD0F-3FA16A63632A}" type="presParOf" srcId="{F6C58A41-8F8E-4087-B0B9-6D63F001C90A}" destId="{FC4DA136-1743-4E3D-948A-ACB02A0B42CD}" srcOrd="5" destOrd="0" presId="urn:microsoft.com/office/officeart/2005/8/layout/process5"/>
    <dgm:cxn modelId="{786B7C8D-1E47-4CEE-9705-593EE5AE770C}" type="presParOf" srcId="{FC4DA136-1743-4E3D-948A-ACB02A0B42CD}" destId="{B9F6054C-CCE8-492A-B43C-88BA34FDFA47}" srcOrd="0" destOrd="0" presId="urn:microsoft.com/office/officeart/2005/8/layout/process5"/>
    <dgm:cxn modelId="{9D9CD8DC-2BE9-411B-8712-8FE68EC5860F}" type="presParOf" srcId="{F6C58A41-8F8E-4087-B0B9-6D63F001C90A}" destId="{48B3F401-0918-4213-BE91-A23BDD944BFE}" srcOrd="6" destOrd="0" presId="urn:microsoft.com/office/officeart/2005/8/layout/process5"/>
    <dgm:cxn modelId="{60D61BF5-8219-4589-94CC-B2AC0D82E122}" type="presParOf" srcId="{F6C58A41-8F8E-4087-B0B9-6D63F001C90A}" destId="{86F88C25-BF91-427B-A94A-FC9FE255F928}" srcOrd="7" destOrd="0" presId="urn:microsoft.com/office/officeart/2005/8/layout/process5"/>
    <dgm:cxn modelId="{80D00B59-24E1-4C97-AE05-100501ADD885}" type="presParOf" srcId="{86F88C25-BF91-427B-A94A-FC9FE255F928}" destId="{7EF33EA7-84F1-4830-85E8-E0280B1DF73B}" srcOrd="0" destOrd="0" presId="urn:microsoft.com/office/officeart/2005/8/layout/process5"/>
    <dgm:cxn modelId="{B82A09D4-85AC-4E0F-B8FC-982914DF61DC}" type="presParOf" srcId="{F6C58A41-8F8E-4087-B0B9-6D63F001C90A}" destId="{9721A35E-4E45-4A17-A6CB-A55D9FFC2844}" srcOrd="8" destOrd="0" presId="urn:microsoft.com/office/officeart/2005/8/layout/process5"/>
    <dgm:cxn modelId="{929DBA29-EDBD-4843-A7F8-108A9F253E38}" type="presParOf" srcId="{F6C58A41-8F8E-4087-B0B9-6D63F001C90A}" destId="{D07D47AD-6678-4DB0-835D-086618575F78}" srcOrd="9" destOrd="0" presId="urn:microsoft.com/office/officeart/2005/8/layout/process5"/>
    <dgm:cxn modelId="{0A9A8605-CD04-4E39-BC53-2957DEE61977}" type="presParOf" srcId="{D07D47AD-6678-4DB0-835D-086618575F78}" destId="{FD3469EB-CAE6-4FF5-8972-C37F95CF1036}" srcOrd="0" destOrd="0" presId="urn:microsoft.com/office/officeart/2005/8/layout/process5"/>
    <dgm:cxn modelId="{68AFD3ED-5362-4D8B-9258-3B61BBFB31DF}" type="presParOf" srcId="{F6C58A41-8F8E-4087-B0B9-6D63F001C90A}" destId="{436A99D8-541C-4D71-B42D-F45CA58B765B}" srcOrd="10" destOrd="0" presId="urn:microsoft.com/office/officeart/2005/8/layout/process5"/>
    <dgm:cxn modelId="{29BFA550-A00E-44B5-887D-149718DD1604}" type="presParOf" srcId="{F6C58A41-8F8E-4087-B0B9-6D63F001C90A}" destId="{34F035E6-A513-41E4-A364-701DDE0903C7}" srcOrd="11" destOrd="0" presId="urn:microsoft.com/office/officeart/2005/8/layout/process5"/>
    <dgm:cxn modelId="{17A3D606-BB8B-42EB-B1E5-65F8B402553F}" type="presParOf" srcId="{34F035E6-A513-41E4-A364-701DDE0903C7}" destId="{BF00BEE2-76E9-4910-AAA7-9BAF00BA4DAA}" srcOrd="0" destOrd="0" presId="urn:microsoft.com/office/officeart/2005/8/layout/process5"/>
    <dgm:cxn modelId="{581010AE-6195-40F5-A083-ADC6B046ED5F}" type="presParOf" srcId="{F6C58A41-8F8E-4087-B0B9-6D63F001C90A}" destId="{96A0F81B-B28B-4D4E-A825-2A2B2A35B1E9}"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7E169-F030-4401-9E1F-91DADE94885E}">
      <dsp:nvSpPr>
        <dsp:cNvPr id="0" name=""/>
        <dsp:cNvSpPr/>
      </dsp:nvSpPr>
      <dsp:spPr>
        <a:xfrm>
          <a:off x="992756" y="2495"/>
          <a:ext cx="1713364" cy="102801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dirty="0">
              <a:latin typeface="Source Sans Pro Light"/>
              <a:ea typeface="Source Sans Pro Light"/>
            </a:rPr>
            <a:t>Identify partners and clarify why MDP is pertinent now</a:t>
          </a:r>
          <a:r>
            <a:rPr lang="en-US" sz="1200" b="1" kern="1200" dirty="0">
              <a:latin typeface="Source Sans Pro Light"/>
              <a:ea typeface="Source Sans Pro Light"/>
            </a:rPr>
            <a:t> </a:t>
          </a:r>
          <a:r>
            <a:rPr lang="en-US" sz="1200" b="1" kern="1200" dirty="0">
              <a:solidFill>
                <a:srgbClr val="C00000"/>
              </a:solidFill>
              <a:latin typeface="Source Sans Pro Light"/>
              <a:ea typeface="Source Sans Pro Light"/>
            </a:rPr>
            <a:t>(Yr 0. 2025)</a:t>
          </a:r>
        </a:p>
      </dsp:txBody>
      <dsp:txXfrm>
        <a:off x="1022866" y="32605"/>
        <a:ext cx="1653144" cy="967798"/>
      </dsp:txXfrm>
    </dsp:sp>
    <dsp:sp modelId="{457F810C-2E09-4027-AF9B-36B7BE14AE6F}">
      <dsp:nvSpPr>
        <dsp:cNvPr id="0" name=""/>
        <dsp:cNvSpPr/>
      </dsp:nvSpPr>
      <dsp:spPr>
        <a:xfrm>
          <a:off x="2856897" y="304047"/>
          <a:ext cx="363233" cy="424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856897" y="389030"/>
        <a:ext cx="254263" cy="254948"/>
      </dsp:txXfrm>
    </dsp:sp>
    <dsp:sp modelId="{845E042F-8D3B-4A12-A12F-C5EF5C63141B}">
      <dsp:nvSpPr>
        <dsp:cNvPr id="0" name=""/>
        <dsp:cNvSpPr/>
      </dsp:nvSpPr>
      <dsp:spPr>
        <a:xfrm>
          <a:off x="3391467" y="2495"/>
          <a:ext cx="1713364" cy="102801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dirty="0">
              <a:latin typeface="Source Sans Pro Light"/>
              <a:ea typeface="Source Sans Pro Light"/>
            </a:rPr>
            <a:t>Assemble diverse panel: wild, semi-wild, cultivated, genetic group  coverage </a:t>
          </a:r>
          <a:r>
            <a:rPr lang="en-US" sz="1200" b="0" kern="1200" dirty="0">
              <a:solidFill>
                <a:srgbClr val="C00000"/>
              </a:solidFill>
              <a:latin typeface="Source Sans Pro Light"/>
              <a:ea typeface="Source Sans Pro Light"/>
            </a:rPr>
            <a:t>(Yr1: 2026)</a:t>
          </a:r>
          <a:r>
            <a:rPr lang="en-US" sz="1200" b="0" kern="1200" dirty="0">
              <a:latin typeface="Source Sans Pro Light"/>
              <a:ea typeface="Source Sans Pro Light"/>
            </a:rPr>
            <a:t>. </a:t>
          </a:r>
        </a:p>
      </dsp:txBody>
      <dsp:txXfrm>
        <a:off x="3421577" y="32605"/>
        <a:ext cx="1653144" cy="967798"/>
      </dsp:txXfrm>
    </dsp:sp>
    <dsp:sp modelId="{07A44F42-C1EC-4076-8794-AB677CA99FAF}">
      <dsp:nvSpPr>
        <dsp:cNvPr id="0" name=""/>
        <dsp:cNvSpPr/>
      </dsp:nvSpPr>
      <dsp:spPr>
        <a:xfrm>
          <a:off x="5255608" y="304047"/>
          <a:ext cx="363233" cy="424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255608" y="389030"/>
        <a:ext cx="254263" cy="254948"/>
      </dsp:txXfrm>
    </dsp:sp>
    <dsp:sp modelId="{4F1DFA82-8D52-4E59-8E12-15051014382D}">
      <dsp:nvSpPr>
        <dsp:cNvPr id="0" name=""/>
        <dsp:cNvSpPr/>
      </dsp:nvSpPr>
      <dsp:spPr>
        <a:xfrm>
          <a:off x="5790177" y="2495"/>
          <a:ext cx="1713364" cy="102801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dirty="0">
              <a:latin typeface="Source Sans Pro Light"/>
              <a:ea typeface="Source Sans Pro Light"/>
            </a:rPr>
            <a:t>High density genotyping to discover thousands of SNPs </a:t>
          </a:r>
          <a:r>
            <a:rPr lang="en-US" sz="1200" b="1" kern="1200" dirty="0">
              <a:solidFill>
                <a:srgbClr val="C00000"/>
              </a:solidFill>
              <a:latin typeface="Source Sans Pro Light"/>
              <a:ea typeface="Calibri"/>
              <a:cs typeface="Calibri"/>
            </a:rPr>
            <a:t>(Yr 1: 2026).</a:t>
          </a:r>
          <a:r>
            <a:rPr lang="en-US" sz="1200" b="1" kern="1200" dirty="0">
              <a:latin typeface="Source Sans Pro Light"/>
              <a:ea typeface="Calibri"/>
              <a:cs typeface="Calibri"/>
            </a:rPr>
            <a:t> </a:t>
          </a:r>
          <a:r>
            <a:rPr lang="en-US" sz="1200" b="1" kern="1200" dirty="0">
              <a:latin typeface="Source Sans Pro Light"/>
              <a:ea typeface="Source Sans Pro Light"/>
            </a:rPr>
            <a:t>  </a:t>
          </a:r>
        </a:p>
      </dsp:txBody>
      <dsp:txXfrm>
        <a:off x="5820287" y="32605"/>
        <a:ext cx="1653144" cy="967798"/>
      </dsp:txXfrm>
    </dsp:sp>
    <dsp:sp modelId="{FC4DA136-1743-4E3D-948A-ACB02A0B42CD}">
      <dsp:nvSpPr>
        <dsp:cNvPr id="0" name=""/>
        <dsp:cNvSpPr/>
      </dsp:nvSpPr>
      <dsp:spPr>
        <a:xfrm rot="5400000">
          <a:off x="6465243" y="1150449"/>
          <a:ext cx="363233" cy="424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6519386" y="1181289"/>
        <a:ext cx="254948" cy="254263"/>
      </dsp:txXfrm>
    </dsp:sp>
    <dsp:sp modelId="{48B3F401-0918-4213-BE91-A23BDD944BFE}">
      <dsp:nvSpPr>
        <dsp:cNvPr id="0" name=""/>
        <dsp:cNvSpPr/>
      </dsp:nvSpPr>
      <dsp:spPr>
        <a:xfrm>
          <a:off x="5790177" y="1715860"/>
          <a:ext cx="1713364" cy="102801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dirty="0">
              <a:latin typeface="Source Sans Pro Light"/>
              <a:ea typeface="Source Sans Pro Light"/>
            </a:rPr>
            <a:t>Pre-SNP selection: Quality filtering and analyses to infer use and value</a:t>
          </a:r>
          <a:r>
            <a:rPr lang="en-US" sz="1200" b="1" kern="1200" dirty="0">
              <a:solidFill>
                <a:srgbClr val="C00000"/>
              </a:solidFill>
              <a:latin typeface="Source Sans Pro Light"/>
              <a:ea typeface="Source Sans Pro Light"/>
            </a:rPr>
            <a:t> </a:t>
          </a:r>
          <a:r>
            <a:rPr lang="en-US" sz="1200" b="1" kern="1200" dirty="0">
              <a:solidFill>
                <a:srgbClr val="C00000"/>
              </a:solidFill>
              <a:latin typeface="Source Sans Pro Light"/>
              <a:ea typeface="Calibri"/>
              <a:cs typeface="Calibri"/>
            </a:rPr>
            <a:t>(Yr 1: 2026)</a:t>
          </a:r>
        </a:p>
      </dsp:txBody>
      <dsp:txXfrm>
        <a:off x="5820287" y="1745970"/>
        <a:ext cx="1653144" cy="967798"/>
      </dsp:txXfrm>
    </dsp:sp>
    <dsp:sp modelId="{86F88C25-BF91-427B-A94A-FC9FE255F928}">
      <dsp:nvSpPr>
        <dsp:cNvPr id="0" name=""/>
        <dsp:cNvSpPr/>
      </dsp:nvSpPr>
      <dsp:spPr>
        <a:xfrm rot="10800000">
          <a:off x="5276168" y="2017412"/>
          <a:ext cx="363233" cy="424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385138" y="2102395"/>
        <a:ext cx="254263" cy="254948"/>
      </dsp:txXfrm>
    </dsp:sp>
    <dsp:sp modelId="{9721A35E-4E45-4A17-A6CB-A55D9FFC2844}">
      <dsp:nvSpPr>
        <dsp:cNvPr id="0" name=""/>
        <dsp:cNvSpPr/>
      </dsp:nvSpPr>
      <dsp:spPr>
        <a:xfrm>
          <a:off x="3391467" y="1715860"/>
          <a:ext cx="1713364" cy="102801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dirty="0">
              <a:latin typeface="Source Sans Pro Light"/>
              <a:ea typeface="Source Sans Pro Light"/>
            </a:rPr>
            <a:t>Verify pre-selected SNPs (using standard metrics) and submit for MDP design </a:t>
          </a:r>
          <a:r>
            <a:rPr lang="en-US" sz="1200" b="1" kern="1200" dirty="0">
              <a:solidFill>
                <a:srgbClr val="C00000"/>
              </a:solidFill>
              <a:latin typeface="Source Sans Pro Light"/>
              <a:ea typeface="Calibri"/>
              <a:cs typeface="Calibri"/>
            </a:rPr>
            <a:t>(Yr 1: 2026)</a:t>
          </a:r>
        </a:p>
      </dsp:txBody>
      <dsp:txXfrm>
        <a:off x="3421577" y="1745970"/>
        <a:ext cx="1653144" cy="967798"/>
      </dsp:txXfrm>
    </dsp:sp>
    <dsp:sp modelId="{D07D47AD-6678-4DB0-835D-086618575F78}">
      <dsp:nvSpPr>
        <dsp:cNvPr id="0" name=""/>
        <dsp:cNvSpPr/>
      </dsp:nvSpPr>
      <dsp:spPr>
        <a:xfrm rot="10800000">
          <a:off x="2877457" y="2017412"/>
          <a:ext cx="363233" cy="424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2986427" y="2102395"/>
        <a:ext cx="254263" cy="254948"/>
      </dsp:txXfrm>
    </dsp:sp>
    <dsp:sp modelId="{436A99D8-541C-4D71-B42D-F45CA58B765B}">
      <dsp:nvSpPr>
        <dsp:cNvPr id="0" name=""/>
        <dsp:cNvSpPr/>
      </dsp:nvSpPr>
      <dsp:spPr>
        <a:xfrm>
          <a:off x="992756" y="1715860"/>
          <a:ext cx="1713364" cy="102801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dirty="0">
              <a:latin typeface="Source Sans Pro Light"/>
              <a:ea typeface="Source Sans Pro Light"/>
            </a:rPr>
            <a:t>Validate MDP on old and new individuals to infer call rate, concordance </a:t>
          </a:r>
          <a:r>
            <a:rPr lang="en-US" sz="1200" b="0" kern="1200" dirty="0">
              <a:solidFill>
                <a:srgbClr val="000000"/>
              </a:solidFill>
              <a:latin typeface="Source Sans Pro Light"/>
              <a:ea typeface="Source Sans Pro Light"/>
              <a:cs typeface="Calibri"/>
            </a:rPr>
            <a:t>and use </a:t>
          </a:r>
          <a:r>
            <a:rPr lang="en-US" sz="1200" b="1" kern="1200" dirty="0">
              <a:solidFill>
                <a:srgbClr val="C00000"/>
              </a:solidFill>
              <a:latin typeface="Source Sans Pro Light"/>
              <a:ea typeface="Calibri"/>
              <a:cs typeface="Calibri"/>
            </a:rPr>
            <a:t>(Yr 2: 2027)</a:t>
          </a:r>
        </a:p>
      </dsp:txBody>
      <dsp:txXfrm>
        <a:off x="1022866" y="1745970"/>
        <a:ext cx="1653144" cy="967798"/>
      </dsp:txXfrm>
    </dsp:sp>
    <dsp:sp modelId="{34F035E6-A513-41E4-A364-701DDE0903C7}">
      <dsp:nvSpPr>
        <dsp:cNvPr id="0" name=""/>
        <dsp:cNvSpPr/>
      </dsp:nvSpPr>
      <dsp:spPr>
        <a:xfrm rot="5400000">
          <a:off x="1667821" y="2863814"/>
          <a:ext cx="363233" cy="424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721964" y="2894654"/>
        <a:ext cx="254948" cy="254263"/>
      </dsp:txXfrm>
    </dsp:sp>
    <dsp:sp modelId="{96A0F81B-B28B-4D4E-A825-2A2B2A35B1E9}">
      <dsp:nvSpPr>
        <dsp:cNvPr id="0" name=""/>
        <dsp:cNvSpPr/>
      </dsp:nvSpPr>
      <dsp:spPr>
        <a:xfrm>
          <a:off x="992756" y="3429224"/>
          <a:ext cx="1713364" cy="102801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dirty="0">
              <a:latin typeface="Source Sans Pro Light"/>
              <a:ea typeface="Source Sans Pro Light"/>
            </a:rPr>
            <a:t> Develop frameworks for routine use of MDP </a:t>
          </a:r>
          <a:r>
            <a:rPr lang="en-US" sz="1200" b="1" kern="1200" dirty="0">
              <a:solidFill>
                <a:srgbClr val="C00000"/>
              </a:solidFill>
              <a:latin typeface="Source Sans Pro Light"/>
              <a:ea typeface="Calibri"/>
              <a:cs typeface="Calibri"/>
            </a:rPr>
            <a:t>(Yr 3: 2028)</a:t>
          </a:r>
        </a:p>
      </dsp:txBody>
      <dsp:txXfrm>
        <a:off x="1022866" y="3459334"/>
        <a:ext cx="1653144" cy="96779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F81C6C-F214-3140-9284-4A25778FDEF0}" type="datetimeFigureOut">
              <a:rPr lang="en-US" smtClean="0"/>
              <a:t>11/19/2025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EEECC3-4269-FE4E-8D80-CE40ADA836E4}" type="slidenum">
              <a:rPr lang="en-US" smtClean="0"/>
              <a:t>‹#›</a:t>
            </a:fld>
            <a:endParaRPr lang="en-US"/>
          </a:p>
        </p:txBody>
      </p:sp>
    </p:spTree>
    <p:extLst>
      <p:ext uri="{BB962C8B-B14F-4D97-AF65-F5344CB8AC3E}">
        <p14:creationId xmlns:p14="http://schemas.microsoft.com/office/powerpoint/2010/main" val="35853996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did we begin this research? As many of you know, traditional Arabica coffee breeding is a slow process, often taking decades to develop a new variety. Historically, these programs haven't been able to routinely use modern molecular tools that could speed things up.</a:t>
            </a:r>
          </a:p>
          <a:p>
            <a:r>
              <a:rPr lang="en-US" dirty="0"/>
              <a:t>While powerful, high-density genetic tools already exist, they are often too expensive for regular use in public breeding programs. This has left a critical gap in the toolbox for coffee breeders. We realized there was a pressing need for a solution that was both effective and affordable to help us accelerate genetic gain</a:t>
            </a:r>
          </a:p>
          <a:p>
            <a:endParaRPr lang="en-US" dirty="0"/>
          </a:p>
        </p:txBody>
      </p:sp>
      <p:sp>
        <p:nvSpPr>
          <p:cNvPr id="4" name="Slide Number Placeholder 3"/>
          <p:cNvSpPr>
            <a:spLocks noGrp="1"/>
          </p:cNvSpPr>
          <p:nvPr>
            <p:ph type="sldNum" sz="quarter" idx="5"/>
          </p:nvPr>
        </p:nvSpPr>
        <p:spPr/>
        <p:txBody>
          <a:bodyPr/>
          <a:lstStyle/>
          <a:p>
            <a:fld id="{6EEC075A-9741-5542-BCD9-166F8483D414}" type="slidenum">
              <a:rPr lang="es-MX" smtClean="0"/>
              <a:t>3</a:t>
            </a:fld>
            <a:endParaRPr lang="es-MX"/>
          </a:p>
        </p:txBody>
      </p:sp>
    </p:spTree>
    <p:extLst>
      <p:ext uri="{BB962C8B-B14F-4D97-AF65-F5344CB8AC3E}">
        <p14:creationId xmlns:p14="http://schemas.microsoft.com/office/powerpoint/2010/main" val="3117563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0F432-8E41-38D7-D08B-9780ECF58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7C48F-FFD3-4DD0-2506-D99899FF91F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364428C-6920-D14E-0897-13B0EE01A8A9}"/>
              </a:ext>
            </a:extLst>
          </p:cNvPr>
          <p:cNvSpPr>
            <a:spLocks noGrp="1"/>
          </p:cNvSpPr>
          <p:nvPr>
            <p:ph type="body" idx="1"/>
          </p:nvPr>
        </p:nvSpPr>
        <p:spPr/>
        <p:txBody>
          <a:bodyPr/>
          <a:lstStyle/>
          <a:p>
            <a:r>
              <a:rPr lang="en-US" dirty="0"/>
              <a:t>To ensure the panel would be useful for all breeders, we built it using a very diverse set of genotypes. The initial 'discovery panel' included 94 accessions from six key research institutions. This collection represented everything from historical founding varieties and wild coffee relatives to the modern, improved lines and hybrids used in breeding programs today. We then validated the panel on an even larger set, including the WCR Core Collection and several breeding populations, to ensure it worked reliably across different genetic backgrounds</a:t>
            </a:r>
          </a:p>
        </p:txBody>
      </p:sp>
      <p:sp>
        <p:nvSpPr>
          <p:cNvPr id="4" name="Slide Number Placeholder 3">
            <a:extLst>
              <a:ext uri="{FF2B5EF4-FFF2-40B4-BE49-F238E27FC236}">
                <a16:creationId xmlns:a16="http://schemas.microsoft.com/office/drawing/2014/main" id="{3B3B8E79-9BD1-4F40-D300-3900F1BC01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EECC3-4269-FE4E-8D80-CE40ADA836E4}" type="slidenum">
              <a:rPr kumimoji="0" lang="en-US" sz="120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2546671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915C5-DB0A-B13C-3D2F-BD5422129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BCB7C-A0A8-4792-859A-EED2B3B1CB3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C8E6BFB-2826-38C6-D363-133A1F857075}"/>
              </a:ext>
            </a:extLst>
          </p:cNvPr>
          <p:cNvSpPr>
            <a:spLocks noGrp="1"/>
          </p:cNvSpPr>
          <p:nvPr>
            <p:ph type="body" idx="1"/>
          </p:nvPr>
        </p:nvSpPr>
        <p:spPr/>
        <p:txBody>
          <a:bodyPr/>
          <a:lstStyle/>
          <a:p>
            <a:r>
              <a:rPr lang="en-US" dirty="0"/>
              <a:t>To ensure the panel would be useful for all breeders, we built it using a very diverse set of genotypes. The initial 'discovery panel' included 94 accessions from six key research institutions. This collection represented everything from historical founding varieties and wild coffee relatives to the modern, improved lines and hybrids used in breeding programs today. We then validated the panel on an even larger set, including the WCR Core Collection and several breeding populations, to ensure it worked reliably across different genetic backgrounds</a:t>
            </a:r>
          </a:p>
        </p:txBody>
      </p:sp>
      <p:sp>
        <p:nvSpPr>
          <p:cNvPr id="4" name="Slide Number Placeholder 3">
            <a:extLst>
              <a:ext uri="{FF2B5EF4-FFF2-40B4-BE49-F238E27FC236}">
                <a16:creationId xmlns:a16="http://schemas.microsoft.com/office/drawing/2014/main" id="{A8A30C73-BE06-553D-5847-B6689098BF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EECC3-4269-FE4E-8D80-CE40ADA836E4}" type="slidenum">
              <a:rPr kumimoji="0" lang="en-US" sz="120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2724135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9E106-6465-00E9-ED51-9AC4EB09C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2176B-DC56-E7AA-9FA7-C9284DDFB8B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2593EF2-80E4-B167-8858-E5B812EB0187}"/>
              </a:ext>
            </a:extLst>
          </p:cNvPr>
          <p:cNvSpPr>
            <a:spLocks noGrp="1"/>
          </p:cNvSpPr>
          <p:nvPr>
            <p:ph type="body" idx="1"/>
          </p:nvPr>
        </p:nvSpPr>
        <p:spPr/>
        <p:txBody>
          <a:bodyPr/>
          <a:lstStyle/>
          <a:p>
            <a:r>
              <a:rPr lang="en-US" dirty="0"/>
              <a:t>To ensure the panel would be useful for all breeders, we built it using a very diverse set of genotypes. The initial 'discovery panel' included 94 accessions from six key research institutions. This collection represented everything from historical founding varieties and wild coffee relatives to the modern, improved lines and hybrids used in breeding programs today. We then validated the panel on an even larger set, including the WCR Core Collection and several breeding populations, to ensure it worked reliably across different genetic backgrounds</a:t>
            </a:r>
          </a:p>
        </p:txBody>
      </p:sp>
      <p:sp>
        <p:nvSpPr>
          <p:cNvPr id="4" name="Slide Number Placeholder 3">
            <a:extLst>
              <a:ext uri="{FF2B5EF4-FFF2-40B4-BE49-F238E27FC236}">
                <a16:creationId xmlns:a16="http://schemas.microsoft.com/office/drawing/2014/main" id="{F276B163-C7D0-DEDC-8983-D5DAD15D50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EECC3-4269-FE4E-8D80-CE40ADA836E4}" type="slidenum">
              <a:rPr kumimoji="0" lang="en-US" sz="120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1623475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D3DC7-E386-3B61-AAE4-560CC37FCF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8081C-9356-23F9-08B0-51E248C45D4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B7F3FA1-A7B1-4E2A-A9F1-42E3CF9943A3}"/>
              </a:ext>
            </a:extLst>
          </p:cNvPr>
          <p:cNvSpPr>
            <a:spLocks noGrp="1"/>
          </p:cNvSpPr>
          <p:nvPr>
            <p:ph type="body" idx="1"/>
          </p:nvPr>
        </p:nvSpPr>
        <p:spPr/>
        <p:txBody>
          <a:bodyPr/>
          <a:lstStyle/>
          <a:p>
            <a:r>
              <a:rPr lang="en-US" dirty="0"/>
              <a:t>To ensure the panel would be useful for all breeders, we built it using a very diverse set of genotypes. The initial 'discovery panel' included 94 accessions from six key research institutions. This collection represented everything from historical founding varieties and wild coffee relatives to the modern, improved lines and hybrids used in breeding programs today. We then validated the panel on an even larger set, including the WCR Core Collection and several breeding populations, to ensure it worked reliably across different genetic backgrounds</a:t>
            </a:r>
          </a:p>
        </p:txBody>
      </p:sp>
      <p:sp>
        <p:nvSpPr>
          <p:cNvPr id="4" name="Slide Number Placeholder 3">
            <a:extLst>
              <a:ext uri="{FF2B5EF4-FFF2-40B4-BE49-F238E27FC236}">
                <a16:creationId xmlns:a16="http://schemas.microsoft.com/office/drawing/2014/main" id="{21A0E7AC-9868-8D00-B944-0AC20B7DC7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EECC3-4269-FE4E-8D80-CE40ADA836E4}" type="slidenum">
              <a:rPr kumimoji="0" lang="en-US" sz="120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407473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25DA2-84B4-1477-0E18-0F1584D28F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945B0-18F5-1A44-9422-8823F48A8A3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878C50-9970-BABB-CD99-9650D676C05B}"/>
              </a:ext>
            </a:extLst>
          </p:cNvPr>
          <p:cNvSpPr>
            <a:spLocks noGrp="1"/>
          </p:cNvSpPr>
          <p:nvPr>
            <p:ph type="body" idx="1"/>
          </p:nvPr>
        </p:nvSpPr>
        <p:spPr/>
        <p:txBody>
          <a:bodyPr/>
          <a:lstStyle/>
          <a:p>
            <a:r>
              <a:rPr lang="en-US" dirty="0"/>
              <a:t>So, how did we build it? We followed a clear, multi-step process. It began with selecting a wide range of diverse coffee varieties from our partners around the world. We then sent leaf samples to our collaborators at </a:t>
            </a:r>
            <a:r>
              <a:rPr lang="en-US" dirty="0" err="1"/>
              <a:t>DArT</a:t>
            </a:r>
            <a:r>
              <a:rPr lang="en-US" dirty="0"/>
              <a:t>, who extracted the DNA and generated the sequence data. From that data, we identified hundreds of thousands of genetic markers, or SNPs, and filtered them down to the 5,000 most informative ones. Finally, we validated the panel and are making it publicly available. </a:t>
            </a:r>
          </a:p>
        </p:txBody>
      </p:sp>
      <p:sp>
        <p:nvSpPr>
          <p:cNvPr id="4" name="Slide Number Placeholder 3">
            <a:extLst>
              <a:ext uri="{FF2B5EF4-FFF2-40B4-BE49-F238E27FC236}">
                <a16:creationId xmlns:a16="http://schemas.microsoft.com/office/drawing/2014/main" id="{24F609CD-6693-5AD6-6891-221599694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EECC3-4269-FE4E-8D80-CE40ADA836E4}" type="slidenum">
              <a:rPr kumimoji="0" lang="en-US" sz="120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2662897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D9514-1AAC-82AE-1E38-DF9FC680B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DAA87-C660-4938-FE11-91017A1ED8D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F71D53-559B-C1E4-EB68-5EA2ADED6B98}"/>
              </a:ext>
            </a:extLst>
          </p:cNvPr>
          <p:cNvSpPr>
            <a:spLocks noGrp="1"/>
          </p:cNvSpPr>
          <p:nvPr>
            <p:ph type="body" idx="1"/>
          </p:nvPr>
        </p:nvSpPr>
        <p:spPr/>
        <p:txBody>
          <a:bodyPr/>
          <a:lstStyle/>
          <a:p>
            <a:r>
              <a:rPr lang="en-US" dirty="0"/>
              <a:t>To ensure the panel would be useful for all breeders, we built it using a very diverse set of genotypes. The initial 'discovery panel' included 94 accessions from six key research institutions. This collection represented everything from historical founding varieties and wild coffee relatives to the modern, improved lines and hybrids used in breeding programs today. We then validated the panel on an even larger set, including the WCR Core Collection and several breeding populations, to ensure it worked reliably across different genetic backgrounds</a:t>
            </a:r>
          </a:p>
        </p:txBody>
      </p:sp>
      <p:sp>
        <p:nvSpPr>
          <p:cNvPr id="4" name="Slide Number Placeholder 3">
            <a:extLst>
              <a:ext uri="{FF2B5EF4-FFF2-40B4-BE49-F238E27FC236}">
                <a16:creationId xmlns:a16="http://schemas.microsoft.com/office/drawing/2014/main" id="{463D3A4D-6524-4498-6971-6CB0920B80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EECC3-4269-FE4E-8D80-CE40ADA836E4}" type="slidenum">
              <a:rPr kumimoji="0" lang="en-US" sz="120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3048179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all the sequencing and filtering, what did we end up with? We started with over 250,000 potential markers and narrowed them down to a final set of just over 5,000 high-quality, reliable SNPs. These markers are distributed across both </a:t>
            </a:r>
            <a:r>
              <a:rPr lang="en-US" dirty="0" err="1"/>
              <a:t>subgenomes</a:t>
            </a:r>
            <a:r>
              <a:rPr lang="en-US" dirty="0"/>
              <a:t> of Arabica coffee—the </a:t>
            </a:r>
            <a:r>
              <a:rPr lang="en-US" i="1" dirty="0" err="1"/>
              <a:t>canephora</a:t>
            </a:r>
            <a:r>
              <a:rPr lang="en-US" dirty="0"/>
              <a:t> and </a:t>
            </a:r>
            <a:r>
              <a:rPr lang="en-US" i="1" dirty="0" err="1"/>
              <a:t>eugenioides</a:t>
            </a:r>
            <a:r>
              <a:rPr lang="en-US" dirty="0"/>
              <a:t> </a:t>
            </a:r>
            <a:r>
              <a:rPr lang="en-US" dirty="0" err="1"/>
              <a:t>subgenomes</a:t>
            </a:r>
            <a:r>
              <a:rPr lang="en-US" dirty="0"/>
              <a:t>—giving us a clear picture of the full genome. Importantly, the panel has very low rates of missing data, making it a highly reliable tool for analysis.</a:t>
            </a:r>
          </a:p>
        </p:txBody>
      </p:sp>
      <p:sp>
        <p:nvSpPr>
          <p:cNvPr id="4" name="Slide Number Placeholder 3"/>
          <p:cNvSpPr>
            <a:spLocks noGrp="1"/>
          </p:cNvSpPr>
          <p:nvPr>
            <p:ph type="sldNum" sz="quarter" idx="5"/>
          </p:nvPr>
        </p:nvSpPr>
        <p:spPr/>
        <p:txBody>
          <a:bodyPr/>
          <a:lstStyle/>
          <a:p>
            <a:fld id="{6EEC075A-9741-5542-BCD9-166F8483D414}" type="slidenum">
              <a:rPr lang="es-MX" smtClean="0"/>
              <a:t>6</a:t>
            </a:fld>
            <a:endParaRPr lang="es-MX"/>
          </a:p>
        </p:txBody>
      </p:sp>
    </p:spTree>
    <p:extLst>
      <p:ext uri="{BB962C8B-B14F-4D97-AF65-F5344CB8AC3E}">
        <p14:creationId xmlns:p14="http://schemas.microsoft.com/office/powerpoint/2010/main" val="176665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07DA-15A2-A3C7-0798-52D238343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C3286E-EF99-ED79-D3AA-6009D5A2F8E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23D004-F3D1-F1FD-005D-57AD7C63B6E7}"/>
              </a:ext>
            </a:extLst>
          </p:cNvPr>
          <p:cNvSpPr>
            <a:spLocks noGrp="1"/>
          </p:cNvSpPr>
          <p:nvPr>
            <p:ph type="body" idx="1"/>
          </p:nvPr>
        </p:nvSpPr>
        <p:spPr/>
        <p:txBody>
          <a:bodyPr/>
          <a:lstStyle/>
          <a:p>
            <a:r>
              <a:rPr lang="en-US" dirty="0"/>
              <a:t>This figure shows the distribution of our 5,000 markers across the coffee genome. As you can see, the markers are well-dispersed, providing good coverage across all the chromosomes. While there are a few gaps, the overall distribution is excellent and concentrated in gene-rich regions, which is exactly what we need for breeding applications</a:t>
            </a:r>
          </a:p>
        </p:txBody>
      </p:sp>
      <p:sp>
        <p:nvSpPr>
          <p:cNvPr id="4" name="Slide Number Placeholder 3">
            <a:extLst>
              <a:ext uri="{FF2B5EF4-FFF2-40B4-BE49-F238E27FC236}">
                <a16:creationId xmlns:a16="http://schemas.microsoft.com/office/drawing/2014/main" id="{B61538FC-5765-478C-657E-BEE27A0809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EECC3-4269-FE4E-8D80-CE40ADA836E4}" type="slidenum">
              <a:rPr kumimoji="0" lang="en-US" sz="120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1421839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B1FA3-5744-F510-9FD5-FA03FD500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F27C8-892C-2A84-7341-74004957172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9655E9-148B-4871-00CD-9882F49D88E9}"/>
              </a:ext>
            </a:extLst>
          </p:cNvPr>
          <p:cNvSpPr>
            <a:spLocks noGrp="1"/>
          </p:cNvSpPr>
          <p:nvPr>
            <p:ph type="body" idx="1"/>
          </p:nvPr>
        </p:nvSpPr>
        <p:spPr/>
        <p:txBody>
          <a:bodyPr/>
          <a:lstStyle/>
          <a:p>
            <a:r>
              <a:rPr lang="en-US" dirty="0"/>
              <a:t>Next, we tested the panel's ability to distinguish between different genetic groups. This analysis identified seven distinct clusters. We could clearly see the separation of wild and cultivated varieties, as well as distinct groupings for modern breeding material. For instance, Group 6 in purple contains a specific F2 population from our partners at Embrapa, while Group 4 contains </a:t>
            </a:r>
            <a:r>
              <a:rPr lang="en-US" dirty="0" err="1"/>
              <a:t>introgressed</a:t>
            </a:r>
            <a:r>
              <a:rPr lang="en-US" dirty="0"/>
              <a:t> lines like </a:t>
            </a:r>
            <a:r>
              <a:rPr lang="en-US" dirty="0" err="1"/>
              <a:t>Sarchimors</a:t>
            </a:r>
            <a:r>
              <a:rPr lang="en-US" dirty="0"/>
              <a:t>. This confirms the panel is highly effective at revealing the genetic relationships between different breeding populations and coffee varieties.</a:t>
            </a:r>
          </a:p>
        </p:txBody>
      </p:sp>
      <p:sp>
        <p:nvSpPr>
          <p:cNvPr id="4" name="Slide Number Placeholder 3">
            <a:extLst>
              <a:ext uri="{FF2B5EF4-FFF2-40B4-BE49-F238E27FC236}">
                <a16:creationId xmlns:a16="http://schemas.microsoft.com/office/drawing/2014/main" id="{AB194D98-41C3-A2B0-E9B5-30B56797B8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EECC3-4269-FE4E-8D80-CE40ADA836E4}" type="slidenum">
              <a:rPr kumimoji="0" lang="en-US" sz="120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204063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003A4-AFF1-A017-A994-2C4C1F4E2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4391A-C642-5876-7788-CDE0783DAD9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2EACEB5-CB84-400E-7769-3F1450A4424B}"/>
              </a:ext>
            </a:extLst>
          </p:cNvPr>
          <p:cNvSpPr>
            <a:spLocks noGrp="1"/>
          </p:cNvSpPr>
          <p:nvPr>
            <p:ph type="body" idx="1"/>
          </p:nvPr>
        </p:nvSpPr>
        <p:spPr/>
        <p:txBody>
          <a:bodyPr/>
          <a:lstStyle/>
          <a:p>
            <a:r>
              <a:rPr lang="es-MX" dirty="0"/>
              <a:t>In the </a:t>
            </a:r>
            <a:r>
              <a:rPr lang="es-MX" i="1" dirty="0"/>
              <a:t>C. canephora</a:t>
            </a:r>
            <a:r>
              <a:rPr lang="es-MX" dirty="0"/>
              <a:t> subgenome, the first cluster partition differentiated between the Timor hybrids and most of its derivatives, also included </a:t>
            </a:r>
            <a:r>
              <a:rPr lang="es-MX" i="1" dirty="0"/>
              <a:t>C.</a:t>
            </a:r>
            <a:r>
              <a:rPr lang="es-MX" dirty="0"/>
              <a:t> </a:t>
            </a:r>
            <a:r>
              <a:rPr lang="es-MX" i="1" dirty="0"/>
              <a:t>liberica</a:t>
            </a:r>
            <a:r>
              <a:rPr lang="es-MX" dirty="0"/>
              <a:t> and </a:t>
            </a:r>
            <a:r>
              <a:rPr lang="es-MX" i="1" dirty="0"/>
              <a:t>C.</a:t>
            </a:r>
            <a:r>
              <a:rPr lang="es-MX" dirty="0"/>
              <a:t> </a:t>
            </a:r>
            <a:r>
              <a:rPr lang="es-MX" i="1" dirty="0"/>
              <a:t>racemosa</a:t>
            </a:r>
            <a:r>
              <a:rPr lang="es-MX" dirty="0"/>
              <a:t> introgressed lines, while the second included all the non-introgressed and some of HdT derivatives. </a:t>
            </a:r>
          </a:p>
          <a:p>
            <a:r>
              <a:rPr lang="es-MX" dirty="0"/>
              <a:t>it is partitioned between a cluster of all of the Core Ethiopia grouping, and the others, including Typica/Bourbon, Sudan, Ethiopian legacy, a few of Core Ethiopia, and some HdT derivatives. In the latter cluster, it is also divided into introgressed derivatives and non-introgressed lines and non-introgressed and introgressed hybrids. Further clustering differentiated between Bourbon, Typica, Bourbon x Typica derivatives (Catuai, Mundo Novo), as well as Ethiopian Legacy and Sudan. </a:t>
            </a:r>
          </a:p>
          <a:p>
            <a:endParaRPr lang="es-MX" dirty="0"/>
          </a:p>
          <a:p>
            <a:r>
              <a:rPr lang="es-MX" dirty="0"/>
              <a:t>In the </a:t>
            </a:r>
            <a:r>
              <a:rPr lang="es-MX" i="1" dirty="0"/>
              <a:t>C. eugenioides</a:t>
            </a:r>
            <a:r>
              <a:rPr lang="es-MX" dirty="0"/>
              <a:t> subgenome, the first partition differentiated between Core Ethiopia and the other domesticated groups. The latter group is divided between a cluster that includes Typica and Typica derivatives and seven of the eight HdTs, and a second with the rest germplasm. Within the latter group, one subcluster included all Ethiopian Legacy, Sudan, a few Core Ethiopia, and Hybrids. The other subcluster included Bourbon, Bourbon x Typica derivatives, and HdT derivatives. </a:t>
            </a:r>
          </a:p>
          <a:p>
            <a:endParaRPr lang="en-US" dirty="0"/>
          </a:p>
        </p:txBody>
      </p:sp>
      <p:sp>
        <p:nvSpPr>
          <p:cNvPr id="4" name="Slide Number Placeholder 3">
            <a:extLst>
              <a:ext uri="{FF2B5EF4-FFF2-40B4-BE49-F238E27FC236}">
                <a16:creationId xmlns:a16="http://schemas.microsoft.com/office/drawing/2014/main" id="{FBD9B056-E38C-4980-53AD-EA6B87EA1F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EECC3-4269-FE4E-8D80-CE40ADA836E4}" type="slidenum">
              <a:rPr kumimoji="0" lang="en-US" sz="120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1562961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BFA20-7D23-9BAE-1BA9-F5D005648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6C6DB-81A2-ABA7-FA2C-700F2E30713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01AE83-94FC-F122-4475-8A5C430317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FEABF2-B245-2116-7640-A9610ED02A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EECC3-4269-FE4E-8D80-CE40ADA836E4}" type="slidenum">
              <a:rPr kumimoji="0" lang="en-US" sz="120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3677304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E6BCA-FE4A-6020-6390-EC4A44681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BEAE4-DB13-E2F5-0A6A-FC29C3E6817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0583A3E-BD50-AC68-D530-88FEA8C6B7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E9C9B5-01E1-D997-FDEC-B0B04B3850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EECC3-4269-FE4E-8D80-CE40ADA836E4}" type="slidenum">
              <a:rPr kumimoji="0" lang="en-US" sz="120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3566704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0BC1EB-FC85-614A-BDDC-8F28AB708AA1}"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3561806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0BC1EB-FC85-614A-BDDC-8F28AB708AA1}"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6725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0BC1EB-FC85-614A-BDDC-8F28AB708AA1}"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87330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E49A97F-2D56-6ED3-6055-8F38EAA93A99}"/>
              </a:ext>
            </a:extLst>
          </p:cNvPr>
          <p:cNvSpPr>
            <a:spLocks noGrp="1"/>
          </p:cNvSpPr>
          <p:nvPr>
            <p:ph type="title"/>
          </p:nvPr>
        </p:nvSpPr>
        <p:spPr>
          <a:xfrm>
            <a:off x="314325" y="314325"/>
            <a:ext cx="8543925" cy="1314450"/>
          </a:xfrm>
        </p:spPr>
        <p:txBody>
          <a:bodyPr/>
          <a:lstStyle/>
          <a:p>
            <a:r>
              <a:rPr lang="en-US"/>
              <a:t>Click to edit Master title style</a:t>
            </a:r>
            <a:endParaRPr lang="en-US" dirty="0"/>
          </a:p>
        </p:txBody>
      </p:sp>
    </p:spTree>
    <p:extLst>
      <p:ext uri="{BB962C8B-B14F-4D97-AF65-F5344CB8AC3E}">
        <p14:creationId xmlns:p14="http://schemas.microsoft.com/office/powerpoint/2010/main" val="1961502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s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C58D1-5519-0FC5-4C6B-DEC405C58950}"/>
              </a:ext>
            </a:extLst>
          </p:cNvPr>
          <p:cNvSpPr>
            <a:spLocks noGrp="1"/>
          </p:cNvSpPr>
          <p:nvPr>
            <p:ph type="title"/>
          </p:nvPr>
        </p:nvSpPr>
        <p:spPr>
          <a:xfrm>
            <a:off x="314326" y="322993"/>
            <a:ext cx="5555456" cy="1048607"/>
          </a:xfrm>
        </p:spPr>
        <p:txBody>
          <a:body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5D8E356E-A0E4-979D-C811-D462A06814F2}"/>
              </a:ext>
            </a:extLst>
          </p:cNvPr>
          <p:cNvSpPr>
            <a:spLocks noGrp="1"/>
          </p:cNvSpPr>
          <p:nvPr>
            <p:ph type="pic" sz="quarter" idx="10"/>
          </p:nvPr>
        </p:nvSpPr>
        <p:spPr>
          <a:xfrm>
            <a:off x="6029325" y="0"/>
            <a:ext cx="3114675" cy="5143500"/>
          </a:xfrm>
        </p:spPr>
        <p:txBody>
          <a:bodyPr/>
          <a:lstStyle/>
          <a:p>
            <a:r>
              <a:rPr lang="en-US"/>
              <a:t>Click icon to add picture</a:t>
            </a:r>
          </a:p>
        </p:txBody>
      </p:sp>
      <p:sp>
        <p:nvSpPr>
          <p:cNvPr id="6" name="Text Placeholder 5">
            <a:extLst>
              <a:ext uri="{FF2B5EF4-FFF2-40B4-BE49-F238E27FC236}">
                <a16:creationId xmlns:a16="http://schemas.microsoft.com/office/drawing/2014/main" id="{529F97DF-59AE-5E87-86DC-E64312FC2E71}"/>
              </a:ext>
            </a:extLst>
          </p:cNvPr>
          <p:cNvSpPr>
            <a:spLocks noGrp="1"/>
          </p:cNvSpPr>
          <p:nvPr>
            <p:ph type="body" sz="quarter" idx="11"/>
          </p:nvPr>
        </p:nvSpPr>
        <p:spPr>
          <a:xfrm>
            <a:off x="314326" y="1628775"/>
            <a:ext cx="5555456" cy="3114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099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0BC1EB-FC85-614A-BDDC-8F28AB708AA1}"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88052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0BC1EB-FC85-614A-BDDC-8F28AB708AA1}"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3729465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0BC1EB-FC85-614A-BDDC-8F28AB708AA1}"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253084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0BC1EB-FC85-614A-BDDC-8F28AB708AA1}" type="datetimeFigureOut">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11787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6B0BC1EB-FC85-614A-BDDC-8F28AB708AA1}" type="datetimeFigureOut">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955556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BC1EB-FC85-614A-BDDC-8F28AB708AA1}"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292697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0BC1EB-FC85-614A-BDDC-8F28AB708AA1}"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822018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0BC1EB-FC85-614A-BDDC-8F28AB708AA1}"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263303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0BC1EB-FC85-614A-BDDC-8F28AB708AA1}" type="datetimeFigureOut">
              <a:rPr lang="en-US" smtClean="0"/>
              <a:t>11/19/2025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D60F40A-2374-2B4C-AF33-25A3E87C6A44}" type="slidenum">
              <a:rPr lang="en-US" smtClean="0"/>
              <a:t>‹#›</a:t>
            </a:fld>
            <a:endParaRPr lang="en-US"/>
          </a:p>
        </p:txBody>
      </p:sp>
      <p:sp>
        <p:nvSpPr>
          <p:cNvPr id="7" name="Title Placeholder 6">
            <a:extLst>
              <a:ext uri="{FF2B5EF4-FFF2-40B4-BE49-F238E27FC236}">
                <a16:creationId xmlns:a16="http://schemas.microsoft.com/office/drawing/2014/main" id="{7D2C98D3-9BD1-7E2D-07EC-D8B83B65290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0575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688"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zotero.org/google-docs/?8rCy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0EA3FD9-4DA0-9588-8DB4-F6996155678C}"/>
              </a:ext>
            </a:extLst>
          </p:cNvPr>
          <p:cNvPicPr>
            <a:picLocks noChangeAspect="1"/>
          </p:cNvPicPr>
          <p:nvPr/>
        </p:nvPicPr>
        <p:blipFill rotWithShape="1">
          <a:blip r:embed="rId2">
            <a:extLst>
              <a:ext uri="{28A0092B-C50C-407E-A947-70E740481C1C}">
                <a14:useLocalDpi xmlns:a14="http://schemas.microsoft.com/office/drawing/2010/main" val="0"/>
              </a:ext>
            </a:extLst>
          </a:blip>
          <a:srcRect l="-8401" t="-986" r="39790" b="358"/>
          <a:stretch>
            <a:fillRect/>
          </a:stretch>
        </p:blipFill>
        <p:spPr>
          <a:xfrm>
            <a:off x="2860100" y="-57296"/>
            <a:ext cx="6283900" cy="5200796"/>
          </a:xfrm>
          <a:prstGeom prst="rect">
            <a:avLst/>
          </a:prstGeom>
        </p:spPr>
      </p:pic>
      <p:pic>
        <p:nvPicPr>
          <p:cNvPr id="11" name="Graphic 10">
            <a:extLst>
              <a:ext uri="{FF2B5EF4-FFF2-40B4-BE49-F238E27FC236}">
                <a16:creationId xmlns:a16="http://schemas.microsoft.com/office/drawing/2014/main" id="{9C754A4B-19A9-5464-14B0-B60177A9CE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22660" y="-27178"/>
            <a:ext cx="6015044" cy="5208904"/>
          </a:xfrm>
          <a:prstGeom prst="rect">
            <a:avLst/>
          </a:prstGeom>
        </p:spPr>
      </p:pic>
      <p:sp>
        <p:nvSpPr>
          <p:cNvPr id="13" name="Title 1">
            <a:extLst>
              <a:ext uri="{FF2B5EF4-FFF2-40B4-BE49-F238E27FC236}">
                <a16:creationId xmlns:a16="http://schemas.microsoft.com/office/drawing/2014/main" id="{ADD31B53-FA4C-7C3A-2E80-F3B52FF90404}"/>
              </a:ext>
            </a:extLst>
          </p:cNvPr>
          <p:cNvSpPr>
            <a:spLocks noGrp="1"/>
          </p:cNvSpPr>
          <p:nvPr>
            <p:ph type="title"/>
          </p:nvPr>
        </p:nvSpPr>
        <p:spPr>
          <a:xfrm>
            <a:off x="539404" y="1682979"/>
            <a:ext cx="5022497" cy="632962"/>
          </a:xfrm>
        </p:spPr>
        <p:txBody>
          <a:bodyPr anchor="t" anchorCtr="0">
            <a:noAutofit/>
          </a:bodyPr>
          <a:lstStyle/>
          <a:p>
            <a:pPr algn="l"/>
            <a:r>
              <a:rPr lang="en-US" sz="4050" b="1" dirty="0">
                <a:solidFill>
                  <a:schemeClr val="bg1"/>
                </a:solidFill>
                <a:latin typeface="Source Serif Pro SemiBold" panose="02040603050405020204" pitchFamily="18" charset="0"/>
                <a:ea typeface="Source Serif Pro SemiBold" panose="02040603050405020204" pitchFamily="18" charset="0"/>
                <a:cs typeface="Times New Roman" panose="02020603050405020304" pitchFamily="18" charset="0"/>
              </a:rPr>
              <a:t>Mid Density Panel Genotyping (Arabica and Robusta)</a:t>
            </a:r>
            <a:endParaRPr lang="en-US" sz="4050" dirty="0">
              <a:solidFill>
                <a:schemeClr val="bg1"/>
              </a:solidFill>
            </a:endParaRPr>
          </a:p>
        </p:txBody>
      </p:sp>
      <p:sp>
        <p:nvSpPr>
          <p:cNvPr id="14" name="TextBox 13">
            <a:extLst>
              <a:ext uri="{FF2B5EF4-FFF2-40B4-BE49-F238E27FC236}">
                <a16:creationId xmlns:a16="http://schemas.microsoft.com/office/drawing/2014/main" id="{F06738C8-7428-0A3C-8228-CF8101A4EC4C}"/>
              </a:ext>
            </a:extLst>
          </p:cNvPr>
          <p:cNvSpPr txBox="1"/>
          <p:nvPr/>
        </p:nvSpPr>
        <p:spPr>
          <a:xfrm>
            <a:off x="322841" y="4141050"/>
            <a:ext cx="4257675" cy="761747"/>
          </a:xfrm>
          <a:prstGeom prst="rect">
            <a:avLst/>
          </a:prstGeom>
          <a:noFill/>
        </p:spPr>
        <p:txBody>
          <a:bodyPr wrap="square" lIns="68580" tIns="102870" rIns="68580" bIns="102870" rtlCol="0">
            <a:spAutoFit/>
          </a:bodyPr>
          <a:lstStyle/>
          <a:p>
            <a:r>
              <a:rPr lang="en-US" dirty="0" err="1">
                <a:solidFill>
                  <a:schemeClr val="bg1"/>
                </a:solidFill>
                <a:latin typeface="Source Sans Pro" panose="020B0503030403020204" pitchFamily="34" charset="0"/>
                <a:ea typeface="Source Sans Pro" panose="020B0503030403020204" pitchFamily="34" charset="0"/>
              </a:rPr>
              <a:t>Cenicafe</a:t>
            </a:r>
            <a:r>
              <a:rPr lang="en-US" dirty="0">
                <a:solidFill>
                  <a:schemeClr val="bg1"/>
                </a:solidFill>
                <a:latin typeface="Source Sans Pro" panose="020B0503030403020204" pitchFamily="34" charset="0"/>
                <a:ea typeface="Source Sans Pro" panose="020B0503030403020204" pitchFamily="34" charset="0"/>
              </a:rPr>
              <a:t>, Manizales, Colombia</a:t>
            </a:r>
          </a:p>
          <a:p>
            <a:r>
              <a:rPr lang="en-US"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November 17-21, 2025</a:t>
            </a:r>
          </a:p>
        </p:txBody>
      </p:sp>
      <p:sp>
        <p:nvSpPr>
          <p:cNvPr id="15" name="TextBox 14">
            <a:extLst>
              <a:ext uri="{FF2B5EF4-FFF2-40B4-BE49-F238E27FC236}">
                <a16:creationId xmlns:a16="http://schemas.microsoft.com/office/drawing/2014/main" id="{90031B56-461B-EB0F-C3D8-5EFE3418D135}"/>
              </a:ext>
            </a:extLst>
          </p:cNvPr>
          <p:cNvSpPr txBox="1"/>
          <p:nvPr/>
        </p:nvSpPr>
        <p:spPr>
          <a:xfrm>
            <a:off x="322841" y="3684941"/>
            <a:ext cx="5330613" cy="461665"/>
          </a:xfrm>
          <a:prstGeom prst="rect">
            <a:avLst/>
          </a:prstGeom>
          <a:noFill/>
        </p:spPr>
        <p:txBody>
          <a:bodyPr wrap="square">
            <a:spAutoFit/>
          </a:bodyPr>
          <a:lstStyle/>
          <a:p>
            <a:r>
              <a:rPr lang="en-US" sz="2400" b="1" dirty="0" err="1">
                <a:solidFill>
                  <a:srgbClr val="36B779"/>
                </a:solidFill>
                <a:latin typeface="Source Serif Pro SemiBold" panose="02040603050405020204" pitchFamily="18" charset="0"/>
                <a:ea typeface="Source Serif Pro SemiBold" panose="02040603050405020204" pitchFamily="18" charset="0"/>
              </a:rPr>
              <a:t>Innovea</a:t>
            </a:r>
            <a:r>
              <a:rPr lang="en-US" sz="2400" b="1" dirty="0">
                <a:solidFill>
                  <a:srgbClr val="36B779"/>
                </a:solidFill>
                <a:latin typeface="Source Serif Pro SemiBold" panose="02040603050405020204" pitchFamily="18" charset="0"/>
                <a:ea typeface="Source Serif Pro SemiBold" panose="02040603050405020204" pitchFamily="18" charset="0"/>
              </a:rPr>
              <a:t> Network Breeders Meeting</a:t>
            </a:r>
          </a:p>
        </p:txBody>
      </p:sp>
      <p:pic>
        <p:nvPicPr>
          <p:cNvPr id="16" name="Picture 15">
            <a:extLst>
              <a:ext uri="{FF2B5EF4-FFF2-40B4-BE49-F238E27FC236}">
                <a16:creationId xmlns:a16="http://schemas.microsoft.com/office/drawing/2014/main" id="{202C4CA5-CCFE-CBBD-60B4-7DE38CA24F25}"/>
              </a:ext>
            </a:extLst>
          </p:cNvPr>
          <p:cNvPicPr>
            <a:picLocks noChangeAspect="1"/>
          </p:cNvPicPr>
          <p:nvPr/>
        </p:nvPicPr>
        <p:blipFill>
          <a:blip r:embed="rId5"/>
          <a:stretch>
            <a:fillRect/>
          </a:stretch>
        </p:blipFill>
        <p:spPr>
          <a:xfrm>
            <a:off x="240386" y="251183"/>
            <a:ext cx="2419340" cy="695758"/>
          </a:xfrm>
          <a:prstGeom prst="rect">
            <a:avLst/>
          </a:prstGeom>
        </p:spPr>
      </p:pic>
    </p:spTree>
    <p:extLst>
      <p:ext uri="{BB962C8B-B14F-4D97-AF65-F5344CB8AC3E}">
        <p14:creationId xmlns:p14="http://schemas.microsoft.com/office/powerpoint/2010/main" val="3313058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FBC2336-8AE3-B8EB-5452-6FF7AB09777F}"/>
              </a:ext>
            </a:extLst>
          </p:cNvPr>
          <p:cNvPicPr>
            <a:picLocks noChangeAspect="1"/>
          </p:cNvPicPr>
          <p:nvPr/>
        </p:nvPicPr>
        <p:blipFill>
          <a:blip r:embed="rId2"/>
          <a:stretch>
            <a:fillRect/>
          </a:stretch>
        </p:blipFill>
        <p:spPr>
          <a:xfrm>
            <a:off x="4887019" y="117481"/>
            <a:ext cx="3711345" cy="2572426"/>
          </a:xfrm>
          <a:prstGeom prst="rect">
            <a:avLst/>
          </a:prstGeom>
        </p:spPr>
      </p:pic>
      <p:sp>
        <p:nvSpPr>
          <p:cNvPr id="3" name="TextBox 27">
            <a:extLst>
              <a:ext uri="{FF2B5EF4-FFF2-40B4-BE49-F238E27FC236}">
                <a16:creationId xmlns:a16="http://schemas.microsoft.com/office/drawing/2014/main" id="{4208F268-A182-A604-AEA4-C5B3FDF3046A}"/>
              </a:ext>
            </a:extLst>
          </p:cNvPr>
          <p:cNvSpPr txBox="1"/>
          <p:nvPr/>
        </p:nvSpPr>
        <p:spPr>
          <a:xfrm>
            <a:off x="175716" y="117481"/>
            <a:ext cx="8968284" cy="600164"/>
          </a:xfrm>
          <a:prstGeom prst="rect">
            <a:avLst/>
          </a:prstGeom>
        </p:spPr>
        <p:txBody>
          <a:bodyPr vert="horz" lIns="68580" tIns="34290" rIns="68580" bIns="34290" rtlCol="0" anchor="ctr">
            <a:noAutofit/>
          </a:bodyPr>
          <a:lstStyle>
            <a:defPPr>
              <a:defRPr lang="es-MX"/>
            </a:defPPr>
            <a:lvl1pPr>
              <a:lnSpc>
                <a:spcPct val="90000"/>
              </a:lnSpc>
              <a:spcBef>
                <a:spcPct val="0"/>
              </a:spcBef>
              <a:buNone/>
              <a:defRPr sz="3600" b="1">
                <a:solidFill>
                  <a:srgbClr val="235145"/>
                </a:solidFill>
                <a:latin typeface="Source Serif Pro SemiBold" panose="02040603050405020204" pitchFamily="18" charset="0"/>
                <a:ea typeface="Source Serif Pro SemiBold" panose="02040603050405020204" pitchFamily="18" charset="0"/>
              </a:defRPr>
            </a:lvl1pPr>
          </a:lstStyle>
          <a:p>
            <a:r>
              <a:rPr lang="en-US" sz="2700" dirty="0"/>
              <a:t>Applications to </a:t>
            </a:r>
            <a:r>
              <a:rPr lang="en-US" sz="2700" dirty="0" err="1"/>
              <a:t>Innovea</a:t>
            </a:r>
            <a:endParaRPr lang="en-US" sz="1350" dirty="0"/>
          </a:p>
        </p:txBody>
      </p:sp>
      <p:sp>
        <p:nvSpPr>
          <p:cNvPr id="4" name="CuadroTexto 3">
            <a:extLst>
              <a:ext uri="{FF2B5EF4-FFF2-40B4-BE49-F238E27FC236}">
                <a16:creationId xmlns:a16="http://schemas.microsoft.com/office/drawing/2014/main" id="{EA8EDFE9-026A-A366-58E2-3DC56A78EDCA}"/>
              </a:ext>
            </a:extLst>
          </p:cNvPr>
          <p:cNvSpPr txBox="1"/>
          <p:nvPr/>
        </p:nvSpPr>
        <p:spPr>
          <a:xfrm>
            <a:off x="275875" y="1649979"/>
            <a:ext cx="3981107" cy="2308324"/>
          </a:xfrm>
          <a:prstGeom prst="rect">
            <a:avLst/>
          </a:prstGeom>
          <a:noFill/>
        </p:spPr>
        <p:txBody>
          <a:bodyPr wrap="square" rtlCol="0">
            <a:spAutoFit/>
          </a:bodyPr>
          <a:lstStyle/>
          <a:p>
            <a:pPr marL="285750" indent="-285750">
              <a:buFont typeface="Arial" panose="020B0604020202020204" pitchFamily="34" charset="0"/>
              <a:buChar char="•"/>
            </a:pPr>
            <a:r>
              <a:rPr lang="es-MX" sz="1600" dirty="0">
                <a:latin typeface="Source Sans Pro" panose="020B0503030403020204" pitchFamily="34" charset="77"/>
                <a:ea typeface="Source Serif Pro" panose="02040603050405020204" pitchFamily="18" charset="0"/>
              </a:rPr>
              <a:t>Quality control</a:t>
            </a:r>
          </a:p>
          <a:p>
            <a:pPr marL="285750" indent="-285750">
              <a:buFont typeface="Arial" panose="020B0604020202020204" pitchFamily="34" charset="0"/>
              <a:buChar char="•"/>
            </a:pPr>
            <a:r>
              <a:rPr lang="es-MX" sz="1600" dirty="0">
                <a:latin typeface="Source Sans Pro" panose="020B0503030403020204" pitchFamily="34" charset="77"/>
                <a:ea typeface="Source Serif Pro" panose="02040603050405020204" pitchFamily="18" charset="0"/>
              </a:rPr>
              <a:t> Genomic prediction (within and accross sites)</a:t>
            </a:r>
          </a:p>
          <a:p>
            <a:pPr marL="285750" indent="-285750">
              <a:buFont typeface="Arial" panose="020B0604020202020204" pitchFamily="34" charset="0"/>
              <a:buChar char="•"/>
            </a:pPr>
            <a:r>
              <a:rPr lang="es-MX" sz="1600" dirty="0">
                <a:latin typeface="Source Sans Pro" panose="020B0503030403020204" pitchFamily="34" charset="77"/>
                <a:ea typeface="Source Serif Pro" panose="02040603050405020204" pitchFamily="18" charset="0"/>
              </a:rPr>
              <a:t>Mapping traits (within and accross sites)</a:t>
            </a:r>
          </a:p>
          <a:p>
            <a:pPr marL="285750" indent="-285750">
              <a:buFont typeface="Arial" panose="020B0604020202020204" pitchFamily="34" charset="0"/>
              <a:buChar char="•"/>
            </a:pPr>
            <a:r>
              <a:rPr lang="es-MX" sz="1600" dirty="0">
                <a:latin typeface="Source Sans Pro" panose="020B0503030403020204" pitchFamily="34" charset="77"/>
                <a:ea typeface="Source Serif Pro" panose="02040603050405020204" pitchFamily="18" charset="0"/>
              </a:rPr>
              <a:t>Marker validation of outside projects</a:t>
            </a:r>
          </a:p>
          <a:p>
            <a:pPr marL="285750" indent="-285750">
              <a:buFont typeface="Arial" panose="020B0604020202020204" pitchFamily="34" charset="0"/>
              <a:buChar char="•"/>
            </a:pPr>
            <a:r>
              <a:rPr lang="es-MX" sz="1600" dirty="0">
                <a:latin typeface="Source Sans Pro" panose="020B0503030403020204" pitchFamily="34" charset="77"/>
                <a:ea typeface="Source Serif Pro" panose="02040603050405020204" pitchFamily="18" charset="0"/>
              </a:rPr>
              <a:t>Diversity gap analysis</a:t>
            </a:r>
          </a:p>
          <a:p>
            <a:pPr marL="285750" indent="-285750">
              <a:buFont typeface="Arial" panose="020B0604020202020204" pitchFamily="34" charset="0"/>
              <a:buChar char="•"/>
            </a:pPr>
            <a:r>
              <a:rPr lang="es-MX" sz="1600" dirty="0">
                <a:latin typeface="Source Sans Pro" panose="020B0503030403020204" pitchFamily="34" charset="77"/>
                <a:ea typeface="Source Serif Pro" panose="02040603050405020204" pitchFamily="18" charset="0"/>
              </a:rPr>
              <a:t>Pareny identification for cycle 2</a:t>
            </a:r>
          </a:p>
          <a:p>
            <a:pPr marL="285750" indent="-285750">
              <a:buFont typeface="Arial" panose="020B0604020202020204" pitchFamily="34" charset="0"/>
              <a:buChar char="•"/>
            </a:pPr>
            <a:endParaRPr lang="es-MX" sz="1600" dirty="0">
              <a:latin typeface="Source Sans Pro" panose="020B0503030403020204" pitchFamily="34" charset="77"/>
              <a:ea typeface="Source Serif Pro" panose="02040603050405020204" pitchFamily="18" charset="0"/>
            </a:endParaRPr>
          </a:p>
          <a:p>
            <a:endParaRPr lang="es-MX" sz="1600" dirty="0">
              <a:latin typeface="Source Sans Pro" panose="020B0503030403020204" pitchFamily="34" charset="77"/>
              <a:ea typeface="Source Serif Pro" panose="02040603050405020204" pitchFamily="18" charset="0"/>
            </a:endParaRPr>
          </a:p>
        </p:txBody>
      </p:sp>
      <p:pic>
        <p:nvPicPr>
          <p:cNvPr id="5" name="Imagen 4">
            <a:extLst>
              <a:ext uri="{FF2B5EF4-FFF2-40B4-BE49-F238E27FC236}">
                <a16:creationId xmlns:a16="http://schemas.microsoft.com/office/drawing/2014/main" id="{295B31FB-DEC9-8FCC-3EDA-E1ECFF354753}"/>
              </a:ext>
            </a:extLst>
          </p:cNvPr>
          <p:cNvPicPr>
            <a:picLocks noChangeAspect="1"/>
          </p:cNvPicPr>
          <p:nvPr/>
        </p:nvPicPr>
        <p:blipFill>
          <a:blip r:embed="rId3"/>
          <a:stretch>
            <a:fillRect/>
          </a:stretch>
        </p:blipFill>
        <p:spPr>
          <a:xfrm>
            <a:off x="4449579" y="2830287"/>
            <a:ext cx="4064478" cy="2092108"/>
          </a:xfrm>
          <a:prstGeom prst="rect">
            <a:avLst/>
          </a:prstGeom>
        </p:spPr>
      </p:pic>
    </p:spTree>
    <p:extLst>
      <p:ext uri="{BB962C8B-B14F-4D97-AF65-F5344CB8AC3E}">
        <p14:creationId xmlns:p14="http://schemas.microsoft.com/office/powerpoint/2010/main" val="3575384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F8EFB-4D75-C84F-A15D-AE46D88792EA}"/>
            </a:ext>
          </a:extLst>
        </p:cNvPr>
        <p:cNvGrpSpPr/>
        <p:nvPr/>
      </p:nvGrpSpPr>
      <p:grpSpPr>
        <a:xfrm>
          <a:off x="0" y="0"/>
          <a:ext cx="0" cy="0"/>
          <a:chOff x="0" y="0"/>
          <a:chExt cx="0" cy="0"/>
        </a:xfrm>
      </p:grpSpPr>
      <p:sp>
        <p:nvSpPr>
          <p:cNvPr id="4" name="Google Shape;432;p49">
            <a:extLst>
              <a:ext uri="{FF2B5EF4-FFF2-40B4-BE49-F238E27FC236}">
                <a16:creationId xmlns:a16="http://schemas.microsoft.com/office/drawing/2014/main" id="{057B08D7-3E46-9FD9-686F-EBF2AD5152A0}"/>
              </a:ext>
            </a:extLst>
          </p:cNvPr>
          <p:cNvSpPr/>
          <p:nvPr/>
        </p:nvSpPr>
        <p:spPr>
          <a:xfrm>
            <a:off x="0" y="0"/>
            <a:ext cx="9144000" cy="760296"/>
          </a:xfrm>
          <a:prstGeom prst="rect">
            <a:avLst/>
          </a:prstGeom>
          <a:solidFill>
            <a:srgbClr val="235146"/>
          </a:solidFill>
          <a:ln w="11588" cap="flat">
            <a:noFill/>
            <a:prstDash val="solid"/>
            <a:miter/>
          </a:ln>
        </p:spPr>
        <p:txBody>
          <a:bodyPr spcFirstLastPara="1" wrap="square" lIns="68575" tIns="34275" rIns="68575" bIns="34275" anchor="ctr" anchorCtr="0">
            <a:noAutofit/>
          </a:bodyPr>
          <a:lstStyle/>
          <a:p>
            <a:pPr algn="ctr"/>
            <a:endParaRPr sz="2000" b="1" dirty="0">
              <a:solidFill>
                <a:schemeClr val="bg1"/>
              </a:solidFill>
              <a:latin typeface="Source Sans Pro"/>
              <a:ea typeface="Source Sans Pro"/>
              <a:cs typeface="Source Sans Pro"/>
              <a:sym typeface="Source Sans Pro"/>
            </a:endParaRPr>
          </a:p>
        </p:txBody>
      </p:sp>
      <p:sp>
        <p:nvSpPr>
          <p:cNvPr id="28" name="TextBox 27">
            <a:extLst>
              <a:ext uri="{FF2B5EF4-FFF2-40B4-BE49-F238E27FC236}">
                <a16:creationId xmlns:a16="http://schemas.microsoft.com/office/drawing/2014/main" id="{168ADCA0-22B9-9E40-DED2-CD18E1457F40}"/>
              </a:ext>
            </a:extLst>
          </p:cNvPr>
          <p:cNvSpPr txBox="1"/>
          <p:nvPr/>
        </p:nvSpPr>
        <p:spPr>
          <a:xfrm>
            <a:off x="2550319" y="52459"/>
            <a:ext cx="6526140" cy="692497"/>
          </a:xfrm>
          <a:prstGeom prst="rect">
            <a:avLst/>
          </a:prstGeom>
          <a:noFill/>
        </p:spPr>
        <p:txBody>
          <a:bodyPr wrap="square" lIns="182880" tIns="137160" rIns="182880" bIns="137160" rtlCol="0">
            <a:spAutoFit/>
          </a:bodyPr>
          <a:lstStyle/>
          <a:p>
            <a:pPr defTabSz="685766"/>
            <a:r>
              <a:rPr lang="en-US" sz="2700" dirty="0">
                <a:solidFill>
                  <a:schemeClr val="bg1"/>
                </a:solidFill>
                <a:latin typeface="Source Serif Pro SemiBold" panose="02040603050405020204" pitchFamily="18" charset="0"/>
                <a:ea typeface="Source Serif Pro SemiBold" panose="02040603050405020204" pitchFamily="18" charset="0"/>
              </a:rPr>
              <a:t>Conclusions and Perspectives</a:t>
            </a:r>
          </a:p>
        </p:txBody>
      </p:sp>
      <p:sp>
        <p:nvSpPr>
          <p:cNvPr id="3" name="Slide Number Placeholder 1">
            <a:extLst>
              <a:ext uri="{FF2B5EF4-FFF2-40B4-BE49-F238E27FC236}">
                <a16:creationId xmlns:a16="http://schemas.microsoft.com/office/drawing/2014/main" id="{C1721D16-9DF5-D47C-B2EF-0154615B2C43}"/>
              </a:ext>
            </a:extLst>
          </p:cNvPr>
          <p:cNvSpPr>
            <a:spLocks noGrp="1"/>
          </p:cNvSpPr>
          <p:nvPr>
            <p:ph type="sldNum" sz="quarter" idx="12"/>
          </p:nvPr>
        </p:nvSpPr>
        <p:spPr>
          <a:xfrm>
            <a:off x="6951326" y="4773905"/>
            <a:ext cx="2057400" cy="273844"/>
          </a:xfrm>
        </p:spPr>
        <p:txBody>
          <a:bodyPr/>
          <a:lstStyle/>
          <a:p>
            <a:fld id="{9DD8C8E6-AF4D-F04C-B2A5-9664CD1D632D}" type="slidenum">
              <a:rPr lang="es-MX" b="1" smtClean="0">
                <a:solidFill>
                  <a:srgbClr val="235145"/>
                </a:solidFill>
                <a:latin typeface="Source Serif Pro SemiBold" panose="02040603050405020204" pitchFamily="18" charset="0"/>
                <a:ea typeface="Source Serif Pro SemiBold" panose="02040603050405020204" pitchFamily="18" charset="0"/>
              </a:rPr>
              <a:t>11</a:t>
            </a:fld>
            <a:endParaRPr lang="es-MX" b="1" dirty="0">
              <a:solidFill>
                <a:srgbClr val="235145"/>
              </a:solidFill>
              <a:latin typeface="Source Serif Pro SemiBold" panose="02040603050405020204" pitchFamily="18" charset="0"/>
              <a:ea typeface="Source Serif Pro SemiBold" panose="02040603050405020204" pitchFamily="18" charset="0"/>
            </a:endParaRPr>
          </a:p>
        </p:txBody>
      </p:sp>
      <p:sp>
        <p:nvSpPr>
          <p:cNvPr id="6" name="TextBox 5">
            <a:extLst>
              <a:ext uri="{FF2B5EF4-FFF2-40B4-BE49-F238E27FC236}">
                <a16:creationId xmlns:a16="http://schemas.microsoft.com/office/drawing/2014/main" id="{DD383355-64F7-D513-EE15-772460D60C82}"/>
              </a:ext>
            </a:extLst>
          </p:cNvPr>
          <p:cNvSpPr txBox="1"/>
          <p:nvPr/>
        </p:nvSpPr>
        <p:spPr>
          <a:xfrm>
            <a:off x="2550318" y="894342"/>
            <a:ext cx="6155812" cy="4039567"/>
          </a:xfrm>
          <a:prstGeom prst="rect">
            <a:avLst/>
          </a:prstGeom>
          <a:noFill/>
        </p:spPr>
        <p:txBody>
          <a:bodyPr wrap="square">
            <a:spAutoFit/>
          </a:bodyPr>
          <a:lstStyle/>
          <a:p>
            <a:pPr marL="214313" indent="-214313">
              <a:buFont typeface="Arial" panose="020B0604020202020204" pitchFamily="34" charset="0"/>
              <a:buChar char="•"/>
            </a:pPr>
            <a:r>
              <a:rPr lang="en-US" sz="1350" b="1" dirty="0">
                <a:latin typeface="Source Sans Pro" panose="020B0503030403020204" pitchFamily="34" charset="77"/>
                <a:ea typeface="Source Serif Pro" panose="02040603050405020204" pitchFamily="18" charset="0"/>
              </a:rPr>
              <a:t>Strategic balance of cost and information</a:t>
            </a:r>
            <a:r>
              <a:rPr lang="en-US" sz="1350" dirty="0">
                <a:latin typeface="Source Sans Pro" panose="020B0503030403020204" pitchFamily="34" charset="77"/>
                <a:ea typeface="Source Serif Pro" panose="02040603050405020204" pitchFamily="18" charset="0"/>
              </a:rPr>
              <a:t>: The panel's primary advantage is its </a:t>
            </a:r>
            <a:r>
              <a:rPr lang="en-US" sz="1350" b="1" dirty="0">
                <a:latin typeface="Source Sans Pro" panose="020B0503030403020204" pitchFamily="34" charset="77"/>
                <a:ea typeface="Source Serif Pro" panose="02040603050405020204" pitchFamily="18" charset="0"/>
              </a:rPr>
              <a:t>strategic balance between genetic information content and cost</a:t>
            </a:r>
            <a:r>
              <a:rPr lang="en-US" sz="1350" dirty="0">
                <a:latin typeface="Source Sans Pro" panose="020B0503030403020204" pitchFamily="34" charset="77"/>
                <a:ea typeface="Source Serif Pro" panose="02040603050405020204" pitchFamily="18" charset="0"/>
              </a:rPr>
              <a:t>. It provides enough data for key applications without the prohibitive expense of higher-density platforms like Genotyping by Sequence (GBS), which are often not economically viable for routine use in coffee breeding programs.</a:t>
            </a:r>
          </a:p>
          <a:p>
            <a:pPr marL="214313" indent="-214313">
              <a:buFont typeface="Arial" panose="020B0604020202020204" pitchFamily="34" charset="0"/>
              <a:buChar char="•"/>
            </a:pPr>
            <a:endParaRPr lang="en-US" sz="1350" dirty="0">
              <a:latin typeface="Source Sans Pro" panose="020B0503030403020204" pitchFamily="34" charset="77"/>
              <a:ea typeface="Source Serif Pro" panose="02040603050405020204" pitchFamily="18" charset="0"/>
            </a:endParaRPr>
          </a:p>
          <a:p>
            <a:pPr marL="214313" indent="-214313">
              <a:buFont typeface="Arial" panose="020B0604020202020204" pitchFamily="34" charset="0"/>
              <a:buChar char="•"/>
            </a:pPr>
            <a:r>
              <a:rPr lang="en-US" sz="1350" b="1" dirty="0">
                <a:latin typeface="Source Sans Pro" panose="020B0503030403020204" pitchFamily="34" charset="77"/>
                <a:ea typeface="Source Serif Pro" panose="02040603050405020204" pitchFamily="18" charset="0"/>
              </a:rPr>
              <a:t>Comprehensive and well-characterized panel</a:t>
            </a:r>
            <a:r>
              <a:rPr lang="en-US" sz="1350" dirty="0">
                <a:latin typeface="Source Sans Pro" panose="020B0503030403020204" pitchFamily="34" charset="77"/>
                <a:ea typeface="Source Serif Pro" panose="02040603050405020204" pitchFamily="18" charset="0"/>
              </a:rPr>
              <a:t>: The </a:t>
            </a:r>
            <a:r>
              <a:rPr lang="en-US" sz="1350" dirty="0" err="1">
                <a:latin typeface="Source Sans Pro" panose="020B0503030403020204" pitchFamily="34" charset="77"/>
                <a:ea typeface="Source Serif Pro" panose="02040603050405020204" pitchFamily="18" charset="0"/>
              </a:rPr>
              <a:t>DArTag</a:t>
            </a:r>
            <a:r>
              <a:rPr lang="en-US" sz="1350" dirty="0">
                <a:latin typeface="Source Sans Pro" panose="020B0503030403020204" pitchFamily="34" charset="77"/>
                <a:ea typeface="Source Serif Pro" panose="02040603050405020204" pitchFamily="18" charset="0"/>
              </a:rPr>
              <a:t> panel consists of </a:t>
            </a:r>
            <a:r>
              <a:rPr lang="en-US" sz="1350" b="1" dirty="0">
                <a:latin typeface="Source Sans Pro" panose="020B0503030403020204" pitchFamily="34" charset="77"/>
                <a:ea typeface="Source Serif Pro" panose="02040603050405020204" pitchFamily="18" charset="0"/>
              </a:rPr>
              <a:t>5,053 SNP markers</a:t>
            </a:r>
            <a:r>
              <a:rPr lang="en-US" sz="1350" dirty="0">
                <a:latin typeface="Source Sans Pro" panose="020B0503030403020204" pitchFamily="34" charset="77"/>
                <a:ea typeface="Source Serif Pro" panose="02040603050405020204" pitchFamily="18" charset="0"/>
              </a:rPr>
              <a:t> developed from diverse and relevant germplasm. It offers excellent genome coverage (98.7%) and is well-distributed across both of </a:t>
            </a:r>
            <a:r>
              <a:rPr lang="en-US" sz="1350" i="1" dirty="0">
                <a:latin typeface="Source Sans Pro" panose="020B0503030403020204" pitchFamily="34" charset="77"/>
                <a:ea typeface="Source Serif Pro" panose="02040603050405020204" pitchFamily="18" charset="0"/>
              </a:rPr>
              <a:t>C. arabica</a:t>
            </a:r>
            <a:r>
              <a:rPr lang="en-US" sz="1350" dirty="0">
                <a:latin typeface="Source Sans Pro" panose="020B0503030403020204" pitchFamily="34" charset="77"/>
                <a:ea typeface="Source Serif Pro" panose="02040603050405020204" pitchFamily="18" charset="0"/>
              </a:rPr>
              <a:t>'s </a:t>
            </a:r>
            <a:r>
              <a:rPr lang="en-US" sz="1350" dirty="0" err="1">
                <a:latin typeface="Source Sans Pro" panose="020B0503030403020204" pitchFamily="34" charset="77"/>
                <a:ea typeface="Source Serif Pro" panose="02040603050405020204" pitchFamily="18" charset="0"/>
              </a:rPr>
              <a:t>subgenomes</a:t>
            </a:r>
            <a:r>
              <a:rPr lang="en-US" sz="1350" dirty="0">
                <a:latin typeface="Source Sans Pro" panose="020B0503030403020204" pitchFamily="34" charset="77"/>
                <a:ea typeface="Source Serif Pro" panose="02040603050405020204" pitchFamily="18" charset="0"/>
              </a:rPr>
              <a:t> (</a:t>
            </a:r>
            <a:r>
              <a:rPr lang="en-US" sz="1350" i="1" dirty="0">
                <a:latin typeface="Source Sans Pro" panose="020B0503030403020204" pitchFamily="34" charset="77"/>
                <a:ea typeface="Source Serif Pro" panose="02040603050405020204" pitchFamily="18" charset="0"/>
              </a:rPr>
              <a:t>C. </a:t>
            </a:r>
            <a:r>
              <a:rPr lang="en-US" sz="1350" i="1" dirty="0" err="1">
                <a:latin typeface="Source Sans Pro" panose="020B0503030403020204" pitchFamily="34" charset="77"/>
                <a:ea typeface="Source Serif Pro" panose="02040603050405020204" pitchFamily="18" charset="0"/>
              </a:rPr>
              <a:t>canephora</a:t>
            </a:r>
            <a:r>
              <a:rPr lang="en-US" sz="1350" dirty="0">
                <a:latin typeface="Source Sans Pro" panose="020B0503030403020204" pitchFamily="34" charset="77"/>
                <a:ea typeface="Source Serif Pro" panose="02040603050405020204" pitchFamily="18" charset="0"/>
              </a:rPr>
              <a:t> and </a:t>
            </a:r>
            <a:r>
              <a:rPr lang="en-US" sz="1350" i="1" dirty="0">
                <a:latin typeface="Source Sans Pro" panose="020B0503030403020204" pitchFamily="34" charset="77"/>
                <a:ea typeface="Source Serif Pro" panose="02040603050405020204" pitchFamily="18" charset="0"/>
              </a:rPr>
              <a:t>C. </a:t>
            </a:r>
            <a:r>
              <a:rPr lang="en-US" sz="1350" i="1" dirty="0" err="1">
                <a:latin typeface="Source Sans Pro" panose="020B0503030403020204" pitchFamily="34" charset="77"/>
                <a:ea typeface="Source Serif Pro" panose="02040603050405020204" pitchFamily="18" charset="0"/>
              </a:rPr>
              <a:t>eugenioides</a:t>
            </a:r>
            <a:r>
              <a:rPr lang="en-US" sz="1350" dirty="0">
                <a:latin typeface="Source Sans Pro" panose="020B0503030403020204" pitchFamily="34" charset="77"/>
                <a:ea typeface="Source Serif Pro" panose="02040603050405020204" pitchFamily="18" charset="0"/>
              </a:rPr>
              <a:t>).</a:t>
            </a:r>
          </a:p>
          <a:p>
            <a:pPr marL="214313" indent="-214313">
              <a:buFont typeface="Arial" panose="020B0604020202020204" pitchFamily="34" charset="0"/>
              <a:buChar char="•"/>
            </a:pPr>
            <a:endParaRPr lang="en-US" sz="1350" dirty="0">
              <a:latin typeface="Source Sans Pro" panose="020B0503030403020204" pitchFamily="34" charset="77"/>
              <a:ea typeface="Source Serif Pro" panose="02040603050405020204" pitchFamily="18" charset="0"/>
            </a:endParaRPr>
          </a:p>
          <a:p>
            <a:pPr marL="214313" indent="-214313">
              <a:buFont typeface="Arial" panose="020B0604020202020204" pitchFamily="34" charset="0"/>
              <a:buChar char="•"/>
            </a:pPr>
            <a:r>
              <a:rPr lang="en-US" sz="1350" dirty="0">
                <a:latin typeface="Source Sans Pro" panose="020B0503030403020204" pitchFamily="34" charset="77"/>
                <a:ea typeface="Source Serif Pro" panose="02040603050405020204" pitchFamily="18" charset="0"/>
              </a:rPr>
              <a:t>The panel will be essential for breeding applications such as genomic mapping, genomic prediction, diversity, and phylogenetic analysis. </a:t>
            </a:r>
          </a:p>
          <a:p>
            <a:pPr marL="214313" indent="-214313">
              <a:buFont typeface="Arial" panose="020B0604020202020204" pitchFamily="34" charset="0"/>
              <a:buChar char="•"/>
            </a:pPr>
            <a:endParaRPr lang="en-US" sz="1350" dirty="0">
              <a:latin typeface="Source Sans Pro" panose="020B0503030403020204" pitchFamily="34" charset="77"/>
              <a:ea typeface="Source Serif Pro" panose="02040603050405020204" pitchFamily="18" charset="0"/>
            </a:endParaRPr>
          </a:p>
          <a:p>
            <a:pPr marL="214313" indent="-214313">
              <a:buFont typeface="Arial" panose="020B0604020202020204" pitchFamily="34" charset="0"/>
              <a:buChar char="•"/>
            </a:pPr>
            <a:r>
              <a:rPr lang="en-US" sz="1350" dirty="0">
                <a:latin typeface="Source Sans Pro" panose="020B0503030403020204" pitchFamily="34" charset="77"/>
                <a:ea typeface="Source Serif Pro" panose="02040603050405020204" pitchFamily="18" charset="0"/>
              </a:rPr>
              <a:t>By providing an affordable, standardized, and effective tool, this panel has great potential for widespread adoption in breeding programs worldwide. It facilitates collaboration and promises to </a:t>
            </a:r>
            <a:r>
              <a:rPr lang="en-US" sz="1350" b="1" dirty="0">
                <a:latin typeface="Source Sans Pro" panose="020B0503030403020204" pitchFamily="34" charset="77"/>
                <a:ea typeface="Source Serif Pro" panose="02040603050405020204" pitchFamily="18" charset="0"/>
              </a:rPr>
              <a:t>accelerate the development of improved coffee varieties</a:t>
            </a:r>
            <a:endParaRPr lang="en-US" sz="1350" dirty="0">
              <a:latin typeface="Source Sans Pro" panose="020B0503030403020204" pitchFamily="34" charset="77"/>
              <a:ea typeface="Source Serif Pro" panose="02040603050405020204" pitchFamily="18" charset="0"/>
            </a:endParaRPr>
          </a:p>
          <a:p>
            <a:pPr marL="214313" indent="-214313">
              <a:buFont typeface="Arial" panose="020B0604020202020204" pitchFamily="34" charset="0"/>
              <a:buChar char="•"/>
            </a:pPr>
            <a:endParaRPr lang="en-US" sz="1350" dirty="0">
              <a:latin typeface="Source Sans Pro" panose="020B0503030403020204" pitchFamily="34" charset="77"/>
              <a:ea typeface="Source Serif Pro" panose="02040603050405020204" pitchFamily="18" charset="0"/>
            </a:endParaRPr>
          </a:p>
        </p:txBody>
      </p:sp>
      <p:pic>
        <p:nvPicPr>
          <p:cNvPr id="5" name="Picture 4">
            <a:extLst>
              <a:ext uri="{FF2B5EF4-FFF2-40B4-BE49-F238E27FC236}">
                <a16:creationId xmlns:a16="http://schemas.microsoft.com/office/drawing/2014/main" id="{E4DE0B82-8A1D-75F4-7D50-DD620AF5EC27}"/>
              </a:ext>
            </a:extLst>
          </p:cNvPr>
          <p:cNvPicPr>
            <a:picLocks noChangeAspect="1"/>
          </p:cNvPicPr>
          <p:nvPr/>
        </p:nvPicPr>
        <p:blipFill>
          <a:blip r:embed="rId3"/>
          <a:srcRect l="14618" t="14618" r="17915" b="17915"/>
          <a:stretch>
            <a:fillRect/>
          </a:stretch>
        </p:blipFill>
        <p:spPr>
          <a:xfrm>
            <a:off x="0" y="0"/>
            <a:ext cx="2370832" cy="5143500"/>
          </a:xfrm>
          <a:prstGeom prst="rect">
            <a:avLst/>
          </a:prstGeom>
        </p:spPr>
      </p:pic>
    </p:spTree>
    <p:extLst>
      <p:ext uri="{BB962C8B-B14F-4D97-AF65-F5344CB8AC3E}">
        <p14:creationId xmlns:p14="http://schemas.microsoft.com/office/powerpoint/2010/main" val="1693642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bunch of berries&#10;&#10;Description automatically generated with low confidence">
            <a:extLst>
              <a:ext uri="{FF2B5EF4-FFF2-40B4-BE49-F238E27FC236}">
                <a16:creationId xmlns:a16="http://schemas.microsoft.com/office/drawing/2014/main" id="{B2B6FC67-DF75-7016-6581-B8F76C88AD41}"/>
              </a:ext>
            </a:extLst>
          </p:cNvPr>
          <p:cNvPicPr>
            <a:picLocks noChangeAspect="1"/>
          </p:cNvPicPr>
          <p:nvPr/>
        </p:nvPicPr>
        <p:blipFill rotWithShape="1">
          <a:blip r:embed="rId2"/>
          <a:srcRect t="6327" b="9390"/>
          <a:stretch/>
        </p:blipFill>
        <p:spPr>
          <a:xfrm>
            <a:off x="-1" y="0"/>
            <a:ext cx="9144004" cy="5143500"/>
          </a:xfrm>
          <a:prstGeom prst="rect">
            <a:avLst/>
          </a:prstGeom>
        </p:spPr>
      </p:pic>
      <p:sp>
        <p:nvSpPr>
          <p:cNvPr id="6" name="Rectangle 5">
            <a:extLst>
              <a:ext uri="{FF2B5EF4-FFF2-40B4-BE49-F238E27FC236}">
                <a16:creationId xmlns:a16="http://schemas.microsoft.com/office/drawing/2014/main" id="{D4D3AEF2-F611-08CA-6190-9A22BF984474}"/>
              </a:ext>
            </a:extLst>
          </p:cNvPr>
          <p:cNvSpPr/>
          <p:nvPr/>
        </p:nvSpPr>
        <p:spPr>
          <a:xfrm>
            <a:off x="1" y="-2"/>
            <a:ext cx="9143999" cy="5143503"/>
          </a:xfrm>
          <a:prstGeom prst="rect">
            <a:avLst/>
          </a:prstGeom>
          <a:solidFill>
            <a:srgbClr val="225145">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Title 1">
            <a:extLst>
              <a:ext uri="{FF2B5EF4-FFF2-40B4-BE49-F238E27FC236}">
                <a16:creationId xmlns:a16="http://schemas.microsoft.com/office/drawing/2014/main" id="{8B3A3296-84BD-1AA8-0127-3914FFDEEA1E}"/>
              </a:ext>
            </a:extLst>
          </p:cNvPr>
          <p:cNvSpPr txBox="1">
            <a:spLocks/>
          </p:cNvSpPr>
          <p:nvPr/>
        </p:nvSpPr>
        <p:spPr>
          <a:xfrm>
            <a:off x="-88446" y="644591"/>
            <a:ext cx="9144000" cy="638799"/>
          </a:xfrm>
          <a:prstGeom prst="rect">
            <a:avLst/>
          </a:prstGeom>
        </p:spPr>
        <p:txBody>
          <a:bodyPr vert="horz" wrap="square" lIns="51435" tIns="25718" rIns="51435" bIns="25718"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Source Serif Pro SemiBold"/>
                <a:ea typeface="Source Serif Pro SemiBold"/>
                <a:cs typeface="Times New Roman"/>
              </a:rPr>
              <a:t>Arabica Foundational Research Essential for Development of Robusta MDP </a:t>
            </a:r>
            <a:endParaRPr lang="en-US" dirty="0">
              <a:solidFill>
                <a:schemeClr val="bg1"/>
              </a:solidFill>
            </a:endParaRPr>
          </a:p>
        </p:txBody>
      </p:sp>
    </p:spTree>
    <p:extLst>
      <p:ext uri="{BB962C8B-B14F-4D97-AF65-F5344CB8AC3E}">
        <p14:creationId xmlns:p14="http://schemas.microsoft.com/office/powerpoint/2010/main" val="3178748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F0BAB7-A72F-7214-31B6-7FBD68BA19A6}"/>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A7B5EBC3-22ED-EA9B-0F02-2E62A24E0DAE}"/>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defTabSz="914400">
              <a:spcAft>
                <a:spcPts val="600"/>
              </a:spcAft>
              <a:defRPr/>
            </a:pPr>
            <a:fld id="{9DD8C8E6-AF4D-F04C-B2A5-9664CD1D632D}" type="slidenum">
              <a:rPr lang="en-US" sz="800">
                <a:solidFill>
                  <a:srgbClr val="FFFFFF"/>
                </a:solidFill>
                <a:latin typeface="Calibri" panose="020F0502020204030204"/>
              </a:rPr>
              <a:pPr defTabSz="914400">
                <a:spcAft>
                  <a:spcPts val="600"/>
                </a:spcAft>
                <a:defRPr/>
              </a:pPr>
              <a:t>13</a:t>
            </a:fld>
            <a:endParaRPr lang="en-US" sz="800">
              <a:solidFill>
                <a:srgbClr val="FFFFFF"/>
              </a:solidFill>
              <a:latin typeface="Calibri" panose="020F0502020204030204"/>
            </a:endParaRPr>
          </a:p>
        </p:txBody>
      </p:sp>
      <p:pic>
        <p:nvPicPr>
          <p:cNvPr id="2" name="Picture 1" descr="A screenshot of a computer&#10;&#10;AI-generated content may be incorrect.">
            <a:extLst>
              <a:ext uri="{FF2B5EF4-FFF2-40B4-BE49-F238E27FC236}">
                <a16:creationId xmlns:a16="http://schemas.microsoft.com/office/drawing/2014/main" id="{D07164FB-199F-64C3-545A-EA7657BF2DB5}"/>
              </a:ext>
            </a:extLst>
          </p:cNvPr>
          <p:cNvPicPr>
            <a:picLocks noChangeAspect="1"/>
          </p:cNvPicPr>
          <p:nvPr/>
        </p:nvPicPr>
        <p:blipFill>
          <a:blip r:embed="rId3"/>
          <a:stretch>
            <a:fillRect/>
          </a:stretch>
        </p:blipFill>
        <p:spPr>
          <a:xfrm>
            <a:off x="3607590" y="102053"/>
            <a:ext cx="5459874" cy="4939393"/>
          </a:xfrm>
          <a:prstGeom prst="rect">
            <a:avLst/>
          </a:prstGeom>
        </p:spPr>
      </p:pic>
      <p:sp>
        <p:nvSpPr>
          <p:cNvPr id="3" name="TextBox 8">
            <a:extLst>
              <a:ext uri="{FF2B5EF4-FFF2-40B4-BE49-F238E27FC236}">
                <a16:creationId xmlns:a16="http://schemas.microsoft.com/office/drawing/2014/main" id="{C6A078BA-3277-E0CD-E9A3-04409C7A9FF2}"/>
              </a:ext>
            </a:extLst>
          </p:cNvPr>
          <p:cNvSpPr txBox="1"/>
          <p:nvPr/>
        </p:nvSpPr>
        <p:spPr>
          <a:xfrm>
            <a:off x="342900" y="347228"/>
            <a:ext cx="3265373" cy="2231401"/>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ct val="90000"/>
              </a:lnSpc>
              <a:spcAft>
                <a:spcPts val="600"/>
              </a:spcAft>
            </a:pPr>
            <a:r>
              <a:rPr lang="en-US" sz="2600" b="1" dirty="0">
                <a:solidFill>
                  <a:schemeClr val="accent1">
                    <a:lumMod val="75000"/>
                  </a:schemeClr>
                </a:solidFill>
                <a:latin typeface="Source Sans Pro Semibold"/>
                <a:ea typeface="Source Sans Pro Semibold"/>
              </a:rPr>
              <a:t> </a:t>
            </a:r>
            <a:endParaRPr lang="en-US" sz="2600">
              <a:solidFill>
                <a:schemeClr val="accent1">
                  <a:lumMod val="75000"/>
                </a:schemeClr>
              </a:solidFill>
              <a:latin typeface="Source Sans Pro Semibold"/>
              <a:ea typeface="Source Sans Pro Semibold"/>
            </a:endParaRPr>
          </a:p>
          <a:p>
            <a:pPr algn="ctr" defTabSz="914400">
              <a:lnSpc>
                <a:spcPct val="90000"/>
              </a:lnSpc>
              <a:spcAft>
                <a:spcPts val="600"/>
              </a:spcAft>
            </a:pPr>
            <a:r>
              <a:rPr lang="en-US" sz="2600" b="1" dirty="0">
                <a:solidFill>
                  <a:schemeClr val="accent1">
                    <a:lumMod val="75000"/>
                  </a:schemeClr>
                </a:solidFill>
                <a:latin typeface="Source Sans Pro Semibold"/>
                <a:ea typeface="Source Sans Pro Semibold"/>
              </a:rPr>
              <a:t>Foundational Empirical Studies Essential  </a:t>
            </a:r>
            <a:endParaRPr lang="en-US" sz="2600" dirty="0">
              <a:solidFill>
                <a:schemeClr val="accent1">
                  <a:lumMod val="75000"/>
                </a:schemeClr>
              </a:solidFill>
              <a:latin typeface="Source Sans Pro Semibold"/>
              <a:ea typeface="Source Sans Pro Semibold"/>
            </a:endParaRPr>
          </a:p>
          <a:p>
            <a:pPr indent="-228600" algn="ctr" defTabSz="914400">
              <a:lnSpc>
                <a:spcPct val="90000"/>
              </a:lnSpc>
              <a:spcAft>
                <a:spcPts val="600"/>
              </a:spcAft>
              <a:buFont typeface="Arial" panose="020B0604020202020204" pitchFamily="34" charset="0"/>
              <a:buChar char="•"/>
            </a:pPr>
            <a:endParaRPr lang="en-US" sz="2600" b="1" dirty="0">
              <a:solidFill>
                <a:schemeClr val="accent1">
                  <a:lumMod val="75000"/>
                </a:schemeClr>
              </a:solidFill>
              <a:latin typeface="Source Sans Pro Semibold"/>
              <a:ea typeface="Source Sans Pro Semibold"/>
            </a:endParaRPr>
          </a:p>
        </p:txBody>
      </p:sp>
      <p:pic>
        <p:nvPicPr>
          <p:cNvPr id="6" name="Picture 5" descr="A screenshot of a computer&#10;&#10;AI-generated content may be incorrect.">
            <a:extLst>
              <a:ext uri="{FF2B5EF4-FFF2-40B4-BE49-F238E27FC236}">
                <a16:creationId xmlns:a16="http://schemas.microsoft.com/office/drawing/2014/main" id="{1CF98ADA-205A-244C-F98F-31FA64A53EDB}"/>
              </a:ext>
            </a:extLst>
          </p:cNvPr>
          <p:cNvPicPr>
            <a:picLocks noChangeAspect="1"/>
          </p:cNvPicPr>
          <p:nvPr/>
        </p:nvPicPr>
        <p:blipFill>
          <a:blip r:embed="rId4"/>
          <a:stretch>
            <a:fillRect/>
          </a:stretch>
        </p:blipFill>
        <p:spPr>
          <a:xfrm>
            <a:off x="118657" y="2235994"/>
            <a:ext cx="2913081"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7020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F587F-EBBE-03E7-4EB3-CB62A813B9CC}"/>
            </a:ext>
          </a:extLst>
        </p:cNvPr>
        <p:cNvGrpSpPr/>
        <p:nvPr/>
      </p:nvGrpSpPr>
      <p:grpSpPr>
        <a:xfrm>
          <a:off x="0" y="0"/>
          <a:ext cx="0" cy="0"/>
          <a:chOff x="0" y="0"/>
          <a:chExt cx="0" cy="0"/>
        </a:xfrm>
      </p:grpSpPr>
      <p:sp>
        <p:nvSpPr>
          <p:cNvPr id="4" name="Google Shape;432;p49">
            <a:extLst>
              <a:ext uri="{FF2B5EF4-FFF2-40B4-BE49-F238E27FC236}">
                <a16:creationId xmlns:a16="http://schemas.microsoft.com/office/drawing/2014/main" id="{56A903AD-5946-99F9-751B-6CCF05423D76}"/>
              </a:ext>
            </a:extLst>
          </p:cNvPr>
          <p:cNvSpPr/>
          <p:nvPr/>
        </p:nvSpPr>
        <p:spPr>
          <a:xfrm>
            <a:off x="0" y="0"/>
            <a:ext cx="9144000" cy="481350"/>
          </a:xfrm>
          <a:prstGeom prst="rect">
            <a:avLst/>
          </a:prstGeom>
          <a:solidFill>
            <a:srgbClr val="235146"/>
          </a:solidFill>
          <a:ln w="11588" cap="flat">
            <a:noFill/>
            <a:prstDash val="solid"/>
            <a:miter/>
          </a:ln>
        </p:spPr>
        <p:txBody>
          <a:bodyPr spcFirstLastPara="1" wrap="square" lIns="68575" tIns="34275" rIns="68575" bIns="34275" anchor="ctr" anchorCtr="0">
            <a:noAutofit/>
          </a:bodyPr>
          <a:lstStyle/>
          <a:p>
            <a:pPr algn="ctr"/>
            <a:endParaRPr sz="2000" b="1" dirty="0">
              <a:solidFill>
                <a:schemeClr val="bg1"/>
              </a:solidFill>
              <a:latin typeface="Source Sans Pro"/>
              <a:ea typeface="Source Sans Pro"/>
              <a:cs typeface="Source Sans Pro"/>
              <a:sym typeface="Source Sans Pro"/>
            </a:endParaRPr>
          </a:p>
        </p:txBody>
      </p:sp>
      <p:sp>
        <p:nvSpPr>
          <p:cNvPr id="28" name="TextBox 27">
            <a:extLst>
              <a:ext uri="{FF2B5EF4-FFF2-40B4-BE49-F238E27FC236}">
                <a16:creationId xmlns:a16="http://schemas.microsoft.com/office/drawing/2014/main" id="{559060D5-EBC6-6472-810F-9200C6B37B20}"/>
              </a:ext>
            </a:extLst>
          </p:cNvPr>
          <p:cNvSpPr txBox="1"/>
          <p:nvPr/>
        </p:nvSpPr>
        <p:spPr>
          <a:xfrm>
            <a:off x="108175" y="2453"/>
            <a:ext cx="8896847" cy="584775"/>
          </a:xfrm>
          <a:prstGeom prst="rect">
            <a:avLst/>
          </a:prstGeom>
          <a:noFill/>
        </p:spPr>
        <p:txBody>
          <a:bodyPr wrap="square" lIns="182880" tIns="137160" rIns="182880" bIns="137160" rtlCol="0" anchor="t">
            <a:spAutoFit/>
          </a:bodyPr>
          <a:lstStyle/>
          <a:p>
            <a:pPr algn="ctr" defTabSz="685766"/>
            <a:r>
              <a:rPr lang="en-US" sz="2000" dirty="0">
                <a:solidFill>
                  <a:schemeClr val="bg1"/>
                </a:solidFill>
                <a:latin typeface="Source Serif Pro SemiBold"/>
                <a:ea typeface="Source Serif Pro SemiBold"/>
              </a:rPr>
              <a:t>Robusta MDP </a:t>
            </a:r>
            <a:r>
              <a:rPr lang="en-US" sz="2000">
                <a:solidFill>
                  <a:schemeClr val="bg1"/>
                </a:solidFill>
                <a:latin typeface="Source Serif Pro SemiBold"/>
                <a:ea typeface="Source Serif Pro SemiBold"/>
              </a:rPr>
              <a:t>Considerations</a:t>
            </a:r>
            <a:r>
              <a:rPr lang="en-US" sz="2000" dirty="0">
                <a:solidFill>
                  <a:schemeClr val="bg1"/>
                </a:solidFill>
                <a:latin typeface="Source Serif Pro SemiBold"/>
                <a:ea typeface="Source Serif Pro SemiBold"/>
              </a:rPr>
              <a:t>  </a:t>
            </a:r>
            <a:endParaRPr lang="en-US" sz="2000" dirty="0">
              <a:solidFill>
                <a:schemeClr val="bg1"/>
              </a:solidFill>
              <a:latin typeface="Source Serif Pro SemiBold"/>
              <a:ea typeface="Source Serif Pro SemiBold"/>
              <a:cs typeface="Calibri"/>
            </a:endParaRPr>
          </a:p>
        </p:txBody>
      </p:sp>
      <p:sp>
        <p:nvSpPr>
          <p:cNvPr id="5" name="Slide Number Placeholder 1">
            <a:extLst>
              <a:ext uri="{FF2B5EF4-FFF2-40B4-BE49-F238E27FC236}">
                <a16:creationId xmlns:a16="http://schemas.microsoft.com/office/drawing/2014/main" id="{6372F7B7-BA6A-9853-B5CC-1BF8D423EC00}"/>
              </a:ext>
            </a:extLst>
          </p:cNvPr>
          <p:cNvSpPr>
            <a:spLocks noGrp="1"/>
          </p:cNvSpPr>
          <p:nvPr>
            <p:ph type="sldNum" sz="quarter" idx="12"/>
          </p:nvPr>
        </p:nvSpPr>
        <p:spPr>
          <a:xfrm>
            <a:off x="6951326" y="4773905"/>
            <a:ext cx="2057400" cy="273844"/>
          </a:xfrm>
        </p:spPr>
        <p:txBody>
          <a:bodyPr/>
          <a:lstStyle/>
          <a:p>
            <a:fld id="{9DD8C8E6-AF4D-F04C-B2A5-9664CD1D632D}" type="slidenum">
              <a:rPr lang="es-MX" b="1" smtClean="0">
                <a:solidFill>
                  <a:srgbClr val="235145"/>
                </a:solidFill>
                <a:latin typeface="Source Serif Pro SemiBold" panose="02040603050405020204" pitchFamily="18" charset="0"/>
                <a:ea typeface="Source Serif Pro SemiBold" panose="02040603050405020204" pitchFamily="18" charset="0"/>
              </a:rPr>
              <a:t>14</a:t>
            </a:fld>
            <a:endParaRPr lang="es-MX" b="1" dirty="0">
              <a:solidFill>
                <a:srgbClr val="235145"/>
              </a:solidFill>
              <a:latin typeface="Source Serif Pro SemiBold" panose="02040603050405020204" pitchFamily="18" charset="0"/>
              <a:ea typeface="Source Serif Pro SemiBold" panose="02040603050405020204" pitchFamily="18" charset="0"/>
            </a:endParaRPr>
          </a:p>
        </p:txBody>
      </p:sp>
      <p:graphicFrame>
        <p:nvGraphicFramePr>
          <p:cNvPr id="49" name="Table 48">
            <a:extLst>
              <a:ext uri="{FF2B5EF4-FFF2-40B4-BE49-F238E27FC236}">
                <a16:creationId xmlns:a16="http://schemas.microsoft.com/office/drawing/2014/main" id="{10DEA0FA-CF18-8806-CEEB-0DF9F97AE22D}"/>
              </a:ext>
            </a:extLst>
          </p:cNvPr>
          <p:cNvGraphicFramePr>
            <a:graphicFrameLocks noGrp="1"/>
          </p:cNvGraphicFramePr>
          <p:nvPr>
            <p:extLst>
              <p:ext uri="{D42A27DB-BD31-4B8C-83A1-F6EECF244321}">
                <p14:modId xmlns:p14="http://schemas.microsoft.com/office/powerpoint/2010/main" val="3225195460"/>
              </p:ext>
            </p:extLst>
          </p:nvPr>
        </p:nvGraphicFramePr>
        <p:xfrm>
          <a:off x="57149" y="514351"/>
          <a:ext cx="8991938" cy="4671847"/>
        </p:xfrm>
        <a:graphic>
          <a:graphicData uri="http://schemas.openxmlformats.org/drawingml/2006/table">
            <a:tbl>
              <a:tblPr firstRow="1" bandRow="1">
                <a:tableStyleId>{5C22544A-7EE6-4342-B048-85BDC9FD1C3A}</a:tableStyleId>
              </a:tblPr>
              <a:tblGrid>
                <a:gridCol w="4150178">
                  <a:extLst>
                    <a:ext uri="{9D8B030D-6E8A-4147-A177-3AD203B41FA5}">
                      <a16:colId xmlns:a16="http://schemas.microsoft.com/office/drawing/2014/main" val="3194738266"/>
                    </a:ext>
                  </a:extLst>
                </a:gridCol>
                <a:gridCol w="4841760">
                  <a:extLst>
                    <a:ext uri="{9D8B030D-6E8A-4147-A177-3AD203B41FA5}">
                      <a16:colId xmlns:a16="http://schemas.microsoft.com/office/drawing/2014/main" val="4034315411"/>
                    </a:ext>
                  </a:extLst>
                </a:gridCol>
              </a:tblGrid>
              <a:tr h="428625">
                <a:tc>
                  <a:txBody>
                    <a:bodyPr/>
                    <a:lstStyle/>
                    <a:p>
                      <a:r>
                        <a:rPr lang="en-US" sz="1800" dirty="0">
                          <a:latin typeface="Source Sans Pro Light"/>
                        </a:rPr>
                        <a:t>Critical robusta breeding challenge </a:t>
                      </a:r>
                    </a:p>
                  </a:txBody>
                  <a:tcPr/>
                </a:tc>
                <a:tc>
                  <a:txBody>
                    <a:bodyPr/>
                    <a:lstStyle/>
                    <a:p>
                      <a:r>
                        <a:rPr lang="en-US" sz="1800" dirty="0">
                          <a:latin typeface="Source Sans Pro Light"/>
                        </a:rPr>
                        <a:t>MDP role </a:t>
                      </a:r>
                    </a:p>
                  </a:txBody>
                  <a:tcPr/>
                </a:tc>
                <a:extLst>
                  <a:ext uri="{0D108BD9-81ED-4DB2-BD59-A6C34878D82A}">
                    <a16:rowId xmlns:a16="http://schemas.microsoft.com/office/drawing/2014/main" val="4044060949"/>
                  </a:ext>
                </a:extLst>
              </a:tr>
              <a:tr h="494181">
                <a:tc>
                  <a:txBody>
                    <a:bodyPr/>
                    <a:lstStyle/>
                    <a:p>
                      <a:pPr lvl="0" algn="l">
                        <a:lnSpc>
                          <a:spcPct val="100000"/>
                        </a:lnSpc>
                        <a:spcBef>
                          <a:spcPts val="0"/>
                        </a:spcBef>
                        <a:spcAft>
                          <a:spcPts val="0"/>
                        </a:spcAft>
                        <a:buNone/>
                      </a:pPr>
                      <a:r>
                        <a:rPr lang="en-US" sz="1800" b="0" i="0" u="none" strike="noStrike" noProof="0" dirty="0">
                          <a:solidFill>
                            <a:srgbClr val="000000"/>
                          </a:solidFill>
                          <a:latin typeface="Source Sans Pro Light"/>
                        </a:rPr>
                        <a:t>Long breeding cycles and thus long timelines and costs for variety deployment</a:t>
                      </a:r>
                    </a:p>
                  </a:txBody>
                  <a:tcPr/>
                </a:tc>
                <a:tc>
                  <a:txBody>
                    <a:bodyPr/>
                    <a:lstStyle/>
                    <a:p>
                      <a:pPr lvl="0">
                        <a:buNone/>
                      </a:pPr>
                      <a:r>
                        <a:rPr lang="en-US" sz="1800" dirty="0">
                          <a:latin typeface="Source Sans Pro Light"/>
                        </a:rPr>
                        <a:t>Genome-wide distribution of MDP enables use of genomic selection to cut back on timelines </a:t>
                      </a:r>
                    </a:p>
                  </a:txBody>
                  <a:tcPr/>
                </a:tc>
                <a:extLst>
                  <a:ext uri="{0D108BD9-81ED-4DB2-BD59-A6C34878D82A}">
                    <a16:rowId xmlns:a16="http://schemas.microsoft.com/office/drawing/2014/main" val="1856266222"/>
                  </a:ext>
                </a:extLst>
              </a:tr>
              <a:tr h="494182">
                <a:tc>
                  <a:txBody>
                    <a:bodyPr/>
                    <a:lstStyle/>
                    <a:p>
                      <a:pPr lvl="0" algn="l">
                        <a:lnSpc>
                          <a:spcPct val="100000"/>
                        </a:lnSpc>
                        <a:spcBef>
                          <a:spcPts val="0"/>
                        </a:spcBef>
                        <a:spcAft>
                          <a:spcPts val="0"/>
                        </a:spcAft>
                        <a:buNone/>
                      </a:pPr>
                      <a:r>
                        <a:rPr lang="en-US" sz="1800" b="0" i="0" u="none" strike="noStrike" noProof="0" dirty="0">
                          <a:solidFill>
                            <a:srgbClr val="000000"/>
                          </a:solidFill>
                          <a:latin typeface="Source Sans Pro Light"/>
                        </a:rPr>
                        <a:t>Most economically important traits  are quantitative </a:t>
                      </a:r>
                    </a:p>
                  </a:txBody>
                  <a:tcPr/>
                </a:tc>
                <a:tc>
                  <a:txBody>
                    <a:bodyPr/>
                    <a:lstStyle/>
                    <a:p>
                      <a:pPr lvl="0" algn="l">
                        <a:lnSpc>
                          <a:spcPct val="100000"/>
                        </a:lnSpc>
                        <a:spcBef>
                          <a:spcPts val="0"/>
                        </a:spcBef>
                        <a:spcAft>
                          <a:spcPts val="0"/>
                        </a:spcAft>
                        <a:buNone/>
                      </a:pPr>
                      <a:r>
                        <a:rPr lang="en-US" sz="1800" b="0" i="0" u="none" strike="noStrike" noProof="0" dirty="0">
                          <a:solidFill>
                            <a:srgbClr val="000000"/>
                          </a:solidFill>
                          <a:latin typeface="Source Sans Pro Light"/>
                        </a:rPr>
                        <a:t>MDP makes it possible to predict traits without the need for phenotyping. </a:t>
                      </a:r>
                    </a:p>
                  </a:txBody>
                  <a:tcPr/>
                </a:tc>
                <a:extLst>
                  <a:ext uri="{0D108BD9-81ED-4DB2-BD59-A6C34878D82A}">
                    <a16:rowId xmlns:a16="http://schemas.microsoft.com/office/drawing/2014/main" val="389869038"/>
                  </a:ext>
                </a:extLst>
              </a:tr>
              <a:tr h="494181">
                <a:tc>
                  <a:txBody>
                    <a:bodyPr/>
                    <a:lstStyle/>
                    <a:p>
                      <a:pPr lvl="0" algn="l">
                        <a:lnSpc>
                          <a:spcPct val="100000"/>
                        </a:lnSpc>
                        <a:spcBef>
                          <a:spcPts val="0"/>
                        </a:spcBef>
                        <a:spcAft>
                          <a:spcPts val="0"/>
                        </a:spcAft>
                        <a:buNone/>
                      </a:pPr>
                      <a:r>
                        <a:rPr lang="en-US" sz="1800" b="0" i="0" u="none" strike="noStrike" noProof="0" dirty="0">
                          <a:solidFill>
                            <a:srgbClr val="000000"/>
                          </a:solidFill>
                          <a:latin typeface="Source Sans Pro Light"/>
                        </a:rPr>
                        <a:t>Sensitivity to environment, magnifies </a:t>
                      </a:r>
                      <a:r>
                        <a:rPr lang="en-US" sz="1800" b="0" i="0" u="none" strike="noStrike" noProof="0" dirty="0" err="1">
                          <a:solidFill>
                            <a:srgbClr val="000000"/>
                          </a:solidFill>
                          <a:latin typeface="Source Sans Pro Light"/>
                        </a:rPr>
                        <a:t>GxE</a:t>
                      </a:r>
                      <a:r>
                        <a:rPr lang="en-US" sz="1800" b="0" i="0" u="none" strike="noStrike" noProof="0" dirty="0">
                          <a:solidFill>
                            <a:srgbClr val="000000"/>
                          </a:solidFill>
                          <a:latin typeface="Source Sans Pro Light"/>
                        </a:rPr>
                        <a:t> interactions </a:t>
                      </a:r>
                    </a:p>
                  </a:txBody>
                  <a:tcPr/>
                </a:tc>
                <a:tc>
                  <a:txBody>
                    <a:bodyPr/>
                    <a:lstStyle/>
                    <a:p>
                      <a:pPr lvl="0">
                        <a:buNone/>
                      </a:pPr>
                      <a:r>
                        <a:rPr lang="en-US" sz="1800" b="0" i="0" u="none" strike="noStrike" noProof="0" dirty="0">
                          <a:latin typeface="Source Sans Pro Light"/>
                        </a:rPr>
                        <a:t>Difficult to identify stable genotypes using phenotypic data alone, use of kinship from MDP essential </a:t>
                      </a:r>
                      <a:endParaRPr lang="en-US" sz="1800" dirty="0">
                        <a:latin typeface="Source Sans Pro Light"/>
                      </a:endParaRPr>
                    </a:p>
                  </a:txBody>
                  <a:tcPr/>
                </a:tc>
                <a:extLst>
                  <a:ext uri="{0D108BD9-81ED-4DB2-BD59-A6C34878D82A}">
                    <a16:rowId xmlns:a16="http://schemas.microsoft.com/office/drawing/2014/main" val="2056254411"/>
                  </a:ext>
                </a:extLst>
              </a:tr>
              <a:tr h="494182">
                <a:tc>
                  <a:txBody>
                    <a:bodyPr/>
                    <a:lstStyle/>
                    <a:p>
                      <a:pPr lvl="0" algn="l">
                        <a:lnSpc>
                          <a:spcPct val="100000"/>
                        </a:lnSpc>
                        <a:spcBef>
                          <a:spcPts val="0"/>
                        </a:spcBef>
                        <a:spcAft>
                          <a:spcPts val="0"/>
                        </a:spcAft>
                        <a:buNone/>
                      </a:pPr>
                      <a:r>
                        <a:rPr lang="en-US" sz="1800" b="0" i="0" u="none" strike="noStrike" noProof="0" dirty="0">
                          <a:solidFill>
                            <a:srgbClr val="000000"/>
                          </a:solidFill>
                          <a:latin typeface="Source Sans Pro Light"/>
                        </a:rPr>
                        <a:t>Limited pedigree information </a:t>
                      </a:r>
                    </a:p>
                  </a:txBody>
                  <a:tcPr/>
                </a:tc>
                <a:tc>
                  <a:txBody>
                    <a:bodyPr/>
                    <a:lstStyle/>
                    <a:p>
                      <a:pPr lvl="0">
                        <a:buNone/>
                      </a:pPr>
                      <a:r>
                        <a:rPr lang="en-US" sz="1800" b="0" i="0" u="none" strike="noStrike" noProof="0" dirty="0">
                          <a:latin typeface="Source Sans Pro Light"/>
                        </a:rPr>
                        <a:t>MDP can readily reconstruct  estimate kinship</a:t>
                      </a:r>
                      <a:endParaRPr lang="en-US" sz="1800" dirty="0">
                        <a:latin typeface="Source Sans Pro Light"/>
                      </a:endParaRPr>
                    </a:p>
                  </a:txBody>
                  <a:tcPr/>
                </a:tc>
                <a:extLst>
                  <a:ext uri="{0D108BD9-81ED-4DB2-BD59-A6C34878D82A}">
                    <a16:rowId xmlns:a16="http://schemas.microsoft.com/office/drawing/2014/main" val="128190306"/>
                  </a:ext>
                </a:extLst>
              </a:tr>
              <a:tr h="494182">
                <a:tc>
                  <a:txBody>
                    <a:bodyPr/>
                    <a:lstStyle/>
                    <a:p>
                      <a:pPr lvl="0" algn="l">
                        <a:lnSpc>
                          <a:spcPct val="100000"/>
                        </a:lnSpc>
                        <a:spcBef>
                          <a:spcPts val="0"/>
                        </a:spcBef>
                        <a:spcAft>
                          <a:spcPts val="0"/>
                        </a:spcAft>
                        <a:buNone/>
                      </a:pPr>
                      <a:r>
                        <a:rPr lang="en-US" sz="1800" b="0" i="0" u="none" strike="noStrike" noProof="0" dirty="0">
                          <a:solidFill>
                            <a:srgbClr val="000000"/>
                          </a:solidFill>
                          <a:latin typeface="Source Sans Pro Light"/>
                        </a:rPr>
                        <a:t>Commercial production relies on compatibility of deployed clones </a:t>
                      </a:r>
                    </a:p>
                  </a:txBody>
                  <a:tcPr/>
                </a:tc>
                <a:tc>
                  <a:txBody>
                    <a:bodyPr/>
                    <a:lstStyle/>
                    <a:p>
                      <a:r>
                        <a:rPr lang="en-US" sz="1800" dirty="0">
                          <a:latin typeface="Source Sans Pro Light"/>
                        </a:rPr>
                        <a:t>Parental verification and cross-performance prediction made possible with MDP</a:t>
                      </a:r>
                    </a:p>
                  </a:txBody>
                  <a:tcPr/>
                </a:tc>
                <a:extLst>
                  <a:ext uri="{0D108BD9-81ED-4DB2-BD59-A6C34878D82A}">
                    <a16:rowId xmlns:a16="http://schemas.microsoft.com/office/drawing/2014/main" val="85341271"/>
                  </a:ext>
                </a:extLst>
              </a:tr>
              <a:tr h="494182">
                <a:tc>
                  <a:txBody>
                    <a:bodyPr/>
                    <a:lstStyle/>
                    <a:p>
                      <a:pPr lvl="0" algn="l">
                        <a:lnSpc>
                          <a:spcPct val="100000"/>
                        </a:lnSpc>
                        <a:spcBef>
                          <a:spcPts val="0"/>
                        </a:spcBef>
                        <a:spcAft>
                          <a:spcPts val="0"/>
                        </a:spcAft>
                        <a:buNone/>
                      </a:pPr>
                      <a:r>
                        <a:rPr lang="en-US" sz="1800" b="0" i="0" u="none" strike="noStrike" noProof="0" dirty="0">
                          <a:solidFill>
                            <a:srgbClr val="000000"/>
                          </a:solidFill>
                          <a:latin typeface="Source Sans Pro Light"/>
                        </a:rPr>
                        <a:t>High heterozygosity complicates conservation efforts </a:t>
                      </a:r>
                    </a:p>
                  </a:txBody>
                  <a:tcPr/>
                </a:tc>
                <a:tc>
                  <a:txBody>
                    <a:bodyPr/>
                    <a:lstStyle/>
                    <a:p>
                      <a:r>
                        <a:rPr lang="en-US" sz="1800" dirty="0">
                          <a:latin typeface="Source Sans Pro Light"/>
                        </a:rPr>
                        <a:t>Robustness of MDP makes it possible to generate core collections across wild, semi-wild and cultivated </a:t>
                      </a:r>
                    </a:p>
                  </a:txBody>
                  <a:tcPr/>
                </a:tc>
                <a:extLst>
                  <a:ext uri="{0D108BD9-81ED-4DB2-BD59-A6C34878D82A}">
                    <a16:rowId xmlns:a16="http://schemas.microsoft.com/office/drawing/2014/main" val="3729527633"/>
                  </a:ext>
                </a:extLst>
              </a:tr>
            </a:tbl>
          </a:graphicData>
        </a:graphic>
      </p:graphicFrame>
    </p:spTree>
    <p:extLst>
      <p:ext uri="{BB962C8B-B14F-4D97-AF65-F5344CB8AC3E}">
        <p14:creationId xmlns:p14="http://schemas.microsoft.com/office/powerpoint/2010/main" val="3686696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2A3E3-AB11-FF46-08BA-FF2E7C3FFEDB}"/>
            </a:ext>
          </a:extLst>
        </p:cNvPr>
        <p:cNvGrpSpPr/>
        <p:nvPr/>
      </p:nvGrpSpPr>
      <p:grpSpPr>
        <a:xfrm>
          <a:off x="0" y="0"/>
          <a:ext cx="0" cy="0"/>
          <a:chOff x="0" y="0"/>
          <a:chExt cx="0" cy="0"/>
        </a:xfrm>
      </p:grpSpPr>
      <p:sp>
        <p:nvSpPr>
          <p:cNvPr id="4" name="Google Shape;432;p49">
            <a:extLst>
              <a:ext uri="{FF2B5EF4-FFF2-40B4-BE49-F238E27FC236}">
                <a16:creationId xmlns:a16="http://schemas.microsoft.com/office/drawing/2014/main" id="{5B848411-CAAB-949D-E4AD-1451DF1E1061}"/>
              </a:ext>
            </a:extLst>
          </p:cNvPr>
          <p:cNvSpPr/>
          <p:nvPr/>
        </p:nvSpPr>
        <p:spPr>
          <a:xfrm>
            <a:off x="0" y="0"/>
            <a:ext cx="9144000" cy="481350"/>
          </a:xfrm>
          <a:prstGeom prst="rect">
            <a:avLst/>
          </a:prstGeom>
          <a:solidFill>
            <a:srgbClr val="235146"/>
          </a:solidFill>
          <a:ln w="11588" cap="flat">
            <a:noFill/>
            <a:prstDash val="solid"/>
            <a:miter/>
          </a:ln>
        </p:spPr>
        <p:txBody>
          <a:bodyPr spcFirstLastPara="1" wrap="square" lIns="68575" tIns="34275" rIns="68575" bIns="34275" anchor="ctr" anchorCtr="0">
            <a:noAutofit/>
          </a:bodyPr>
          <a:lstStyle/>
          <a:p>
            <a:pPr algn="ctr"/>
            <a:endParaRPr sz="2000" b="1" dirty="0">
              <a:solidFill>
                <a:schemeClr val="bg1"/>
              </a:solidFill>
              <a:latin typeface="Source Sans Pro"/>
              <a:ea typeface="Source Sans Pro"/>
              <a:cs typeface="Source Sans Pro"/>
              <a:sym typeface="Source Sans Pro"/>
            </a:endParaRPr>
          </a:p>
        </p:txBody>
      </p:sp>
      <p:sp>
        <p:nvSpPr>
          <p:cNvPr id="28" name="TextBox 27">
            <a:extLst>
              <a:ext uri="{FF2B5EF4-FFF2-40B4-BE49-F238E27FC236}">
                <a16:creationId xmlns:a16="http://schemas.microsoft.com/office/drawing/2014/main" id="{B7CA1F21-0588-A677-3BFC-7AABB3B98275}"/>
              </a:ext>
            </a:extLst>
          </p:cNvPr>
          <p:cNvSpPr txBox="1"/>
          <p:nvPr/>
        </p:nvSpPr>
        <p:spPr>
          <a:xfrm>
            <a:off x="108175" y="52459"/>
            <a:ext cx="8968284" cy="584775"/>
          </a:xfrm>
          <a:prstGeom prst="rect">
            <a:avLst/>
          </a:prstGeom>
          <a:noFill/>
        </p:spPr>
        <p:txBody>
          <a:bodyPr wrap="square" lIns="182880" tIns="137160" rIns="182880" bIns="137160" rtlCol="0" anchor="t">
            <a:spAutoFit/>
          </a:bodyPr>
          <a:lstStyle/>
          <a:p>
            <a:pPr algn="ctr" defTabSz="685766"/>
            <a:r>
              <a:rPr lang="en-US" sz="2000" dirty="0">
                <a:solidFill>
                  <a:schemeClr val="bg1"/>
                </a:solidFill>
                <a:latin typeface="Source Serif Pro SemiBold"/>
                <a:ea typeface="Source Serif Pro SemiBold"/>
              </a:rPr>
              <a:t>Path To Develop a robust Robusta MDP</a:t>
            </a:r>
            <a:endParaRPr lang="en-US" dirty="0">
              <a:solidFill>
                <a:schemeClr val="bg1"/>
              </a:solidFill>
              <a:ea typeface="Calibri"/>
              <a:cs typeface="Calibri"/>
            </a:endParaRPr>
          </a:p>
        </p:txBody>
      </p:sp>
      <p:sp>
        <p:nvSpPr>
          <p:cNvPr id="5" name="Slide Number Placeholder 1">
            <a:extLst>
              <a:ext uri="{FF2B5EF4-FFF2-40B4-BE49-F238E27FC236}">
                <a16:creationId xmlns:a16="http://schemas.microsoft.com/office/drawing/2014/main" id="{91FBD2F3-6F77-A538-7836-5DA4D03A785C}"/>
              </a:ext>
            </a:extLst>
          </p:cNvPr>
          <p:cNvSpPr>
            <a:spLocks noGrp="1"/>
          </p:cNvSpPr>
          <p:nvPr>
            <p:ph type="sldNum" sz="quarter" idx="12"/>
          </p:nvPr>
        </p:nvSpPr>
        <p:spPr>
          <a:xfrm>
            <a:off x="6951326" y="4773905"/>
            <a:ext cx="2057400" cy="273844"/>
          </a:xfrm>
        </p:spPr>
        <p:txBody>
          <a:bodyPr/>
          <a:lstStyle/>
          <a:p>
            <a:fld id="{9DD8C8E6-AF4D-F04C-B2A5-9664CD1D632D}" type="slidenum">
              <a:rPr lang="es-MX" b="1" smtClean="0">
                <a:solidFill>
                  <a:srgbClr val="235145"/>
                </a:solidFill>
                <a:latin typeface="Source Serif Pro SemiBold" panose="02040603050405020204" pitchFamily="18" charset="0"/>
                <a:ea typeface="Source Serif Pro SemiBold" panose="02040603050405020204" pitchFamily="18" charset="0"/>
              </a:rPr>
              <a:t>15</a:t>
            </a:fld>
            <a:endParaRPr lang="es-MX" b="1" dirty="0">
              <a:solidFill>
                <a:srgbClr val="235145"/>
              </a:solidFill>
              <a:latin typeface="Source Serif Pro SemiBold" panose="02040603050405020204" pitchFamily="18" charset="0"/>
              <a:ea typeface="Source Serif Pro SemiBold" panose="02040603050405020204" pitchFamily="18" charset="0"/>
            </a:endParaRPr>
          </a:p>
        </p:txBody>
      </p:sp>
      <p:graphicFrame>
        <p:nvGraphicFramePr>
          <p:cNvPr id="166" name="Diagram 165">
            <a:extLst>
              <a:ext uri="{FF2B5EF4-FFF2-40B4-BE49-F238E27FC236}">
                <a16:creationId xmlns:a16="http://schemas.microsoft.com/office/drawing/2014/main" id="{CD61DE85-0B11-38AA-19AA-103B1487FF7B}"/>
              </a:ext>
            </a:extLst>
          </p:cNvPr>
          <p:cNvGraphicFramePr/>
          <p:nvPr/>
        </p:nvGraphicFramePr>
        <p:xfrm>
          <a:off x="510949" y="587488"/>
          <a:ext cx="8496299" cy="4459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5194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B731F-AA98-6724-E035-374AA659A5A4}"/>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E2F720AF-5810-312D-72F4-C3614839C423}"/>
              </a:ext>
            </a:extLst>
          </p:cNvPr>
          <p:cNvSpPr txBox="1"/>
          <p:nvPr/>
        </p:nvSpPr>
        <p:spPr>
          <a:xfrm>
            <a:off x="108175" y="52459"/>
            <a:ext cx="8968284" cy="584775"/>
          </a:xfrm>
          <a:prstGeom prst="rect">
            <a:avLst/>
          </a:prstGeom>
          <a:noFill/>
        </p:spPr>
        <p:txBody>
          <a:bodyPr wrap="square" lIns="182880" tIns="137160" rIns="182880" bIns="137160" rtlCol="0" anchor="t">
            <a:spAutoFit/>
          </a:bodyPr>
          <a:lstStyle/>
          <a:p>
            <a:pPr algn="ctr" defTabSz="685766"/>
            <a:r>
              <a:rPr lang="en-US" sz="2000" dirty="0">
                <a:solidFill>
                  <a:schemeClr val="bg1"/>
                </a:solidFill>
                <a:latin typeface="Source Serif Pro SemiBold"/>
                <a:ea typeface="Source Serif Pro SemiBold"/>
              </a:rPr>
              <a:t>Scientific Collaboration is essential to develop a robust MDP</a:t>
            </a:r>
            <a:endParaRPr lang="en-US" dirty="0">
              <a:solidFill>
                <a:schemeClr val="bg1"/>
              </a:solidFill>
              <a:ea typeface="Calibri"/>
              <a:cs typeface="Calibri"/>
            </a:endParaRPr>
          </a:p>
        </p:txBody>
      </p:sp>
      <p:sp>
        <p:nvSpPr>
          <p:cNvPr id="5" name="Slide Number Placeholder 1">
            <a:extLst>
              <a:ext uri="{FF2B5EF4-FFF2-40B4-BE49-F238E27FC236}">
                <a16:creationId xmlns:a16="http://schemas.microsoft.com/office/drawing/2014/main" id="{269DD9B1-791A-DF8E-66BE-2F7B39A8FC32}"/>
              </a:ext>
            </a:extLst>
          </p:cNvPr>
          <p:cNvSpPr>
            <a:spLocks noGrp="1"/>
          </p:cNvSpPr>
          <p:nvPr>
            <p:ph type="sldNum" sz="quarter" idx="12"/>
          </p:nvPr>
        </p:nvSpPr>
        <p:spPr>
          <a:xfrm>
            <a:off x="6951326" y="4773905"/>
            <a:ext cx="2057400" cy="273844"/>
          </a:xfrm>
        </p:spPr>
        <p:txBody>
          <a:bodyPr/>
          <a:lstStyle/>
          <a:p>
            <a:fld id="{9DD8C8E6-AF4D-F04C-B2A5-9664CD1D632D}" type="slidenum">
              <a:rPr lang="es-MX" b="1" smtClean="0">
                <a:solidFill>
                  <a:srgbClr val="235145"/>
                </a:solidFill>
                <a:latin typeface="Source Serif Pro SemiBold" panose="02040603050405020204" pitchFamily="18" charset="0"/>
                <a:ea typeface="Source Serif Pro SemiBold" panose="02040603050405020204" pitchFamily="18" charset="0"/>
              </a:rPr>
              <a:t>16</a:t>
            </a:fld>
            <a:endParaRPr lang="es-MX" b="1" dirty="0">
              <a:solidFill>
                <a:srgbClr val="235145"/>
              </a:solidFill>
              <a:latin typeface="Source Serif Pro SemiBold" panose="02040603050405020204" pitchFamily="18" charset="0"/>
              <a:ea typeface="Source Serif Pro SemiBold" panose="02040603050405020204" pitchFamily="18" charset="0"/>
            </a:endParaRPr>
          </a:p>
        </p:txBody>
      </p:sp>
      <p:graphicFrame>
        <p:nvGraphicFramePr>
          <p:cNvPr id="15" name="Table 14">
            <a:extLst>
              <a:ext uri="{FF2B5EF4-FFF2-40B4-BE49-F238E27FC236}">
                <a16:creationId xmlns:a16="http://schemas.microsoft.com/office/drawing/2014/main" id="{9F05727D-2086-621E-EEC4-1D4EB0354D65}"/>
              </a:ext>
            </a:extLst>
          </p:cNvPr>
          <p:cNvGraphicFramePr>
            <a:graphicFrameLocks noGrp="1"/>
          </p:cNvGraphicFramePr>
          <p:nvPr>
            <p:extLst>
              <p:ext uri="{D42A27DB-BD31-4B8C-83A1-F6EECF244321}">
                <p14:modId xmlns:p14="http://schemas.microsoft.com/office/powerpoint/2010/main" val="722680477"/>
              </p:ext>
            </p:extLst>
          </p:nvPr>
        </p:nvGraphicFramePr>
        <p:xfrm>
          <a:off x="81642" y="40821"/>
          <a:ext cx="8848845" cy="5102212"/>
        </p:xfrm>
        <a:graphic>
          <a:graphicData uri="http://schemas.openxmlformats.org/drawingml/2006/table">
            <a:tbl>
              <a:tblPr firstRow="1" bandRow="1">
                <a:tableStyleId>{5C22544A-7EE6-4342-B048-85BDC9FD1C3A}</a:tableStyleId>
              </a:tblPr>
              <a:tblGrid>
                <a:gridCol w="4343016">
                  <a:extLst>
                    <a:ext uri="{9D8B030D-6E8A-4147-A177-3AD203B41FA5}">
                      <a16:colId xmlns:a16="http://schemas.microsoft.com/office/drawing/2014/main" val="337933919"/>
                    </a:ext>
                  </a:extLst>
                </a:gridCol>
                <a:gridCol w="4505829">
                  <a:extLst>
                    <a:ext uri="{9D8B030D-6E8A-4147-A177-3AD203B41FA5}">
                      <a16:colId xmlns:a16="http://schemas.microsoft.com/office/drawing/2014/main" val="2354741765"/>
                    </a:ext>
                  </a:extLst>
                </a:gridCol>
              </a:tblGrid>
              <a:tr h="347877">
                <a:tc>
                  <a:txBody>
                    <a:bodyPr/>
                    <a:lstStyle/>
                    <a:p>
                      <a:r>
                        <a:rPr lang="en-US" sz="1400" dirty="0">
                          <a:latin typeface="Source Sans Pro"/>
                        </a:rPr>
                        <a:t>Action/Process </a:t>
                      </a:r>
                    </a:p>
                  </a:txBody>
                  <a:tcPr/>
                </a:tc>
                <a:tc>
                  <a:txBody>
                    <a:bodyPr/>
                    <a:lstStyle/>
                    <a:p>
                      <a:r>
                        <a:rPr lang="en-US" sz="1400" dirty="0">
                          <a:latin typeface="Source Sans Pro"/>
                        </a:rPr>
                        <a:t>Responsible Entity</a:t>
                      </a:r>
                    </a:p>
                  </a:txBody>
                  <a:tcPr/>
                </a:tc>
                <a:extLst>
                  <a:ext uri="{0D108BD9-81ED-4DB2-BD59-A6C34878D82A}">
                    <a16:rowId xmlns:a16="http://schemas.microsoft.com/office/drawing/2014/main" val="3310849078"/>
                  </a:ext>
                </a:extLst>
              </a:tr>
              <a:tr h="472588">
                <a:tc>
                  <a:txBody>
                    <a:bodyPr/>
                    <a:lstStyle/>
                    <a:p>
                      <a:pPr lvl="0">
                        <a:buNone/>
                      </a:pPr>
                      <a:r>
                        <a:rPr lang="en-US" sz="1400" dirty="0">
                          <a:latin typeface="Source Sans Pro"/>
                        </a:rPr>
                        <a:t>Finalize FFAR funding contract</a:t>
                      </a:r>
                    </a:p>
                  </a:txBody>
                  <a:tcPr/>
                </a:tc>
                <a:tc>
                  <a:txBody>
                    <a:bodyPr/>
                    <a:lstStyle/>
                    <a:p>
                      <a:r>
                        <a:rPr lang="en-US" sz="1400" dirty="0">
                          <a:latin typeface="Source Sans Pro"/>
                        </a:rPr>
                        <a:t>WCR</a:t>
                      </a:r>
                    </a:p>
                  </a:txBody>
                  <a:tcPr/>
                </a:tc>
                <a:extLst>
                  <a:ext uri="{0D108BD9-81ED-4DB2-BD59-A6C34878D82A}">
                    <a16:rowId xmlns:a16="http://schemas.microsoft.com/office/drawing/2014/main" val="80921832"/>
                  </a:ext>
                </a:extLst>
              </a:tr>
              <a:tr h="479152">
                <a:tc>
                  <a:txBody>
                    <a:bodyPr/>
                    <a:lstStyle/>
                    <a:p>
                      <a:pPr lvl="0">
                        <a:buNone/>
                      </a:pPr>
                      <a:r>
                        <a:rPr lang="en-US" sz="1400" b="0" i="0" u="none" strike="noStrike" noProof="0" dirty="0">
                          <a:solidFill>
                            <a:srgbClr val="000000"/>
                          </a:solidFill>
                          <a:latin typeface="Source Sans Pro"/>
                        </a:rPr>
                        <a:t>Identify partners and clarify benefits of MDP</a:t>
                      </a:r>
                      <a:endParaRPr lang="en-US" sz="1400" dirty="0">
                        <a:latin typeface="Source Sans Pro"/>
                      </a:endParaRPr>
                    </a:p>
                  </a:txBody>
                  <a:tcPr/>
                </a:tc>
                <a:tc>
                  <a:txBody>
                    <a:bodyPr/>
                    <a:lstStyle/>
                    <a:p>
                      <a:r>
                        <a:rPr lang="en-US" sz="1400" dirty="0">
                          <a:latin typeface="Source Sans Pro"/>
                        </a:rPr>
                        <a:t>WCR</a:t>
                      </a:r>
                    </a:p>
                  </a:txBody>
                  <a:tcPr/>
                </a:tc>
                <a:extLst>
                  <a:ext uri="{0D108BD9-81ED-4DB2-BD59-A6C34878D82A}">
                    <a16:rowId xmlns:a16="http://schemas.microsoft.com/office/drawing/2014/main" val="3773428513"/>
                  </a:ext>
                </a:extLst>
              </a:tr>
              <a:tr h="393824">
                <a:tc>
                  <a:txBody>
                    <a:bodyPr/>
                    <a:lstStyle/>
                    <a:p>
                      <a:pPr lvl="0">
                        <a:buNone/>
                      </a:pPr>
                      <a:r>
                        <a:rPr lang="en-US" sz="1400" b="0" i="0" u="none" strike="noStrike" noProof="0" dirty="0">
                          <a:solidFill>
                            <a:srgbClr val="000000"/>
                          </a:solidFill>
                          <a:latin typeface="Source Sans Pro"/>
                        </a:rPr>
                        <a:t>Agreements with partners </a:t>
                      </a:r>
                    </a:p>
                  </a:txBody>
                  <a:tcPr/>
                </a:tc>
                <a:tc>
                  <a:txBody>
                    <a:bodyPr/>
                    <a:lstStyle/>
                    <a:p>
                      <a:pPr lvl="0">
                        <a:buNone/>
                      </a:pPr>
                      <a:r>
                        <a:rPr lang="en-US" sz="1400" dirty="0">
                          <a:latin typeface="Source Sans Pro"/>
                        </a:rPr>
                        <a:t>WCR</a:t>
                      </a:r>
                    </a:p>
                  </a:txBody>
                  <a:tcPr/>
                </a:tc>
                <a:extLst>
                  <a:ext uri="{0D108BD9-81ED-4DB2-BD59-A6C34878D82A}">
                    <a16:rowId xmlns:a16="http://schemas.microsoft.com/office/drawing/2014/main" val="988431648"/>
                  </a:ext>
                </a:extLst>
              </a:tr>
              <a:tr h="492279">
                <a:tc>
                  <a:txBody>
                    <a:bodyPr/>
                    <a:lstStyle/>
                    <a:p>
                      <a:pPr lvl="0">
                        <a:buNone/>
                      </a:pPr>
                      <a:r>
                        <a:rPr lang="en-US" sz="1400" b="0" i="0" u="none" strike="noStrike" noProof="0" dirty="0">
                          <a:solidFill>
                            <a:srgbClr val="000000"/>
                          </a:solidFill>
                          <a:latin typeface="Source Sans Pro"/>
                        </a:rPr>
                        <a:t>Assemble and ship tissue of diverse clones to constitute discovery panel</a:t>
                      </a:r>
                    </a:p>
                  </a:txBody>
                  <a:tcPr/>
                </a:tc>
                <a:tc>
                  <a:txBody>
                    <a:bodyPr/>
                    <a:lstStyle/>
                    <a:p>
                      <a:r>
                        <a:rPr lang="en-US" sz="1400" dirty="0">
                          <a:latin typeface="Source Sans Pro"/>
                        </a:rPr>
                        <a:t>National Coffee Institutes; WCR to provide support  </a:t>
                      </a:r>
                    </a:p>
                  </a:txBody>
                  <a:tcPr/>
                </a:tc>
                <a:extLst>
                  <a:ext uri="{0D108BD9-81ED-4DB2-BD59-A6C34878D82A}">
                    <a16:rowId xmlns:a16="http://schemas.microsoft.com/office/drawing/2014/main" val="1033033998"/>
                  </a:ext>
                </a:extLst>
              </a:tr>
              <a:tr h="551353">
                <a:tc>
                  <a:txBody>
                    <a:bodyPr/>
                    <a:lstStyle/>
                    <a:p>
                      <a:pPr lvl="0">
                        <a:buNone/>
                      </a:pPr>
                      <a:r>
                        <a:rPr lang="en-US" sz="1400" b="0" i="0" u="none" strike="noStrike" noProof="0" dirty="0">
                          <a:solidFill>
                            <a:srgbClr val="000000"/>
                          </a:solidFill>
                          <a:latin typeface="Source Sans Pro"/>
                        </a:rPr>
                        <a:t>High density genotyping to discover thousands of SNPs </a:t>
                      </a:r>
                    </a:p>
                  </a:txBody>
                  <a:tcPr/>
                </a:tc>
                <a:tc>
                  <a:txBody>
                    <a:bodyPr/>
                    <a:lstStyle/>
                    <a:p>
                      <a:r>
                        <a:rPr lang="en-US" sz="1400" dirty="0">
                          <a:latin typeface="Source Sans Pro"/>
                        </a:rPr>
                        <a:t>Contracted Service (e.g. Diversity Arrays Technology)</a:t>
                      </a:r>
                      <a:endParaRPr lang="en-US" sz="1400" b="0" i="0" u="none" strike="noStrike" noProof="0" dirty="0">
                        <a:solidFill>
                          <a:srgbClr val="001D35"/>
                        </a:solidFill>
                        <a:latin typeface="Source Sans Pro"/>
                      </a:endParaRPr>
                    </a:p>
                  </a:txBody>
                  <a:tcPr/>
                </a:tc>
                <a:extLst>
                  <a:ext uri="{0D108BD9-81ED-4DB2-BD59-A6C34878D82A}">
                    <a16:rowId xmlns:a16="http://schemas.microsoft.com/office/drawing/2014/main" val="2711670619"/>
                  </a:ext>
                </a:extLst>
              </a:tr>
              <a:tr h="544789">
                <a:tc>
                  <a:txBody>
                    <a:bodyPr/>
                    <a:lstStyle/>
                    <a:p>
                      <a:pPr lvl="0">
                        <a:buNone/>
                      </a:pPr>
                      <a:r>
                        <a:rPr lang="en-US" sz="1400" b="0" i="0" u="none" strike="noStrike" noProof="0" dirty="0">
                          <a:solidFill>
                            <a:srgbClr val="000000"/>
                          </a:solidFill>
                          <a:latin typeface="Source Sans Pro"/>
                        </a:rPr>
                        <a:t>Pre-SNP selection: Quality filtering and analyses to infer use and value </a:t>
                      </a:r>
                      <a:endParaRPr lang="en-US" sz="1400" dirty="0">
                        <a:latin typeface="Source Sans Pro"/>
                      </a:endParaRPr>
                    </a:p>
                  </a:txBody>
                  <a:tcPr/>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Source Sans Pro"/>
                        </a:rPr>
                        <a:t>Contracted Service (e.g. Diversity Arrays Technology) alongside WCR</a:t>
                      </a:r>
                    </a:p>
                  </a:txBody>
                  <a:tcPr/>
                </a:tc>
                <a:extLst>
                  <a:ext uri="{0D108BD9-81ED-4DB2-BD59-A6C34878D82A}">
                    <a16:rowId xmlns:a16="http://schemas.microsoft.com/office/drawing/2014/main" val="3463362071"/>
                  </a:ext>
                </a:extLst>
              </a:tr>
              <a:tr h="544789">
                <a:tc>
                  <a:txBody>
                    <a:bodyPr/>
                    <a:lstStyle/>
                    <a:p>
                      <a:pPr lvl="0">
                        <a:buNone/>
                      </a:pPr>
                      <a:r>
                        <a:rPr lang="en-US" sz="1400" b="0" i="0" u="none" strike="noStrike" noProof="0" dirty="0">
                          <a:solidFill>
                            <a:srgbClr val="000000"/>
                          </a:solidFill>
                          <a:latin typeface="Source Sans Pro"/>
                        </a:rPr>
                        <a:t>Verify pre-selected SNPs and submit for MDP design</a:t>
                      </a:r>
                      <a:endParaRPr lang="en-US" sz="1400" dirty="0">
                        <a:latin typeface="Source Sans Pro"/>
                      </a:endParaRPr>
                    </a:p>
                  </a:txBody>
                  <a:tcPr/>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Source Sans Pro"/>
                        </a:rPr>
                        <a:t>Contracted Service (e.g. Diversity Arrays Technology) alongside WCR; </a:t>
                      </a:r>
                      <a:r>
                        <a:rPr lang="en-US" sz="1400" b="0" i="0" u="none" strike="noStrike" noProof="0" dirty="0">
                          <a:solidFill>
                            <a:srgbClr val="C00000"/>
                          </a:solidFill>
                          <a:latin typeface="Source Sans Pro"/>
                        </a:rPr>
                        <a:t>Bioinformatics Consultant </a:t>
                      </a:r>
                    </a:p>
                  </a:txBody>
                  <a:tcPr/>
                </a:tc>
                <a:extLst>
                  <a:ext uri="{0D108BD9-81ED-4DB2-BD59-A6C34878D82A}">
                    <a16:rowId xmlns:a16="http://schemas.microsoft.com/office/drawing/2014/main" val="3055642129"/>
                  </a:ext>
                </a:extLst>
              </a:tr>
              <a:tr h="505407">
                <a:tc>
                  <a:txBody>
                    <a:bodyPr/>
                    <a:lstStyle/>
                    <a:p>
                      <a:pPr lvl="0">
                        <a:buNone/>
                      </a:pPr>
                      <a:r>
                        <a:rPr lang="en-US" sz="1400" b="0" i="0" u="none" strike="noStrike" noProof="0" dirty="0">
                          <a:solidFill>
                            <a:srgbClr val="000000"/>
                          </a:solidFill>
                          <a:latin typeface="Source Sans Pro"/>
                        </a:rPr>
                        <a:t>Validate MDP to infer call rate and concordance.  </a:t>
                      </a:r>
                      <a:endParaRPr lang="en-US" sz="1400" dirty="0">
                        <a:latin typeface="Source Sans Pro"/>
                      </a:endParaRPr>
                    </a:p>
                  </a:txBody>
                  <a:tcPr/>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Source Sans Pro"/>
                        </a:rPr>
                        <a:t>National Coffee Institutes; WCR; </a:t>
                      </a:r>
                      <a:r>
                        <a:rPr lang="en-US" sz="1400" b="0" i="0" u="none" strike="noStrike" noProof="0" dirty="0">
                          <a:solidFill>
                            <a:srgbClr val="C00000"/>
                          </a:solidFill>
                          <a:latin typeface="Source Sans Pro"/>
                        </a:rPr>
                        <a:t>Bioinformatics Consultant </a:t>
                      </a:r>
                      <a:endParaRPr lang="en-US" sz="1400" b="0" i="0" u="none" strike="noStrike" noProof="0" dirty="0">
                        <a:solidFill>
                          <a:srgbClr val="000000"/>
                        </a:solidFill>
                        <a:latin typeface="Source Sans Pro"/>
                      </a:endParaRPr>
                    </a:p>
                  </a:txBody>
                  <a:tcPr/>
                </a:tc>
                <a:extLst>
                  <a:ext uri="{0D108BD9-81ED-4DB2-BD59-A6C34878D82A}">
                    <a16:rowId xmlns:a16="http://schemas.microsoft.com/office/drawing/2014/main" val="3055925941"/>
                  </a:ext>
                </a:extLst>
              </a:tr>
              <a:tr h="695753">
                <a:tc>
                  <a:txBody>
                    <a:bodyPr/>
                    <a:lstStyle/>
                    <a:p>
                      <a:pPr lvl="0">
                        <a:buNone/>
                      </a:pPr>
                      <a:r>
                        <a:rPr lang="en-US" sz="1400" b="0" i="0" u="none" strike="noStrike" noProof="0" dirty="0">
                          <a:solidFill>
                            <a:srgbClr val="000000"/>
                          </a:solidFill>
                          <a:latin typeface="Source Sans Pro"/>
                        </a:rPr>
                        <a:t>Develop frameworks for routine use </a:t>
                      </a:r>
                    </a:p>
                  </a:txBody>
                  <a:tcPr/>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Source Sans Pro"/>
                        </a:rPr>
                        <a:t>National Coffee Institutes; WCR; </a:t>
                      </a:r>
                      <a:r>
                        <a:rPr lang="en-US" sz="1400" b="0" i="0" u="none" strike="noStrike" noProof="0" dirty="0">
                          <a:solidFill>
                            <a:srgbClr val="C00000"/>
                          </a:solidFill>
                          <a:latin typeface="Source Sans Pro"/>
                        </a:rPr>
                        <a:t>Bioinformatics Consultant </a:t>
                      </a:r>
                      <a:r>
                        <a:rPr lang="en-US" sz="1400" b="0" i="0" u="none" strike="noStrike" noProof="0" dirty="0">
                          <a:solidFill>
                            <a:srgbClr val="000000"/>
                          </a:solidFill>
                          <a:latin typeface="Source Sans Pro"/>
                        </a:rPr>
                        <a:t> </a:t>
                      </a:r>
                      <a:endParaRPr lang="en-US" sz="1400" b="0" i="0" u="none" strike="noStrike" noProof="0">
                        <a:solidFill>
                          <a:srgbClr val="000000"/>
                        </a:solidFill>
                        <a:latin typeface="Source Sans Pro"/>
                      </a:endParaRPr>
                    </a:p>
                    <a:p>
                      <a:pPr lvl="0">
                        <a:buNone/>
                      </a:pPr>
                      <a:endParaRPr lang="en-US" sz="1400" dirty="0">
                        <a:latin typeface="Source Sans Pro"/>
                      </a:endParaRPr>
                    </a:p>
                  </a:txBody>
                  <a:tcPr/>
                </a:tc>
                <a:extLst>
                  <a:ext uri="{0D108BD9-81ED-4DB2-BD59-A6C34878D82A}">
                    <a16:rowId xmlns:a16="http://schemas.microsoft.com/office/drawing/2014/main" val="2876011427"/>
                  </a:ext>
                </a:extLst>
              </a:tr>
            </a:tbl>
          </a:graphicData>
        </a:graphic>
      </p:graphicFrame>
    </p:spTree>
    <p:extLst>
      <p:ext uri="{BB962C8B-B14F-4D97-AF65-F5344CB8AC3E}">
        <p14:creationId xmlns:p14="http://schemas.microsoft.com/office/powerpoint/2010/main" val="4212732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BF931-4CF1-F48C-EBDE-688BCCABA126}"/>
            </a:ext>
          </a:extLst>
        </p:cNvPr>
        <p:cNvGrpSpPr/>
        <p:nvPr/>
      </p:nvGrpSpPr>
      <p:grpSpPr>
        <a:xfrm>
          <a:off x="0" y="0"/>
          <a:ext cx="0" cy="0"/>
          <a:chOff x="0" y="0"/>
          <a:chExt cx="0" cy="0"/>
        </a:xfrm>
      </p:grpSpPr>
      <p:sp>
        <p:nvSpPr>
          <p:cNvPr id="4" name="Google Shape;432;p49">
            <a:extLst>
              <a:ext uri="{FF2B5EF4-FFF2-40B4-BE49-F238E27FC236}">
                <a16:creationId xmlns:a16="http://schemas.microsoft.com/office/drawing/2014/main" id="{EA4AE2E2-D387-5302-AAC1-F87071622FE4}"/>
              </a:ext>
            </a:extLst>
          </p:cNvPr>
          <p:cNvSpPr/>
          <p:nvPr/>
        </p:nvSpPr>
        <p:spPr>
          <a:xfrm>
            <a:off x="28936" y="0"/>
            <a:ext cx="9093362" cy="586676"/>
          </a:xfrm>
          <a:prstGeom prst="rect">
            <a:avLst/>
          </a:prstGeom>
          <a:solidFill>
            <a:srgbClr val="235146"/>
          </a:solidFill>
          <a:ln w="11588" cap="flat">
            <a:noFill/>
            <a:prstDash val="solid"/>
            <a:miter/>
          </a:ln>
        </p:spPr>
        <p:txBody>
          <a:bodyPr spcFirstLastPara="1" wrap="square" lIns="68575" tIns="34275" rIns="68575" bIns="34275" anchor="ctr" anchorCtr="0">
            <a:noAutofit/>
          </a:bodyPr>
          <a:lstStyle/>
          <a:p>
            <a:pPr algn="ctr"/>
            <a:endParaRPr sz="2000" b="1" dirty="0">
              <a:solidFill>
                <a:schemeClr val="bg1"/>
              </a:solidFill>
              <a:latin typeface="Source Sans Pro"/>
              <a:ea typeface="Source Sans Pro"/>
              <a:cs typeface="Source Sans Pro"/>
              <a:sym typeface="Source Sans Pro"/>
            </a:endParaRPr>
          </a:p>
        </p:txBody>
      </p:sp>
      <p:sp>
        <p:nvSpPr>
          <p:cNvPr id="28" name="TextBox 27">
            <a:extLst>
              <a:ext uri="{FF2B5EF4-FFF2-40B4-BE49-F238E27FC236}">
                <a16:creationId xmlns:a16="http://schemas.microsoft.com/office/drawing/2014/main" id="{94EA163D-724F-7C76-5516-A427E4393644}"/>
              </a:ext>
            </a:extLst>
          </p:cNvPr>
          <p:cNvSpPr txBox="1"/>
          <p:nvPr/>
        </p:nvSpPr>
        <p:spPr>
          <a:xfrm>
            <a:off x="108175" y="52459"/>
            <a:ext cx="9011689" cy="584775"/>
          </a:xfrm>
          <a:prstGeom prst="rect">
            <a:avLst/>
          </a:prstGeom>
          <a:noFill/>
        </p:spPr>
        <p:txBody>
          <a:bodyPr wrap="square" lIns="182880" tIns="137160" rIns="182880" bIns="137160" rtlCol="0" anchor="t">
            <a:spAutoFit/>
          </a:bodyPr>
          <a:lstStyle/>
          <a:p>
            <a:pPr algn="ctr" defTabSz="685766"/>
            <a:r>
              <a:rPr lang="en-US" sz="2000" b="1">
                <a:solidFill>
                  <a:schemeClr val="bg1"/>
                </a:solidFill>
                <a:latin typeface="Source Sans Pro"/>
                <a:ea typeface="Source Sans Pro"/>
              </a:rPr>
              <a:t>Contextualized Robusta MDP</a:t>
            </a:r>
            <a:endParaRPr lang="en-US" b="1">
              <a:solidFill>
                <a:schemeClr val="bg1"/>
              </a:solidFill>
              <a:latin typeface="Source Sans Pro"/>
              <a:ea typeface="Source Sans Pro"/>
              <a:cs typeface="Calibri"/>
            </a:endParaRPr>
          </a:p>
        </p:txBody>
      </p:sp>
      <p:sp>
        <p:nvSpPr>
          <p:cNvPr id="5" name="Slide Number Placeholder 1">
            <a:extLst>
              <a:ext uri="{FF2B5EF4-FFF2-40B4-BE49-F238E27FC236}">
                <a16:creationId xmlns:a16="http://schemas.microsoft.com/office/drawing/2014/main" id="{8C3EAC3E-F954-EF84-B3F9-B94676EE1A0F}"/>
              </a:ext>
            </a:extLst>
          </p:cNvPr>
          <p:cNvSpPr>
            <a:spLocks noGrp="1"/>
          </p:cNvSpPr>
          <p:nvPr>
            <p:ph type="sldNum" sz="quarter" idx="12"/>
          </p:nvPr>
        </p:nvSpPr>
        <p:spPr>
          <a:xfrm>
            <a:off x="6951326" y="4773905"/>
            <a:ext cx="2057400" cy="273844"/>
          </a:xfrm>
        </p:spPr>
        <p:txBody>
          <a:bodyPr/>
          <a:lstStyle/>
          <a:p>
            <a:fld id="{9DD8C8E6-AF4D-F04C-B2A5-9664CD1D632D}" type="slidenum">
              <a:rPr lang="es-MX" b="1" smtClean="0">
                <a:solidFill>
                  <a:srgbClr val="235145"/>
                </a:solidFill>
                <a:latin typeface="Source Serif Pro SemiBold" panose="02040603050405020204" pitchFamily="18" charset="0"/>
                <a:ea typeface="Source Serif Pro SemiBold" panose="02040603050405020204" pitchFamily="18" charset="0"/>
              </a:rPr>
              <a:t>17</a:t>
            </a:fld>
            <a:endParaRPr lang="es-MX" b="1" dirty="0">
              <a:solidFill>
                <a:srgbClr val="235145"/>
              </a:solidFill>
              <a:latin typeface="Source Serif Pro SemiBold" panose="02040603050405020204" pitchFamily="18" charset="0"/>
              <a:ea typeface="Source Serif Pro SemiBold" panose="02040603050405020204" pitchFamily="18" charset="0"/>
            </a:endParaRPr>
          </a:p>
        </p:txBody>
      </p:sp>
      <p:graphicFrame>
        <p:nvGraphicFramePr>
          <p:cNvPr id="2" name="Table 1">
            <a:extLst>
              <a:ext uri="{FF2B5EF4-FFF2-40B4-BE49-F238E27FC236}">
                <a16:creationId xmlns:a16="http://schemas.microsoft.com/office/drawing/2014/main" id="{69831F56-7B8A-2837-6AAF-950ED328EACC}"/>
              </a:ext>
            </a:extLst>
          </p:cNvPr>
          <p:cNvGraphicFramePr>
            <a:graphicFrameLocks noGrp="1"/>
          </p:cNvGraphicFramePr>
          <p:nvPr>
            <p:extLst>
              <p:ext uri="{D42A27DB-BD31-4B8C-83A1-F6EECF244321}">
                <p14:modId xmlns:p14="http://schemas.microsoft.com/office/powerpoint/2010/main" val="3340314926"/>
              </p:ext>
            </p:extLst>
          </p:nvPr>
        </p:nvGraphicFramePr>
        <p:xfrm>
          <a:off x="28936" y="680012"/>
          <a:ext cx="8992920" cy="3760780"/>
        </p:xfrm>
        <a:graphic>
          <a:graphicData uri="http://schemas.openxmlformats.org/drawingml/2006/table">
            <a:tbl>
              <a:tblPr firstRow="1" bandRow="1">
                <a:tableStyleId>{5C22544A-7EE6-4342-B048-85BDC9FD1C3A}</a:tableStyleId>
              </a:tblPr>
              <a:tblGrid>
                <a:gridCol w="997151">
                  <a:extLst>
                    <a:ext uri="{9D8B030D-6E8A-4147-A177-3AD203B41FA5}">
                      <a16:colId xmlns:a16="http://schemas.microsoft.com/office/drawing/2014/main" val="3480960042"/>
                    </a:ext>
                  </a:extLst>
                </a:gridCol>
                <a:gridCol w="1415142">
                  <a:extLst>
                    <a:ext uri="{9D8B030D-6E8A-4147-A177-3AD203B41FA5}">
                      <a16:colId xmlns:a16="http://schemas.microsoft.com/office/drawing/2014/main" val="852451619"/>
                    </a:ext>
                  </a:extLst>
                </a:gridCol>
                <a:gridCol w="1224642">
                  <a:extLst>
                    <a:ext uri="{9D8B030D-6E8A-4147-A177-3AD203B41FA5}">
                      <a16:colId xmlns:a16="http://schemas.microsoft.com/office/drawing/2014/main" val="1378584425"/>
                    </a:ext>
                  </a:extLst>
                </a:gridCol>
                <a:gridCol w="1149803">
                  <a:extLst>
                    <a:ext uri="{9D8B030D-6E8A-4147-A177-3AD203B41FA5}">
                      <a16:colId xmlns:a16="http://schemas.microsoft.com/office/drawing/2014/main" val="3465374881"/>
                    </a:ext>
                  </a:extLst>
                </a:gridCol>
                <a:gridCol w="1258659">
                  <a:extLst>
                    <a:ext uri="{9D8B030D-6E8A-4147-A177-3AD203B41FA5}">
                      <a16:colId xmlns:a16="http://schemas.microsoft.com/office/drawing/2014/main" val="2950267849"/>
                    </a:ext>
                  </a:extLst>
                </a:gridCol>
                <a:gridCol w="1660071">
                  <a:extLst>
                    <a:ext uri="{9D8B030D-6E8A-4147-A177-3AD203B41FA5}">
                      <a16:colId xmlns:a16="http://schemas.microsoft.com/office/drawing/2014/main" val="1282093090"/>
                    </a:ext>
                  </a:extLst>
                </a:gridCol>
                <a:gridCol w="1287452">
                  <a:extLst>
                    <a:ext uri="{9D8B030D-6E8A-4147-A177-3AD203B41FA5}">
                      <a16:colId xmlns:a16="http://schemas.microsoft.com/office/drawing/2014/main" val="14095510"/>
                    </a:ext>
                  </a:extLst>
                </a:gridCol>
              </a:tblGrid>
              <a:tr h="966211">
                <a:tc>
                  <a:txBody>
                    <a:bodyPr/>
                    <a:lstStyle/>
                    <a:p>
                      <a:r>
                        <a:rPr lang="en-US" sz="1400" dirty="0">
                          <a:latin typeface="Source Sans Pro"/>
                        </a:rPr>
                        <a:t>SNP ID</a:t>
                      </a:r>
                    </a:p>
                  </a:txBody>
                  <a:tcPr/>
                </a:tc>
                <a:tc>
                  <a:txBody>
                    <a:bodyPr/>
                    <a:lstStyle/>
                    <a:p>
                      <a:pPr algn="ctr"/>
                      <a:r>
                        <a:rPr lang="en-US" sz="1400" dirty="0">
                          <a:latin typeface="Source Sans Pro"/>
                        </a:rPr>
                        <a:t>Chromosome</a:t>
                      </a:r>
                    </a:p>
                  </a:txBody>
                  <a:tcPr/>
                </a:tc>
                <a:tc>
                  <a:txBody>
                    <a:bodyPr/>
                    <a:lstStyle/>
                    <a:p>
                      <a:pPr algn="ctr"/>
                      <a:r>
                        <a:rPr lang="en-US" sz="1400" dirty="0">
                          <a:latin typeface="Source Sans Pro"/>
                        </a:rPr>
                        <a:t>Position (Base pair)</a:t>
                      </a:r>
                    </a:p>
                  </a:txBody>
                  <a:tcPr/>
                </a:tc>
                <a:tc>
                  <a:txBody>
                    <a:bodyPr/>
                    <a:lstStyle/>
                    <a:p>
                      <a:pPr algn="ctr"/>
                      <a:r>
                        <a:rPr lang="en-US" sz="1400" dirty="0">
                          <a:latin typeface="Source Sans Pro"/>
                        </a:rPr>
                        <a:t>Reference allele</a:t>
                      </a:r>
                    </a:p>
                  </a:txBody>
                  <a:tcPr/>
                </a:tc>
                <a:tc>
                  <a:txBody>
                    <a:bodyPr/>
                    <a:lstStyle/>
                    <a:p>
                      <a:pPr algn="ctr"/>
                      <a:r>
                        <a:rPr lang="en-US" sz="1400" dirty="0">
                          <a:latin typeface="Source Sans Pro"/>
                        </a:rPr>
                        <a:t>Alternative allele</a:t>
                      </a:r>
                    </a:p>
                  </a:txBody>
                  <a:tcPr/>
                </a:tc>
                <a:tc>
                  <a:txBody>
                    <a:bodyPr/>
                    <a:lstStyle/>
                    <a:p>
                      <a:pPr algn="ctr"/>
                      <a:r>
                        <a:rPr lang="en-US" sz="1400" dirty="0">
                          <a:latin typeface="Source Sans Pro"/>
                        </a:rPr>
                        <a:t>PIC (Polymorphism information content)</a:t>
                      </a:r>
                    </a:p>
                  </a:txBody>
                  <a:tcPr/>
                </a:tc>
                <a:tc>
                  <a:txBody>
                    <a:bodyPr/>
                    <a:lstStyle/>
                    <a:p>
                      <a:pPr algn="ctr"/>
                      <a:r>
                        <a:rPr lang="en-US" sz="1400" dirty="0">
                          <a:latin typeface="Source Sans Pro"/>
                        </a:rPr>
                        <a:t>Minor allele Freq</a:t>
                      </a:r>
                    </a:p>
                  </a:txBody>
                  <a:tcPr/>
                </a:tc>
                <a:extLst>
                  <a:ext uri="{0D108BD9-81ED-4DB2-BD59-A6C34878D82A}">
                    <a16:rowId xmlns:a16="http://schemas.microsoft.com/office/drawing/2014/main" val="1933254304"/>
                  </a:ext>
                </a:extLst>
              </a:tr>
              <a:tr h="579725">
                <a:tc>
                  <a:txBody>
                    <a:bodyPr/>
                    <a:lstStyle/>
                    <a:p>
                      <a:r>
                        <a:rPr lang="en-US" sz="1500" dirty="0">
                          <a:latin typeface="Source Sans Pro"/>
                        </a:rPr>
                        <a:t>Cc0001</a:t>
                      </a:r>
                    </a:p>
                  </a:txBody>
                  <a:tcPr/>
                </a:tc>
                <a:tc>
                  <a:txBody>
                    <a:bodyPr/>
                    <a:lstStyle/>
                    <a:p>
                      <a:pPr algn="ctr"/>
                      <a:r>
                        <a:rPr lang="en-US" sz="1500" dirty="0">
                          <a:latin typeface="Source Sans Pro"/>
                        </a:rPr>
                        <a:t>1</a:t>
                      </a:r>
                    </a:p>
                  </a:txBody>
                  <a:tcPr/>
                </a:tc>
                <a:tc>
                  <a:txBody>
                    <a:bodyPr/>
                    <a:lstStyle/>
                    <a:p>
                      <a:pPr algn="ctr"/>
                      <a:r>
                        <a:rPr lang="en-US" sz="1500" dirty="0">
                          <a:latin typeface="Source Sans Pro"/>
                        </a:rPr>
                        <a:t>1,000</a:t>
                      </a:r>
                    </a:p>
                  </a:txBody>
                  <a:tcPr/>
                </a:tc>
                <a:tc>
                  <a:txBody>
                    <a:bodyPr/>
                    <a:lstStyle/>
                    <a:p>
                      <a:pPr algn="ctr"/>
                      <a:r>
                        <a:rPr lang="en-US" sz="1500" dirty="0">
                          <a:latin typeface="Source Sans Pro"/>
                        </a:rPr>
                        <a:t>T</a:t>
                      </a:r>
                    </a:p>
                  </a:txBody>
                  <a:tcPr/>
                </a:tc>
                <a:tc>
                  <a:txBody>
                    <a:bodyPr/>
                    <a:lstStyle/>
                    <a:p>
                      <a:pPr algn="ctr"/>
                      <a:r>
                        <a:rPr lang="en-US" sz="1500" dirty="0">
                          <a:latin typeface="Source Sans Pro"/>
                        </a:rPr>
                        <a:t>C</a:t>
                      </a:r>
                    </a:p>
                  </a:txBody>
                  <a:tcPr/>
                </a:tc>
                <a:tc>
                  <a:txBody>
                    <a:bodyPr/>
                    <a:lstStyle/>
                    <a:p>
                      <a:pPr algn="ctr"/>
                      <a:r>
                        <a:rPr lang="en-US" sz="1500" dirty="0">
                          <a:latin typeface="Source Sans Pro"/>
                        </a:rPr>
                        <a:t>0.41</a:t>
                      </a:r>
                    </a:p>
                  </a:txBody>
                  <a:tcPr/>
                </a:tc>
                <a:tc>
                  <a:txBody>
                    <a:bodyPr/>
                    <a:lstStyle/>
                    <a:p>
                      <a:pPr algn="ctr"/>
                      <a:r>
                        <a:rPr lang="en-US" sz="1500" dirty="0">
                          <a:latin typeface="Source Sans Pro"/>
                        </a:rPr>
                        <a:t>0.25</a:t>
                      </a:r>
                    </a:p>
                  </a:txBody>
                  <a:tcPr/>
                </a:tc>
                <a:extLst>
                  <a:ext uri="{0D108BD9-81ED-4DB2-BD59-A6C34878D82A}">
                    <a16:rowId xmlns:a16="http://schemas.microsoft.com/office/drawing/2014/main" val="1713222187"/>
                  </a:ext>
                </a:extLst>
              </a:tr>
              <a:tr h="579725">
                <a:tc>
                  <a:txBody>
                    <a:bodyPr/>
                    <a:lstStyle/>
                    <a:p>
                      <a:pPr lvl="0" algn="l">
                        <a:lnSpc>
                          <a:spcPct val="100000"/>
                        </a:lnSpc>
                        <a:spcBef>
                          <a:spcPts val="0"/>
                        </a:spcBef>
                        <a:spcAft>
                          <a:spcPts val="0"/>
                        </a:spcAft>
                        <a:buNone/>
                      </a:pPr>
                      <a:r>
                        <a:rPr lang="en-US" sz="1500" b="0" i="0" u="none" strike="noStrike" noProof="0" dirty="0">
                          <a:solidFill>
                            <a:srgbClr val="000000"/>
                          </a:solidFill>
                          <a:latin typeface="Source Sans Pro"/>
                        </a:rPr>
                        <a:t>Cc0002</a:t>
                      </a:r>
                    </a:p>
                  </a:txBody>
                  <a:tcPr/>
                </a:tc>
                <a:tc>
                  <a:txBody>
                    <a:bodyPr/>
                    <a:lstStyle/>
                    <a:p>
                      <a:pPr algn="ctr"/>
                      <a:r>
                        <a:rPr lang="en-US" sz="1500" dirty="0">
                          <a:latin typeface="Source Sans Pro"/>
                        </a:rPr>
                        <a:t>7</a:t>
                      </a:r>
                    </a:p>
                  </a:txBody>
                  <a:tcPr/>
                </a:tc>
                <a:tc>
                  <a:txBody>
                    <a:bodyPr/>
                    <a:lstStyle/>
                    <a:p>
                      <a:pPr algn="ctr"/>
                      <a:r>
                        <a:rPr lang="en-US" sz="1500" dirty="0">
                          <a:latin typeface="Source Sans Pro"/>
                        </a:rPr>
                        <a:t>256,730</a:t>
                      </a:r>
                    </a:p>
                  </a:txBody>
                  <a:tcPr/>
                </a:tc>
                <a:tc>
                  <a:txBody>
                    <a:bodyPr/>
                    <a:lstStyle/>
                    <a:p>
                      <a:pPr algn="ctr"/>
                      <a:r>
                        <a:rPr lang="en-US" sz="1500" dirty="0">
                          <a:latin typeface="Source Sans Pro"/>
                        </a:rPr>
                        <a:t>C</a:t>
                      </a:r>
                    </a:p>
                  </a:txBody>
                  <a:tcPr/>
                </a:tc>
                <a:tc>
                  <a:txBody>
                    <a:bodyPr/>
                    <a:lstStyle/>
                    <a:p>
                      <a:pPr algn="ctr"/>
                      <a:r>
                        <a:rPr lang="en-US" sz="1500" dirty="0">
                          <a:latin typeface="Source Sans Pro"/>
                        </a:rPr>
                        <a:t>T</a:t>
                      </a:r>
                    </a:p>
                  </a:txBody>
                  <a:tcPr/>
                </a:tc>
                <a:tc>
                  <a:txBody>
                    <a:bodyPr/>
                    <a:lstStyle/>
                    <a:p>
                      <a:pPr algn="ctr"/>
                      <a:r>
                        <a:rPr lang="en-US" sz="1500" dirty="0">
                          <a:latin typeface="Source Sans Pro"/>
                        </a:rPr>
                        <a:t>0.25</a:t>
                      </a:r>
                    </a:p>
                  </a:txBody>
                  <a:tcPr/>
                </a:tc>
                <a:tc>
                  <a:txBody>
                    <a:bodyPr/>
                    <a:lstStyle/>
                    <a:p>
                      <a:pPr algn="ctr"/>
                      <a:r>
                        <a:rPr lang="en-US" sz="1500" dirty="0">
                          <a:latin typeface="Source Sans Pro"/>
                        </a:rPr>
                        <a:t>0.16</a:t>
                      </a:r>
                      <a:endParaRPr lang="en-US" dirty="0"/>
                    </a:p>
                  </a:txBody>
                  <a:tcPr/>
                </a:tc>
                <a:extLst>
                  <a:ext uri="{0D108BD9-81ED-4DB2-BD59-A6C34878D82A}">
                    <a16:rowId xmlns:a16="http://schemas.microsoft.com/office/drawing/2014/main" val="2564397021"/>
                  </a:ext>
                </a:extLst>
              </a:tr>
              <a:tr h="1055394">
                <a:tc>
                  <a:txBody>
                    <a:bodyPr/>
                    <a:lstStyle/>
                    <a:p>
                      <a:r>
                        <a:rPr lang="en-US" sz="1500" dirty="0">
                          <a:latin typeface="Source Sans Pro"/>
                        </a:rPr>
                        <a:t>.</a:t>
                      </a:r>
                    </a:p>
                    <a:p>
                      <a:pPr lvl="0">
                        <a:buNone/>
                      </a:pPr>
                      <a:r>
                        <a:rPr lang="en-US" sz="1500" dirty="0">
                          <a:latin typeface="Source Sans Pro"/>
                        </a:rPr>
                        <a:t>.</a:t>
                      </a:r>
                    </a:p>
                    <a:p>
                      <a:pPr lvl="0">
                        <a:buNone/>
                      </a:pPr>
                      <a:r>
                        <a:rPr lang="en-US" sz="1500" dirty="0">
                          <a:latin typeface="Source Sans Pro"/>
                        </a:rPr>
                        <a:t>.</a:t>
                      </a:r>
                    </a:p>
                  </a:txBody>
                  <a:tcPr/>
                </a:tc>
                <a:tc>
                  <a:txBody>
                    <a:bodyPr/>
                    <a:lstStyle/>
                    <a:p>
                      <a:pPr algn="ctr"/>
                      <a:r>
                        <a:rPr lang="en-US" sz="1500" dirty="0">
                          <a:latin typeface="Source Sans Pro"/>
                        </a:rPr>
                        <a:t>.</a:t>
                      </a:r>
                    </a:p>
                    <a:p>
                      <a:pPr lvl="0" algn="ctr">
                        <a:buNone/>
                      </a:pPr>
                      <a:r>
                        <a:rPr lang="en-US" sz="1500" dirty="0">
                          <a:latin typeface="Source Sans Pro"/>
                        </a:rPr>
                        <a:t>.</a:t>
                      </a:r>
                    </a:p>
                    <a:p>
                      <a:pPr lvl="0" algn="ctr">
                        <a:buNone/>
                      </a:pPr>
                      <a:r>
                        <a:rPr lang="en-US" sz="1500" dirty="0">
                          <a:latin typeface="Source Sans Pro"/>
                        </a:rPr>
                        <a:t>.</a:t>
                      </a:r>
                    </a:p>
                  </a:txBody>
                  <a:tcPr/>
                </a:tc>
                <a:tc>
                  <a:txBody>
                    <a:bodyPr/>
                    <a:lstStyle/>
                    <a:p>
                      <a:pPr algn="ctr"/>
                      <a:r>
                        <a:rPr lang="en-US" sz="1500" dirty="0">
                          <a:latin typeface="Source Sans Pro"/>
                        </a:rPr>
                        <a:t>.</a:t>
                      </a:r>
                    </a:p>
                    <a:p>
                      <a:pPr lvl="0" algn="ctr">
                        <a:buNone/>
                      </a:pPr>
                      <a:r>
                        <a:rPr lang="en-US" sz="1500" dirty="0">
                          <a:latin typeface="Source Sans Pro"/>
                        </a:rPr>
                        <a:t>.</a:t>
                      </a:r>
                    </a:p>
                    <a:p>
                      <a:pPr lvl="0" algn="ctr">
                        <a:buNone/>
                      </a:pPr>
                      <a:r>
                        <a:rPr lang="en-US" sz="1500" dirty="0">
                          <a:latin typeface="Source Sans Pro"/>
                        </a:rPr>
                        <a:t>.</a:t>
                      </a:r>
                    </a:p>
                  </a:txBody>
                  <a:tcPr/>
                </a:tc>
                <a:tc>
                  <a:txBody>
                    <a:bodyPr/>
                    <a:lstStyle/>
                    <a:p>
                      <a:pPr algn="ctr"/>
                      <a:r>
                        <a:rPr lang="en-US" sz="1500" dirty="0">
                          <a:latin typeface="Source Sans Pro"/>
                        </a:rPr>
                        <a:t>.</a:t>
                      </a:r>
                    </a:p>
                    <a:p>
                      <a:pPr lvl="0" algn="ctr">
                        <a:buNone/>
                      </a:pPr>
                      <a:r>
                        <a:rPr lang="en-US" sz="1500" dirty="0">
                          <a:latin typeface="Source Sans Pro"/>
                        </a:rPr>
                        <a:t>.</a:t>
                      </a:r>
                    </a:p>
                    <a:p>
                      <a:pPr lvl="0" algn="ctr">
                        <a:buNone/>
                      </a:pPr>
                      <a:r>
                        <a:rPr lang="en-US" sz="1500" dirty="0">
                          <a:latin typeface="Source Sans Pro"/>
                        </a:rPr>
                        <a:t>.</a:t>
                      </a:r>
                    </a:p>
                  </a:txBody>
                  <a:tcPr/>
                </a:tc>
                <a:tc>
                  <a:txBody>
                    <a:bodyPr/>
                    <a:lstStyle/>
                    <a:p>
                      <a:pPr algn="ctr"/>
                      <a:r>
                        <a:rPr lang="en-US" sz="1500" dirty="0">
                          <a:latin typeface="Source Sans Pro"/>
                        </a:rPr>
                        <a:t>.</a:t>
                      </a:r>
                    </a:p>
                    <a:p>
                      <a:pPr lvl="0" algn="ctr">
                        <a:buNone/>
                      </a:pPr>
                      <a:r>
                        <a:rPr lang="en-US" sz="1500" dirty="0">
                          <a:latin typeface="Source Sans Pro"/>
                        </a:rPr>
                        <a:t>.</a:t>
                      </a:r>
                    </a:p>
                    <a:p>
                      <a:pPr lvl="0" algn="ctr">
                        <a:buNone/>
                      </a:pPr>
                      <a:r>
                        <a:rPr lang="en-US" sz="1500" dirty="0">
                          <a:latin typeface="Source Sans Pro"/>
                        </a:rPr>
                        <a:t>.</a:t>
                      </a:r>
                    </a:p>
                  </a:txBody>
                  <a:tcPr/>
                </a:tc>
                <a:tc>
                  <a:txBody>
                    <a:bodyPr/>
                    <a:lstStyle/>
                    <a:p>
                      <a:pPr algn="ctr"/>
                      <a:r>
                        <a:rPr lang="en-US" sz="1500" dirty="0">
                          <a:latin typeface="Source Sans Pro"/>
                        </a:rPr>
                        <a:t>.</a:t>
                      </a:r>
                    </a:p>
                    <a:p>
                      <a:pPr lvl="0" algn="ctr">
                        <a:buNone/>
                      </a:pPr>
                      <a:r>
                        <a:rPr lang="en-US" sz="1500" dirty="0">
                          <a:latin typeface="Source Sans Pro"/>
                        </a:rPr>
                        <a:t>.</a:t>
                      </a:r>
                    </a:p>
                    <a:p>
                      <a:pPr lvl="0" algn="ctr">
                        <a:buNone/>
                      </a:pPr>
                      <a:r>
                        <a:rPr lang="en-US" sz="1500" dirty="0">
                          <a:latin typeface="Source Sans Pro"/>
                        </a:rPr>
                        <a:t>.</a:t>
                      </a:r>
                    </a:p>
                  </a:txBody>
                  <a:tcPr/>
                </a:tc>
                <a:tc>
                  <a:txBody>
                    <a:bodyPr/>
                    <a:lstStyle/>
                    <a:p>
                      <a:pPr algn="ctr"/>
                      <a:r>
                        <a:rPr lang="en-US" sz="1500" dirty="0">
                          <a:latin typeface="Source Sans Pro"/>
                        </a:rPr>
                        <a:t>.</a:t>
                      </a:r>
                    </a:p>
                    <a:p>
                      <a:pPr lvl="0" algn="ctr">
                        <a:buNone/>
                      </a:pPr>
                      <a:r>
                        <a:rPr lang="en-US" sz="1500" dirty="0">
                          <a:latin typeface="Source Sans Pro"/>
                        </a:rPr>
                        <a:t>.</a:t>
                      </a:r>
                    </a:p>
                    <a:p>
                      <a:pPr lvl="0" algn="ctr">
                        <a:buNone/>
                      </a:pPr>
                      <a:r>
                        <a:rPr lang="en-US" sz="1500" dirty="0">
                          <a:latin typeface="Source Sans Pro"/>
                        </a:rPr>
                        <a:t>.</a:t>
                      </a:r>
                    </a:p>
                  </a:txBody>
                  <a:tcPr/>
                </a:tc>
                <a:extLst>
                  <a:ext uri="{0D108BD9-81ED-4DB2-BD59-A6C34878D82A}">
                    <a16:rowId xmlns:a16="http://schemas.microsoft.com/office/drawing/2014/main" val="3309640373"/>
                  </a:ext>
                </a:extLst>
              </a:tr>
              <a:tr h="579725">
                <a:tc>
                  <a:txBody>
                    <a:bodyPr/>
                    <a:lstStyle/>
                    <a:p>
                      <a:pPr lvl="0" algn="l">
                        <a:lnSpc>
                          <a:spcPct val="100000"/>
                        </a:lnSpc>
                        <a:spcBef>
                          <a:spcPts val="0"/>
                        </a:spcBef>
                        <a:spcAft>
                          <a:spcPts val="0"/>
                        </a:spcAft>
                        <a:buNone/>
                      </a:pPr>
                      <a:r>
                        <a:rPr lang="en-US" sz="1500" b="0" i="0" u="none" strike="noStrike" noProof="0" dirty="0">
                          <a:solidFill>
                            <a:srgbClr val="000000"/>
                          </a:solidFill>
                          <a:latin typeface="Source Sans Pro"/>
                        </a:rPr>
                        <a:t>Cc3500</a:t>
                      </a:r>
                    </a:p>
                    <a:p>
                      <a:pPr lvl="0">
                        <a:buNone/>
                      </a:pPr>
                      <a:endParaRPr lang="en-US" sz="1500" dirty="0">
                        <a:latin typeface="Source Sans Pro"/>
                      </a:endParaRPr>
                    </a:p>
                  </a:txBody>
                  <a:tcPr/>
                </a:tc>
                <a:tc>
                  <a:txBody>
                    <a:bodyPr/>
                    <a:lstStyle/>
                    <a:p>
                      <a:pPr algn="ctr"/>
                      <a:r>
                        <a:rPr lang="en-US" sz="1500" dirty="0">
                          <a:latin typeface="Source Sans Pro"/>
                        </a:rPr>
                        <a:t>8</a:t>
                      </a:r>
                    </a:p>
                  </a:txBody>
                  <a:tcPr/>
                </a:tc>
                <a:tc>
                  <a:txBody>
                    <a:bodyPr/>
                    <a:lstStyle/>
                    <a:p>
                      <a:pPr algn="ctr"/>
                      <a:r>
                        <a:rPr lang="en-US" sz="1500" dirty="0">
                          <a:latin typeface="Source Sans Pro"/>
                        </a:rPr>
                        <a:t>12,603,000</a:t>
                      </a:r>
                    </a:p>
                  </a:txBody>
                  <a:tcPr/>
                </a:tc>
                <a:tc>
                  <a:txBody>
                    <a:bodyPr/>
                    <a:lstStyle/>
                    <a:p>
                      <a:pPr algn="ctr"/>
                      <a:r>
                        <a:rPr lang="en-US" sz="1500" dirty="0">
                          <a:latin typeface="Source Sans Pro"/>
                        </a:rPr>
                        <a:t>G</a:t>
                      </a:r>
                    </a:p>
                  </a:txBody>
                  <a:tcPr/>
                </a:tc>
                <a:tc>
                  <a:txBody>
                    <a:bodyPr/>
                    <a:lstStyle/>
                    <a:p>
                      <a:pPr algn="ctr"/>
                      <a:r>
                        <a:rPr lang="en-US" sz="1500" dirty="0">
                          <a:latin typeface="Source Sans Pro"/>
                        </a:rPr>
                        <a:t>A</a:t>
                      </a:r>
                    </a:p>
                  </a:txBody>
                  <a:tcPr/>
                </a:tc>
                <a:tc>
                  <a:txBody>
                    <a:bodyPr/>
                    <a:lstStyle/>
                    <a:p>
                      <a:pPr algn="ctr"/>
                      <a:r>
                        <a:rPr lang="en-US" sz="1500" dirty="0">
                          <a:latin typeface="Source Sans Pro"/>
                        </a:rPr>
                        <a:t>0.43</a:t>
                      </a:r>
                    </a:p>
                  </a:txBody>
                  <a:tcPr/>
                </a:tc>
                <a:tc>
                  <a:txBody>
                    <a:bodyPr/>
                    <a:lstStyle/>
                    <a:p>
                      <a:pPr algn="ctr"/>
                      <a:r>
                        <a:rPr lang="en-US" sz="1500" dirty="0">
                          <a:latin typeface="Source Sans Pro"/>
                        </a:rPr>
                        <a:t>0.11</a:t>
                      </a:r>
                    </a:p>
                  </a:txBody>
                  <a:tcPr/>
                </a:tc>
                <a:extLst>
                  <a:ext uri="{0D108BD9-81ED-4DB2-BD59-A6C34878D82A}">
                    <a16:rowId xmlns:a16="http://schemas.microsoft.com/office/drawing/2014/main" val="1631576681"/>
                  </a:ext>
                </a:extLst>
              </a:tr>
            </a:tbl>
          </a:graphicData>
        </a:graphic>
      </p:graphicFrame>
      <p:sp>
        <p:nvSpPr>
          <p:cNvPr id="3" name="TextBox 2">
            <a:extLst>
              <a:ext uri="{FF2B5EF4-FFF2-40B4-BE49-F238E27FC236}">
                <a16:creationId xmlns:a16="http://schemas.microsoft.com/office/drawing/2014/main" id="{168640AA-0114-B420-A0EE-5ADE0779F1B8}"/>
              </a:ext>
            </a:extLst>
          </p:cNvPr>
          <p:cNvSpPr txBox="1"/>
          <p:nvPr/>
        </p:nvSpPr>
        <p:spPr>
          <a:xfrm>
            <a:off x="25514" y="4544786"/>
            <a:ext cx="89932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28895A"/>
                </a:solidFill>
                <a:latin typeface="Source Sans Pro Light"/>
                <a:ea typeface="Source Sans Pro Light"/>
                <a:cs typeface="Calibri"/>
              </a:rPr>
              <a:t>Genotyping facility provides: variant call format (VCF); SNP map files; QC report and Final Report</a:t>
            </a:r>
          </a:p>
        </p:txBody>
      </p:sp>
    </p:spTree>
    <p:extLst>
      <p:ext uri="{BB962C8B-B14F-4D97-AF65-F5344CB8AC3E}">
        <p14:creationId xmlns:p14="http://schemas.microsoft.com/office/powerpoint/2010/main" val="1216765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5E06CC-BB51-932E-F14B-67357DDCDE8B}"/>
              </a:ext>
            </a:extLst>
          </p:cNvPr>
          <p:cNvSpPr txBox="1"/>
          <p:nvPr/>
        </p:nvSpPr>
        <p:spPr>
          <a:xfrm>
            <a:off x="204808" y="721046"/>
            <a:ext cx="4367192" cy="2031325"/>
          </a:xfrm>
          <a:prstGeom prst="rect">
            <a:avLst/>
          </a:prstGeom>
          <a:noFill/>
        </p:spPr>
        <p:txBody>
          <a:bodyPr wrap="square" lIns="91440" tIns="45720" rIns="91440" bIns="45720" rtlCol="0" anchor="t">
            <a:spAutoFit/>
          </a:bodyPr>
          <a:lstStyle/>
          <a:p>
            <a:pPr marL="742950" lvl="1" indent="-285750">
              <a:buFont typeface="Arial" panose="020B0604020202020204" pitchFamily="34" charset="0"/>
              <a:buChar char="•"/>
            </a:pPr>
            <a:r>
              <a:rPr lang="es-MX" dirty="0"/>
              <a:t>188 samples</a:t>
            </a:r>
          </a:p>
          <a:p>
            <a:pPr marL="742950" lvl="1" indent="-285750">
              <a:buFont typeface="Arial" panose="020B0604020202020204" pitchFamily="34" charset="0"/>
              <a:buChar char="•"/>
            </a:pPr>
            <a:endParaRPr lang="es-MX" dirty="0"/>
          </a:p>
          <a:p>
            <a:pPr marL="742950" lvl="1" indent="-285750">
              <a:buFont typeface="Arial" panose="020B0604020202020204" pitchFamily="34" charset="0"/>
              <a:buChar char="•"/>
            </a:pPr>
            <a:r>
              <a:rPr lang="es-MX" dirty="0" err="1"/>
              <a:t>Which</a:t>
            </a:r>
            <a:r>
              <a:rPr lang="es-MX" dirty="0"/>
              <a:t> </a:t>
            </a:r>
          </a:p>
          <a:p>
            <a:pPr marL="1200150" lvl="2" indent="-285750">
              <a:buFont typeface="Arial" panose="020B0604020202020204" pitchFamily="34" charset="0"/>
              <a:buChar char="•"/>
            </a:pPr>
            <a:r>
              <a:rPr lang="es-MX" dirty="0"/>
              <a:t>Overall diversity</a:t>
            </a:r>
          </a:p>
          <a:p>
            <a:pPr marL="1200150" lvl="2" indent="-285750">
              <a:buFont typeface="Arial" panose="020B0604020202020204" pitchFamily="34" charset="0"/>
              <a:buChar char="•"/>
            </a:pPr>
            <a:r>
              <a:rPr lang="es-MX" dirty="0"/>
              <a:t>Breeding founders</a:t>
            </a:r>
          </a:p>
          <a:p>
            <a:pPr marL="742950" lvl="1" indent="-285750">
              <a:buFont typeface="Arial" panose="020B0604020202020204" pitchFamily="34" charset="0"/>
              <a:buChar char="•"/>
            </a:pPr>
            <a:endParaRPr lang="es-MX" dirty="0"/>
          </a:p>
          <a:p>
            <a:pPr marL="742950" lvl="1" indent="-285750">
              <a:buFont typeface="Arial" panose="020B0604020202020204" pitchFamily="34" charset="0"/>
              <a:buChar char="•"/>
            </a:pPr>
            <a:r>
              <a:rPr lang="es-MX" dirty="0"/>
              <a:t>Who </a:t>
            </a:r>
            <a:r>
              <a:rPr lang="es-MX" dirty="0" err="1"/>
              <a:t>is</a:t>
            </a:r>
            <a:r>
              <a:rPr lang="es-MX" dirty="0"/>
              <a:t> </a:t>
            </a:r>
            <a:r>
              <a:rPr lang="es-MX" dirty="0" err="1"/>
              <a:t>donating</a:t>
            </a:r>
            <a:r>
              <a:rPr lang="es-MX" dirty="0"/>
              <a:t> </a:t>
            </a:r>
            <a:r>
              <a:rPr lang="es-MX" dirty="0" err="1"/>
              <a:t>tissue</a:t>
            </a:r>
            <a:endParaRPr lang="es-MX" dirty="0" err="1">
              <a:ea typeface="Calibri"/>
              <a:cs typeface="Calibri"/>
            </a:endParaRPr>
          </a:p>
        </p:txBody>
      </p:sp>
      <p:sp>
        <p:nvSpPr>
          <p:cNvPr id="3" name="Google Shape;432;p49">
            <a:extLst>
              <a:ext uri="{FF2B5EF4-FFF2-40B4-BE49-F238E27FC236}">
                <a16:creationId xmlns:a16="http://schemas.microsoft.com/office/drawing/2014/main" id="{8A68D913-8C18-CEF7-C723-6BF42E257624}"/>
              </a:ext>
            </a:extLst>
          </p:cNvPr>
          <p:cNvSpPr/>
          <p:nvPr/>
        </p:nvSpPr>
        <p:spPr>
          <a:xfrm>
            <a:off x="0" y="0"/>
            <a:ext cx="9144000" cy="481350"/>
          </a:xfrm>
          <a:prstGeom prst="rect">
            <a:avLst/>
          </a:prstGeom>
          <a:solidFill>
            <a:srgbClr val="235146"/>
          </a:solidFill>
          <a:ln w="11588" cap="flat">
            <a:noFill/>
            <a:prstDash val="solid"/>
            <a:miter/>
          </a:ln>
        </p:spPr>
        <p:txBody>
          <a:bodyPr spcFirstLastPara="1" wrap="square" lIns="68575" tIns="34275" rIns="68575" bIns="34275" anchor="ctr" anchorCtr="0">
            <a:noAutofit/>
          </a:bodyPr>
          <a:lstStyle/>
          <a:p>
            <a:r>
              <a:rPr lang="es-MX" sz="2000" dirty="0">
                <a:solidFill>
                  <a:schemeClr val="bg1"/>
                </a:solidFill>
              </a:rPr>
              <a:t>Discovery panel germplasm</a:t>
            </a:r>
          </a:p>
        </p:txBody>
      </p:sp>
      <p:pic>
        <p:nvPicPr>
          <p:cNvPr id="4" name="Imagen 3">
            <a:extLst>
              <a:ext uri="{FF2B5EF4-FFF2-40B4-BE49-F238E27FC236}">
                <a16:creationId xmlns:a16="http://schemas.microsoft.com/office/drawing/2014/main" id="{00217650-BBF9-C39A-843C-75491FAB67B4}"/>
              </a:ext>
            </a:extLst>
          </p:cNvPr>
          <p:cNvPicPr>
            <a:picLocks noChangeAspect="1"/>
          </p:cNvPicPr>
          <p:nvPr/>
        </p:nvPicPr>
        <p:blipFill>
          <a:blip r:embed="rId2"/>
          <a:stretch>
            <a:fillRect/>
          </a:stretch>
        </p:blipFill>
        <p:spPr>
          <a:xfrm>
            <a:off x="3821593" y="971060"/>
            <a:ext cx="4909561" cy="3582652"/>
          </a:xfrm>
          <a:prstGeom prst="rect">
            <a:avLst/>
          </a:prstGeom>
        </p:spPr>
      </p:pic>
    </p:spTree>
    <p:extLst>
      <p:ext uri="{BB962C8B-B14F-4D97-AF65-F5344CB8AC3E}">
        <p14:creationId xmlns:p14="http://schemas.microsoft.com/office/powerpoint/2010/main" val="3806374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82169-14BE-0E45-11B7-147FCB899C8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20552B8-C797-9581-8C58-E9B5DD4286C8}"/>
              </a:ext>
            </a:extLst>
          </p:cNvPr>
          <p:cNvSpPr>
            <a:spLocks noGrp="1"/>
          </p:cNvSpPr>
          <p:nvPr>
            <p:ph type="title"/>
          </p:nvPr>
        </p:nvSpPr>
        <p:spPr>
          <a:xfrm>
            <a:off x="574571" y="359350"/>
            <a:ext cx="7994860" cy="726079"/>
          </a:xfrm>
        </p:spPr>
        <p:txBody>
          <a:bodyPr>
            <a:noAutofit/>
          </a:bodyPr>
          <a:lstStyle/>
          <a:p>
            <a:pPr algn="l"/>
            <a:r>
              <a:rPr lang="en-US" sz="3600" b="1" dirty="0">
                <a:solidFill>
                  <a:srgbClr val="225145"/>
                </a:solidFill>
                <a:latin typeface="Source Serif Pro SemiBold" panose="02040603050405020204" pitchFamily="18" charset="0"/>
                <a:ea typeface="Source Serif Pro SemiBold" panose="02040603050405020204" pitchFamily="18" charset="0"/>
                <a:cs typeface="Source Sans Pro"/>
              </a:rPr>
              <a:t>Presenters</a:t>
            </a:r>
          </a:p>
        </p:txBody>
      </p:sp>
      <p:sp>
        <p:nvSpPr>
          <p:cNvPr id="2" name="Rounded Rectangle 9">
            <a:extLst>
              <a:ext uri="{FF2B5EF4-FFF2-40B4-BE49-F238E27FC236}">
                <a16:creationId xmlns:a16="http://schemas.microsoft.com/office/drawing/2014/main" id="{0C8AC257-EACA-01ED-954F-50C3B599A84C}"/>
              </a:ext>
            </a:extLst>
          </p:cNvPr>
          <p:cNvSpPr/>
          <p:nvPr/>
        </p:nvSpPr>
        <p:spPr>
          <a:xfrm>
            <a:off x="4840945" y="3640654"/>
            <a:ext cx="3728486" cy="1017044"/>
          </a:xfrm>
          <a:prstGeom prst="roundRect">
            <a:avLst/>
          </a:prstGeom>
          <a:solidFill>
            <a:srgbClr val="225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r>
              <a:rPr lang="en-US" sz="2400" dirty="0">
                <a:solidFill>
                  <a:srgbClr val="FFFFFF"/>
                </a:solidFill>
                <a:latin typeface="Source Sans Pro Light" panose="020B0403030403020204" pitchFamily="34" charset="77"/>
              </a:rPr>
              <a:t>Jorge Berny</a:t>
            </a:r>
          </a:p>
          <a:p>
            <a:pPr algn="ctr" defTabSz="457189">
              <a:defRPr/>
            </a:pPr>
            <a:r>
              <a:rPr lang="en-US" sz="1200" dirty="0">
                <a:solidFill>
                  <a:srgbClr val="FFFFFF"/>
                </a:solidFill>
                <a:latin typeface="Source Sans Pro Light" panose="020B0403030403020204" pitchFamily="34" charset="77"/>
              </a:rPr>
              <a:t>Research Scientist, Plant Breeding and Genomics</a:t>
            </a:r>
          </a:p>
          <a:p>
            <a:pPr algn="ctr" defTabSz="457189">
              <a:defRPr/>
            </a:pPr>
            <a:r>
              <a:rPr lang="en-US" sz="1200" dirty="0">
                <a:solidFill>
                  <a:srgbClr val="FFFFFF"/>
                </a:solidFill>
                <a:latin typeface="Source Sans Pro Light" panose="020B0403030403020204" pitchFamily="34" charset="77"/>
              </a:rPr>
              <a:t>World Coffee Research</a:t>
            </a:r>
          </a:p>
        </p:txBody>
      </p:sp>
      <p:sp>
        <p:nvSpPr>
          <p:cNvPr id="3" name="Rounded Rectangle 2">
            <a:extLst>
              <a:ext uri="{FF2B5EF4-FFF2-40B4-BE49-F238E27FC236}">
                <a16:creationId xmlns:a16="http://schemas.microsoft.com/office/drawing/2014/main" id="{D3483E77-858F-E79A-0E85-5101D1A36D14}"/>
              </a:ext>
            </a:extLst>
          </p:cNvPr>
          <p:cNvSpPr/>
          <p:nvPr/>
        </p:nvSpPr>
        <p:spPr>
          <a:xfrm>
            <a:off x="962758" y="3640654"/>
            <a:ext cx="3609242" cy="1017044"/>
          </a:xfrm>
          <a:prstGeom prst="roundRect">
            <a:avLst/>
          </a:prstGeom>
          <a:solidFill>
            <a:srgbClr val="225145"/>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189">
              <a:defRPr/>
            </a:pPr>
            <a:r>
              <a:rPr lang="en-US" sz="2400" dirty="0">
                <a:solidFill>
                  <a:srgbClr val="FFFFFF"/>
                </a:solidFill>
                <a:latin typeface="Source Sans Pro Light"/>
                <a:ea typeface="Source Sans Pro Light"/>
              </a:rPr>
              <a:t>Robert </a:t>
            </a:r>
            <a:r>
              <a:rPr lang="en-US" sz="2400" dirty="0" err="1">
                <a:solidFill>
                  <a:srgbClr val="FFFFFF"/>
                </a:solidFill>
                <a:latin typeface="Source Sans Pro Light"/>
                <a:ea typeface="Source Sans Pro Light"/>
              </a:rPr>
              <a:t>Kawuki</a:t>
            </a:r>
            <a:br>
              <a:rPr lang="en-US" sz="2400" dirty="0">
                <a:latin typeface="Source Sans Pro Light" panose="020B0403030403020204" pitchFamily="34" charset="77"/>
              </a:rPr>
            </a:br>
            <a:r>
              <a:rPr lang="en-US" sz="1200" dirty="0">
                <a:solidFill>
                  <a:srgbClr val="FFFFFF"/>
                </a:solidFill>
                <a:latin typeface="Source Sans Pro Light"/>
                <a:ea typeface="Source Sans Pro Light"/>
              </a:rPr>
              <a:t>Research Scientist, Plant Breeding and Genomics</a:t>
            </a:r>
          </a:p>
          <a:p>
            <a:pPr algn="ctr" defTabSz="457189">
              <a:defRPr/>
            </a:pPr>
            <a:r>
              <a:rPr lang="en-US" sz="1200" dirty="0">
                <a:solidFill>
                  <a:srgbClr val="FFFFFF"/>
                </a:solidFill>
                <a:latin typeface="Source Sans Pro Light" panose="020B0403030403020204" pitchFamily="34" charset="77"/>
              </a:rPr>
              <a:t>World Coffee Research</a:t>
            </a:r>
          </a:p>
          <a:p>
            <a:pPr algn="ctr" defTabSz="457189">
              <a:defRPr/>
            </a:pPr>
            <a:endParaRPr lang="en-US" sz="2400" dirty="0">
              <a:solidFill>
                <a:srgbClr val="FFFFFF"/>
              </a:solidFill>
              <a:latin typeface="Source Sans Pro Light" panose="020B0403030403020204" pitchFamily="34" charset="77"/>
            </a:endParaRPr>
          </a:p>
        </p:txBody>
      </p:sp>
      <p:pic>
        <p:nvPicPr>
          <p:cNvPr id="5" name="Imagen 4">
            <a:extLst>
              <a:ext uri="{FF2B5EF4-FFF2-40B4-BE49-F238E27FC236}">
                <a16:creationId xmlns:a16="http://schemas.microsoft.com/office/drawing/2014/main" id="{E86C8B60-39F9-1284-10F4-7B29D130D82D}"/>
              </a:ext>
            </a:extLst>
          </p:cNvPr>
          <p:cNvPicPr>
            <a:picLocks noChangeAspect="1"/>
          </p:cNvPicPr>
          <p:nvPr/>
        </p:nvPicPr>
        <p:blipFill>
          <a:blip r:embed="rId2"/>
          <a:stretch>
            <a:fillRect/>
          </a:stretch>
        </p:blipFill>
        <p:spPr>
          <a:xfrm>
            <a:off x="5648568" y="722389"/>
            <a:ext cx="2113238" cy="2807254"/>
          </a:xfrm>
          <a:prstGeom prst="rect">
            <a:avLst/>
          </a:prstGeom>
        </p:spPr>
      </p:pic>
      <p:pic>
        <p:nvPicPr>
          <p:cNvPr id="6" name="Picture 5" descr="A person with his arms crossed&#10;&#10;AI-generated content may be incorrect.">
            <a:extLst>
              <a:ext uri="{FF2B5EF4-FFF2-40B4-BE49-F238E27FC236}">
                <a16:creationId xmlns:a16="http://schemas.microsoft.com/office/drawing/2014/main" id="{3198D4B4-7442-6012-3411-EF74FC50FBF8}"/>
              </a:ext>
            </a:extLst>
          </p:cNvPr>
          <p:cNvPicPr>
            <a:picLocks noChangeAspect="1"/>
          </p:cNvPicPr>
          <p:nvPr/>
        </p:nvPicPr>
        <p:blipFill>
          <a:blip r:embed="rId3"/>
          <a:stretch>
            <a:fillRect/>
          </a:stretch>
        </p:blipFill>
        <p:spPr>
          <a:xfrm>
            <a:off x="1378744" y="1085850"/>
            <a:ext cx="2250281" cy="2257425"/>
          </a:xfrm>
          <a:prstGeom prst="rect">
            <a:avLst/>
          </a:prstGeom>
        </p:spPr>
      </p:pic>
    </p:spTree>
    <p:extLst>
      <p:ext uri="{BB962C8B-B14F-4D97-AF65-F5344CB8AC3E}">
        <p14:creationId xmlns:p14="http://schemas.microsoft.com/office/powerpoint/2010/main" val="142243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C04745E2-6C1B-EC0F-21CA-BB8A66A21C49}"/>
              </a:ext>
            </a:extLst>
          </p:cNvPr>
          <p:cNvSpPr txBox="1"/>
          <p:nvPr/>
        </p:nvSpPr>
        <p:spPr>
          <a:xfrm>
            <a:off x="338989" y="1193218"/>
            <a:ext cx="3880066" cy="3724096"/>
          </a:xfrm>
          <a:prstGeom prst="rect">
            <a:avLst/>
          </a:prstGeom>
          <a:noFill/>
        </p:spPr>
        <p:txBody>
          <a:bodyPr wrap="square">
            <a:spAutoFit/>
          </a:bodyPr>
          <a:lstStyle/>
          <a:p>
            <a:r>
              <a:rPr lang="en-US" sz="1400" dirty="0">
                <a:solidFill>
                  <a:srgbClr val="131314"/>
                </a:solidFill>
                <a:latin typeface="Source Sans Pro" panose="020B0503030403020204" pitchFamily="34" charset="77"/>
                <a:ea typeface="Source Serif Pro" panose="02040603050405020204" pitchFamily="18" charset="0"/>
              </a:rPr>
              <a:t>Currently, no medium-density panel is broadly available for the arabica &amp; robusta</a:t>
            </a:r>
          </a:p>
          <a:p>
            <a:endParaRPr lang="es-MX" sz="1400" dirty="0"/>
          </a:p>
          <a:p>
            <a:endParaRPr lang="es-MX" sz="1400" dirty="0"/>
          </a:p>
          <a:p>
            <a:r>
              <a:rPr lang="es-MX" sz="1400" dirty="0"/>
              <a:t>Use:</a:t>
            </a:r>
          </a:p>
          <a:p>
            <a:pPr marL="285750" indent="-285750">
              <a:buFont typeface="Arial" panose="020B0604020202020204" pitchFamily="34" charset="0"/>
              <a:buChar char="•"/>
            </a:pPr>
            <a:r>
              <a:rPr lang="es-MX" sz="1400" dirty="0"/>
              <a:t>Genomic prediction</a:t>
            </a:r>
          </a:p>
          <a:p>
            <a:pPr marL="285750" indent="-285750">
              <a:buFont typeface="Arial" panose="020B0604020202020204" pitchFamily="34" charset="0"/>
              <a:buChar char="•"/>
            </a:pPr>
            <a:r>
              <a:rPr lang="es-MX" sz="1400" dirty="0"/>
              <a:t>Trait mapping</a:t>
            </a:r>
          </a:p>
          <a:p>
            <a:pPr marL="285750" indent="-285750">
              <a:buFont typeface="Arial" panose="020B0604020202020204" pitchFamily="34" charset="0"/>
              <a:buChar char="•"/>
            </a:pPr>
            <a:r>
              <a:rPr lang="es-MX" sz="1400" dirty="0"/>
              <a:t>Diversity studies</a:t>
            </a:r>
          </a:p>
          <a:p>
            <a:endParaRPr lang="es-MX" sz="1400" dirty="0">
              <a:solidFill>
                <a:srgbClr val="131314"/>
              </a:solidFill>
              <a:latin typeface="Source Sans Pro" panose="020B0503030403020204" pitchFamily="34" charset="77"/>
              <a:ea typeface="Source Serif Pro" panose="02040603050405020204" pitchFamily="18" charset="0"/>
            </a:endParaRPr>
          </a:p>
          <a:p>
            <a:r>
              <a:rPr lang="es-MX" sz="1400" dirty="0">
                <a:solidFill>
                  <a:srgbClr val="131314"/>
                </a:solidFill>
                <a:latin typeface="Source Sans Pro" panose="020B0503030403020204" pitchFamily="34" charset="77"/>
                <a:ea typeface="Source Serif Pro" panose="02040603050405020204" pitchFamily="18" charset="0"/>
              </a:rPr>
              <a:t>Features:</a:t>
            </a:r>
          </a:p>
          <a:p>
            <a:pPr marL="285750" indent="-285750">
              <a:buFont typeface="Arial" panose="020B0604020202020204" pitchFamily="34" charset="0"/>
              <a:buChar char="•"/>
            </a:pPr>
            <a:r>
              <a:rPr lang="es-MX" sz="1400" dirty="0">
                <a:solidFill>
                  <a:srgbClr val="131314"/>
                </a:solidFill>
                <a:latin typeface="Source Sans Pro" panose="020B0503030403020204" pitchFamily="34" charset="77"/>
                <a:ea typeface="Source Serif Pro" panose="02040603050405020204" pitchFamily="18" charset="0"/>
              </a:rPr>
              <a:t>Economically feasible</a:t>
            </a:r>
          </a:p>
          <a:p>
            <a:pPr marL="285750" indent="-285750">
              <a:buFont typeface="Arial" panose="020B0604020202020204" pitchFamily="34" charset="0"/>
              <a:buChar char="•"/>
            </a:pPr>
            <a:r>
              <a:rPr lang="es-MX" sz="1400" dirty="0">
                <a:solidFill>
                  <a:srgbClr val="131314"/>
                </a:solidFill>
                <a:latin typeface="Source Sans Pro" panose="020B0503030403020204" pitchFamily="34" charset="77"/>
                <a:ea typeface="Source Serif Pro" panose="02040603050405020204" pitchFamily="18" charset="0"/>
              </a:rPr>
              <a:t>Markers relevant to the programs</a:t>
            </a:r>
          </a:p>
          <a:p>
            <a:pPr marL="285750" indent="-285750">
              <a:buFont typeface="Arial" panose="020B0604020202020204" pitchFamily="34" charset="0"/>
              <a:buChar char="•"/>
            </a:pPr>
            <a:r>
              <a:rPr lang="es-MX" sz="1400" dirty="0">
                <a:solidFill>
                  <a:srgbClr val="131314"/>
                </a:solidFill>
                <a:latin typeface="Source Sans Pro" panose="020B0503030403020204" pitchFamily="34" charset="77"/>
                <a:ea typeface="Source Serif Pro" panose="02040603050405020204" pitchFamily="18" charset="0"/>
              </a:rPr>
              <a:t>Doesn´t require complex bioinformatics</a:t>
            </a:r>
          </a:p>
          <a:p>
            <a:endParaRPr lang="en-US" sz="1350" dirty="0">
              <a:solidFill>
                <a:srgbClr val="131314"/>
              </a:solidFill>
              <a:latin typeface="Source Sans Pro" panose="020B0503030403020204" pitchFamily="34" charset="77"/>
              <a:ea typeface="Source Serif Pro" panose="02040603050405020204" pitchFamily="18" charset="0"/>
            </a:endParaRPr>
          </a:p>
          <a:p>
            <a:endParaRPr lang="en-US" sz="1350" dirty="0">
              <a:solidFill>
                <a:srgbClr val="131314"/>
              </a:solidFill>
              <a:latin typeface="Source Sans Pro" panose="020B0503030403020204" pitchFamily="34" charset="77"/>
              <a:ea typeface="Source Serif Pro" panose="02040603050405020204" pitchFamily="18" charset="0"/>
            </a:endParaRPr>
          </a:p>
          <a:p>
            <a:endParaRPr lang="en-US" sz="1350" dirty="0">
              <a:latin typeface="Source Sans Pro" panose="020B0503030403020204" pitchFamily="34" charset="77"/>
            </a:endParaRPr>
          </a:p>
          <a:p>
            <a:endParaRPr lang="en-US" sz="1350" dirty="0">
              <a:latin typeface="Source Sans Pro" panose="020B0503030403020204" pitchFamily="34" charset="77"/>
            </a:endParaRPr>
          </a:p>
        </p:txBody>
      </p:sp>
      <p:sp>
        <p:nvSpPr>
          <p:cNvPr id="51" name="TextBox 50">
            <a:extLst>
              <a:ext uri="{FF2B5EF4-FFF2-40B4-BE49-F238E27FC236}">
                <a16:creationId xmlns:a16="http://schemas.microsoft.com/office/drawing/2014/main" id="{9ADBE0A4-AA4D-F1FE-F937-B51490668BC6}"/>
              </a:ext>
            </a:extLst>
          </p:cNvPr>
          <p:cNvSpPr txBox="1"/>
          <p:nvPr/>
        </p:nvSpPr>
        <p:spPr>
          <a:xfrm>
            <a:off x="262537" y="251136"/>
            <a:ext cx="8968284" cy="600164"/>
          </a:xfrm>
          <a:prstGeom prst="rect">
            <a:avLst/>
          </a:prstGeom>
        </p:spPr>
        <p:txBody>
          <a:bodyPr vert="horz" lIns="68580" tIns="34290" rIns="68580" bIns="34290" rtlCol="0" anchor="ctr">
            <a:noAutofit/>
          </a:bodyPr>
          <a:lstStyle>
            <a:lvl1pPr>
              <a:lnSpc>
                <a:spcPct val="90000"/>
              </a:lnSpc>
              <a:spcBef>
                <a:spcPct val="0"/>
              </a:spcBef>
              <a:buNone/>
              <a:defRPr sz="3600" b="1">
                <a:solidFill>
                  <a:srgbClr val="235145"/>
                </a:solidFill>
                <a:latin typeface="Source Serif Pro SemiBold" panose="02040603050405020204" pitchFamily="18" charset="0"/>
                <a:ea typeface="Source Serif Pro SemiBold" panose="02040603050405020204" pitchFamily="18" charset="0"/>
              </a:defRPr>
            </a:lvl1pPr>
          </a:lstStyle>
          <a:p>
            <a:r>
              <a:rPr lang="en-US" sz="2700" dirty="0"/>
              <a:t>Introduction</a:t>
            </a:r>
          </a:p>
        </p:txBody>
      </p:sp>
      <p:pic>
        <p:nvPicPr>
          <p:cNvPr id="77" name="Picture 76">
            <a:extLst>
              <a:ext uri="{FF2B5EF4-FFF2-40B4-BE49-F238E27FC236}">
                <a16:creationId xmlns:a16="http://schemas.microsoft.com/office/drawing/2014/main" id="{867D7820-1409-29B3-820C-A23A0DC43607}"/>
              </a:ext>
            </a:extLst>
          </p:cNvPr>
          <p:cNvPicPr>
            <a:picLocks noChangeAspect="1"/>
          </p:cNvPicPr>
          <p:nvPr/>
        </p:nvPicPr>
        <p:blipFill>
          <a:blip r:embed="rId3"/>
          <a:stretch>
            <a:fillRect/>
          </a:stretch>
        </p:blipFill>
        <p:spPr>
          <a:xfrm>
            <a:off x="4324197" y="1390389"/>
            <a:ext cx="4684529" cy="3114310"/>
          </a:xfrm>
          <a:prstGeom prst="rect">
            <a:avLst/>
          </a:prstGeom>
        </p:spPr>
      </p:pic>
      <p:sp>
        <p:nvSpPr>
          <p:cNvPr id="2" name="Slide Number Placeholder 1">
            <a:extLst>
              <a:ext uri="{FF2B5EF4-FFF2-40B4-BE49-F238E27FC236}">
                <a16:creationId xmlns:a16="http://schemas.microsoft.com/office/drawing/2014/main" id="{BD225821-E5E2-8C4A-498C-EA334A47662E}"/>
              </a:ext>
            </a:extLst>
          </p:cNvPr>
          <p:cNvSpPr>
            <a:spLocks noGrp="1"/>
          </p:cNvSpPr>
          <p:nvPr>
            <p:ph type="sldNum" sz="quarter" idx="12"/>
          </p:nvPr>
        </p:nvSpPr>
        <p:spPr>
          <a:xfrm>
            <a:off x="6951326" y="4773905"/>
            <a:ext cx="2057400" cy="273844"/>
          </a:xfrm>
        </p:spPr>
        <p:txBody>
          <a:bodyPr/>
          <a:lstStyle/>
          <a:p>
            <a:fld id="{9DD8C8E6-AF4D-F04C-B2A5-9664CD1D632D}" type="slidenum">
              <a:rPr lang="es-MX" b="1" smtClean="0">
                <a:solidFill>
                  <a:srgbClr val="235145"/>
                </a:solidFill>
                <a:latin typeface="Source Serif Pro SemiBold" panose="02040603050405020204" pitchFamily="18" charset="0"/>
                <a:ea typeface="Source Serif Pro SemiBold" panose="02040603050405020204" pitchFamily="18" charset="0"/>
              </a:rPr>
              <a:t>3</a:t>
            </a:fld>
            <a:endParaRPr lang="es-MX" b="1" dirty="0">
              <a:solidFill>
                <a:srgbClr val="235145"/>
              </a:solidFill>
              <a:latin typeface="Source Serif Pro SemiBold" panose="02040603050405020204" pitchFamily="18" charset="0"/>
              <a:ea typeface="Source Serif Pro SemiBold" panose="02040603050405020204" pitchFamily="18" charset="0"/>
            </a:endParaRPr>
          </a:p>
        </p:txBody>
      </p:sp>
    </p:spTree>
    <p:extLst>
      <p:ext uri="{BB962C8B-B14F-4D97-AF65-F5344CB8AC3E}">
        <p14:creationId xmlns:p14="http://schemas.microsoft.com/office/powerpoint/2010/main" val="3221313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E9586-C0D0-A975-F965-46587C1F82FE}"/>
            </a:ext>
          </a:extLst>
        </p:cNvPr>
        <p:cNvGrpSpPr/>
        <p:nvPr/>
      </p:nvGrpSpPr>
      <p:grpSpPr>
        <a:xfrm>
          <a:off x="0" y="0"/>
          <a:ext cx="0" cy="0"/>
          <a:chOff x="0" y="0"/>
          <a:chExt cx="0" cy="0"/>
        </a:xfrm>
      </p:grpSpPr>
      <p:sp>
        <p:nvSpPr>
          <p:cNvPr id="4" name="Google Shape;432;p49">
            <a:extLst>
              <a:ext uri="{FF2B5EF4-FFF2-40B4-BE49-F238E27FC236}">
                <a16:creationId xmlns:a16="http://schemas.microsoft.com/office/drawing/2014/main" id="{540D578C-5F24-C5BE-BDC7-5639FEDAB87C}"/>
              </a:ext>
            </a:extLst>
          </p:cNvPr>
          <p:cNvSpPr/>
          <p:nvPr/>
        </p:nvSpPr>
        <p:spPr>
          <a:xfrm>
            <a:off x="0" y="0"/>
            <a:ext cx="9144000" cy="760296"/>
          </a:xfrm>
          <a:prstGeom prst="rect">
            <a:avLst/>
          </a:prstGeom>
          <a:solidFill>
            <a:srgbClr val="235146"/>
          </a:solidFill>
          <a:ln w="11588" cap="flat">
            <a:noFill/>
            <a:prstDash val="solid"/>
            <a:miter/>
          </a:ln>
        </p:spPr>
        <p:txBody>
          <a:bodyPr spcFirstLastPara="1" wrap="square" lIns="68575" tIns="34275" rIns="68575" bIns="34275" anchor="ctr" anchorCtr="0">
            <a:noAutofit/>
          </a:bodyPr>
          <a:lstStyle/>
          <a:p>
            <a:pPr algn="ctr"/>
            <a:endParaRPr sz="2000" b="1" dirty="0">
              <a:solidFill>
                <a:schemeClr val="bg1"/>
              </a:solidFill>
              <a:latin typeface="Source Sans Pro"/>
              <a:ea typeface="Source Sans Pro"/>
              <a:cs typeface="Source Sans Pro"/>
              <a:sym typeface="Source Sans Pro"/>
            </a:endParaRPr>
          </a:p>
        </p:txBody>
      </p:sp>
      <p:sp>
        <p:nvSpPr>
          <p:cNvPr id="28" name="TextBox 27">
            <a:extLst>
              <a:ext uri="{FF2B5EF4-FFF2-40B4-BE49-F238E27FC236}">
                <a16:creationId xmlns:a16="http://schemas.microsoft.com/office/drawing/2014/main" id="{02964405-03CA-6A8A-B4CA-3F45A32DF47E}"/>
              </a:ext>
            </a:extLst>
          </p:cNvPr>
          <p:cNvSpPr txBox="1"/>
          <p:nvPr/>
        </p:nvSpPr>
        <p:spPr>
          <a:xfrm>
            <a:off x="108175" y="52459"/>
            <a:ext cx="8968284" cy="692497"/>
          </a:xfrm>
          <a:prstGeom prst="rect">
            <a:avLst/>
          </a:prstGeom>
          <a:noFill/>
        </p:spPr>
        <p:txBody>
          <a:bodyPr wrap="square" lIns="182880" tIns="137160" rIns="182880" bIns="137160" rtlCol="0">
            <a:spAutoFit/>
          </a:bodyPr>
          <a:lstStyle/>
          <a:p>
            <a:pPr defTabSz="685766"/>
            <a:r>
              <a:rPr lang="en-US" sz="2700" dirty="0">
                <a:solidFill>
                  <a:schemeClr val="bg1"/>
                </a:solidFill>
                <a:latin typeface="Source Serif Pro SemiBold" panose="02040603050405020204" pitchFamily="18" charset="0"/>
                <a:ea typeface="Source Serif Pro SemiBold" panose="02040603050405020204" pitchFamily="18" charset="0"/>
              </a:rPr>
              <a:t>Developing the arabica mid density panel</a:t>
            </a:r>
          </a:p>
        </p:txBody>
      </p:sp>
      <p:sp>
        <p:nvSpPr>
          <p:cNvPr id="20" name="TextBox 19">
            <a:extLst>
              <a:ext uri="{FF2B5EF4-FFF2-40B4-BE49-F238E27FC236}">
                <a16:creationId xmlns:a16="http://schemas.microsoft.com/office/drawing/2014/main" id="{4BD09532-A704-23AF-F41A-712578C5D1F8}"/>
              </a:ext>
            </a:extLst>
          </p:cNvPr>
          <p:cNvSpPr txBox="1"/>
          <p:nvPr/>
        </p:nvSpPr>
        <p:spPr>
          <a:xfrm>
            <a:off x="674915" y="1332967"/>
            <a:ext cx="7571617" cy="2308324"/>
          </a:xfrm>
          <a:prstGeom prst="rect">
            <a:avLst/>
          </a:prstGeom>
          <a:noFill/>
        </p:spPr>
        <p:txBody>
          <a:bodyPr wrap="square" rtlCol="0">
            <a:spAutoFit/>
          </a:bodyPr>
          <a:lstStyle/>
          <a:p>
            <a:pPr marL="342900" indent="-342900">
              <a:buAutoNum type="arabicPeriod"/>
            </a:pPr>
            <a:r>
              <a:rPr lang="en-CA" sz="1600" dirty="0">
                <a:solidFill>
                  <a:srgbClr val="131314"/>
                </a:solidFill>
                <a:latin typeface="Source Sans Pro" panose="020B0503030403020204" pitchFamily="34" charset="77"/>
                <a:ea typeface="Source Serif Pro" panose="02040603050405020204" pitchFamily="18" charset="0"/>
              </a:rPr>
              <a:t>Identify and officialise collaborators</a:t>
            </a:r>
          </a:p>
          <a:p>
            <a:pPr marL="342900" indent="-342900">
              <a:buAutoNum type="arabicPeriod"/>
            </a:pPr>
            <a:r>
              <a:rPr lang="en-CA" sz="1600" dirty="0">
                <a:solidFill>
                  <a:srgbClr val="131314"/>
                </a:solidFill>
                <a:latin typeface="Source Sans Pro" panose="020B0503030403020204" pitchFamily="34" charset="77"/>
                <a:ea typeface="Source Serif Pro" panose="02040603050405020204" pitchFamily="18" charset="0"/>
              </a:rPr>
              <a:t>Determine and source the relevant diversity to be included (discovery panel)</a:t>
            </a:r>
          </a:p>
          <a:p>
            <a:pPr marL="342900" indent="-342900">
              <a:buAutoNum type="arabicPeriod"/>
            </a:pPr>
            <a:r>
              <a:rPr lang="en-CA" sz="1600" dirty="0">
                <a:solidFill>
                  <a:srgbClr val="131314"/>
                </a:solidFill>
                <a:latin typeface="Source Sans Pro" panose="020B0503030403020204" pitchFamily="34" charset="77"/>
                <a:ea typeface="Source Serif Pro" panose="02040603050405020204" pitchFamily="18" charset="0"/>
              </a:rPr>
              <a:t>Collect and ship samples to </a:t>
            </a:r>
            <a:r>
              <a:rPr lang="en-CA" sz="1600" dirty="0" err="1">
                <a:solidFill>
                  <a:srgbClr val="131314"/>
                </a:solidFill>
                <a:latin typeface="Source Sans Pro" panose="020B0503030403020204" pitchFamily="34" charset="77"/>
                <a:ea typeface="Source Serif Pro" panose="02040603050405020204" pitchFamily="18" charset="0"/>
              </a:rPr>
              <a:t>DArT</a:t>
            </a:r>
            <a:endParaRPr lang="en-CA" sz="1600" dirty="0">
              <a:solidFill>
                <a:srgbClr val="131314"/>
              </a:solidFill>
              <a:latin typeface="Source Sans Pro" panose="020B0503030403020204" pitchFamily="34" charset="77"/>
              <a:ea typeface="Source Serif Pro" panose="02040603050405020204" pitchFamily="18" charset="0"/>
            </a:endParaRPr>
          </a:p>
          <a:p>
            <a:pPr marL="342900" indent="-342900">
              <a:buAutoNum type="arabicPeriod"/>
            </a:pPr>
            <a:r>
              <a:rPr lang="en-CA" sz="1600" dirty="0">
                <a:latin typeface="Source Sans Pro" panose="020B0503030403020204" pitchFamily="34" charset="77"/>
              </a:rPr>
              <a:t>Sequencing (</a:t>
            </a:r>
            <a:r>
              <a:rPr lang="en-CA" sz="1600" dirty="0" err="1">
                <a:latin typeface="Source Sans Pro" panose="020B0503030403020204" pitchFamily="34" charset="77"/>
              </a:rPr>
              <a:t>DArTreseq</a:t>
            </a:r>
            <a:r>
              <a:rPr lang="en-CA" sz="1600" dirty="0">
                <a:latin typeface="Source Sans Pro" panose="020B0503030403020204" pitchFamily="34" charset="77"/>
              </a:rPr>
              <a:t>™)</a:t>
            </a:r>
          </a:p>
          <a:p>
            <a:pPr marL="342900" indent="-342900">
              <a:buFontTx/>
              <a:buAutoNum type="arabicPeriod"/>
            </a:pPr>
            <a:r>
              <a:rPr lang="en-CA" sz="1600" dirty="0">
                <a:latin typeface="Source Sans Pro" panose="020B0503030403020204" pitchFamily="34" charset="77"/>
              </a:rPr>
              <a:t>Identify Single Nucleotide Polymorphisms (SNPs)</a:t>
            </a:r>
          </a:p>
          <a:p>
            <a:pPr marL="342900" indent="-342900">
              <a:buFontTx/>
              <a:buAutoNum type="arabicPeriod"/>
            </a:pPr>
            <a:r>
              <a:rPr lang="en-CA" sz="1600" dirty="0">
                <a:latin typeface="Source Sans Pro" panose="020B0503030403020204" pitchFamily="34" charset="77"/>
              </a:rPr>
              <a:t>Filtered SNPs down to the 5000 most useful</a:t>
            </a:r>
          </a:p>
          <a:p>
            <a:pPr marL="342900" indent="-342900">
              <a:buFontTx/>
              <a:buAutoNum type="arabicPeriod"/>
            </a:pPr>
            <a:r>
              <a:rPr lang="en-CA" sz="1600" dirty="0">
                <a:latin typeface="Source Sans Pro" panose="020B0503030403020204" pitchFamily="34" charset="77"/>
              </a:rPr>
              <a:t>Development of the </a:t>
            </a:r>
            <a:r>
              <a:rPr lang="en-CA" sz="1600" dirty="0" err="1">
                <a:latin typeface="Source Sans Pro" panose="020B0503030403020204" pitchFamily="34" charset="77"/>
              </a:rPr>
              <a:t>DArTag</a:t>
            </a:r>
            <a:r>
              <a:rPr lang="en-CA" sz="1600" dirty="0">
                <a:latin typeface="Source Sans Pro" panose="020B0503030403020204" pitchFamily="34" charset="77"/>
              </a:rPr>
              <a:t> assays</a:t>
            </a:r>
          </a:p>
          <a:p>
            <a:pPr marL="342900" indent="-342900">
              <a:buFontTx/>
              <a:buAutoNum type="arabicPeriod"/>
            </a:pPr>
            <a:r>
              <a:rPr lang="en-CA" sz="1600" dirty="0">
                <a:latin typeface="Source Sans Pro" panose="020B0503030403020204" pitchFamily="34" charset="77"/>
              </a:rPr>
              <a:t>Validation of the panel with independent samples</a:t>
            </a:r>
          </a:p>
          <a:p>
            <a:pPr marL="342900" indent="-342900">
              <a:buFontTx/>
              <a:buAutoNum type="arabicPeriod"/>
            </a:pPr>
            <a:r>
              <a:rPr lang="en-CA" sz="1600" dirty="0">
                <a:latin typeface="Source Sans Pro" panose="020B0503030403020204" pitchFamily="34" charset="77"/>
              </a:rPr>
              <a:t>Publish and release of the panel</a:t>
            </a:r>
          </a:p>
        </p:txBody>
      </p:sp>
      <p:sp>
        <p:nvSpPr>
          <p:cNvPr id="5" name="Slide Number Placeholder 1">
            <a:extLst>
              <a:ext uri="{FF2B5EF4-FFF2-40B4-BE49-F238E27FC236}">
                <a16:creationId xmlns:a16="http://schemas.microsoft.com/office/drawing/2014/main" id="{EA1BB0EC-A171-6AA7-E412-D4AC35EDF842}"/>
              </a:ext>
            </a:extLst>
          </p:cNvPr>
          <p:cNvSpPr>
            <a:spLocks noGrp="1"/>
          </p:cNvSpPr>
          <p:nvPr>
            <p:ph type="sldNum" sz="quarter" idx="12"/>
          </p:nvPr>
        </p:nvSpPr>
        <p:spPr>
          <a:xfrm>
            <a:off x="6951326" y="4773905"/>
            <a:ext cx="2057400" cy="273844"/>
          </a:xfrm>
        </p:spPr>
        <p:txBody>
          <a:bodyPr/>
          <a:lstStyle/>
          <a:p>
            <a:fld id="{9DD8C8E6-AF4D-F04C-B2A5-9664CD1D632D}" type="slidenum">
              <a:rPr lang="es-MX" b="1" smtClean="0">
                <a:solidFill>
                  <a:srgbClr val="235145"/>
                </a:solidFill>
                <a:latin typeface="Source Serif Pro SemiBold" panose="02040603050405020204" pitchFamily="18" charset="0"/>
                <a:ea typeface="Source Serif Pro SemiBold" panose="02040603050405020204" pitchFamily="18" charset="0"/>
              </a:rPr>
              <a:t>4</a:t>
            </a:fld>
            <a:endParaRPr lang="es-MX" b="1" dirty="0">
              <a:solidFill>
                <a:srgbClr val="235145"/>
              </a:solidFill>
              <a:latin typeface="Source Serif Pro SemiBold" panose="02040603050405020204" pitchFamily="18" charset="0"/>
              <a:ea typeface="Source Serif Pro SemiBold" panose="02040603050405020204" pitchFamily="18" charset="0"/>
            </a:endParaRPr>
          </a:p>
        </p:txBody>
      </p:sp>
      <p:grpSp>
        <p:nvGrpSpPr>
          <p:cNvPr id="60" name="Group 30">
            <a:extLst>
              <a:ext uri="{FF2B5EF4-FFF2-40B4-BE49-F238E27FC236}">
                <a16:creationId xmlns:a16="http://schemas.microsoft.com/office/drawing/2014/main" id="{B0A0104F-83CB-CBB8-FF8A-5CCEF94D6D5F}"/>
              </a:ext>
            </a:extLst>
          </p:cNvPr>
          <p:cNvGrpSpPr/>
          <p:nvPr/>
        </p:nvGrpSpPr>
        <p:grpSpPr>
          <a:xfrm>
            <a:off x="2274208" y="4068500"/>
            <a:ext cx="4595583" cy="445866"/>
            <a:chOff x="4254622" y="6013409"/>
            <a:chExt cx="4595583" cy="445866"/>
          </a:xfrm>
        </p:grpSpPr>
        <p:grpSp>
          <p:nvGrpSpPr>
            <p:cNvPr id="62" name="Group 32">
              <a:extLst>
                <a:ext uri="{FF2B5EF4-FFF2-40B4-BE49-F238E27FC236}">
                  <a16:creationId xmlns:a16="http://schemas.microsoft.com/office/drawing/2014/main" id="{7F989D11-D872-A616-E98F-5FD2D582DBA9}"/>
                </a:ext>
              </a:extLst>
            </p:cNvPr>
            <p:cNvGrpSpPr/>
            <p:nvPr/>
          </p:nvGrpSpPr>
          <p:grpSpPr>
            <a:xfrm>
              <a:off x="4648202" y="6013409"/>
              <a:ext cx="3402256" cy="158791"/>
              <a:chOff x="5181600" y="6013409"/>
              <a:chExt cx="2286000" cy="158791"/>
            </a:xfrm>
          </p:grpSpPr>
          <p:sp>
            <p:nvSpPr>
              <p:cNvPr id="65" name="Rectangle 35">
                <a:extLst>
                  <a:ext uri="{FF2B5EF4-FFF2-40B4-BE49-F238E27FC236}">
                    <a16:creationId xmlns:a16="http://schemas.microsoft.com/office/drawing/2014/main" id="{691189EC-6DE5-A380-51FB-4108F95B054E}"/>
                  </a:ext>
                </a:extLst>
              </p:cNvPr>
              <p:cNvSpPr/>
              <p:nvPr/>
            </p:nvSpPr>
            <p:spPr>
              <a:xfrm>
                <a:off x="5181600" y="6089904"/>
                <a:ext cx="231648" cy="8229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Arrow: Right 36">
                <a:extLst>
                  <a:ext uri="{FF2B5EF4-FFF2-40B4-BE49-F238E27FC236}">
                    <a16:creationId xmlns:a16="http://schemas.microsoft.com/office/drawing/2014/main" id="{166D0EBA-C6B2-7753-F1CF-E6A734714F7F}"/>
                  </a:ext>
                </a:extLst>
              </p:cNvPr>
              <p:cNvSpPr/>
              <p:nvPr/>
            </p:nvSpPr>
            <p:spPr>
              <a:xfrm>
                <a:off x="5413248" y="6089904"/>
                <a:ext cx="231648" cy="82296"/>
              </a:xfrm>
              <a:prstGeom prst="rightArrow">
                <a:avLst/>
              </a:prstGeom>
              <a:solidFill>
                <a:srgbClr val="00B0F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Action Button: Help 37">
                <a:hlinkClick r:id="" action="ppaction://noaction" highlightClick="1"/>
                <a:extLst>
                  <a:ext uri="{FF2B5EF4-FFF2-40B4-BE49-F238E27FC236}">
                    <a16:creationId xmlns:a16="http://schemas.microsoft.com/office/drawing/2014/main" id="{7F1B986C-2A70-D9C4-F260-E045DC261105}"/>
                  </a:ext>
                </a:extLst>
              </p:cNvPr>
              <p:cNvSpPr/>
              <p:nvPr/>
            </p:nvSpPr>
            <p:spPr>
              <a:xfrm>
                <a:off x="5644896" y="6089904"/>
                <a:ext cx="301752" cy="82296"/>
              </a:xfrm>
              <a:prstGeom prst="actionButtonHelp">
                <a:avLst/>
              </a:prstGeom>
              <a:solidFill>
                <a:srgbClr val="FFC000">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68" name="Rectangle 38">
                <a:extLst>
                  <a:ext uri="{FF2B5EF4-FFF2-40B4-BE49-F238E27FC236}">
                    <a16:creationId xmlns:a16="http://schemas.microsoft.com/office/drawing/2014/main" id="{5218F307-30C2-83B2-F3FB-65F3F11F49BD}"/>
                  </a:ext>
                </a:extLst>
              </p:cNvPr>
              <p:cNvSpPr/>
              <p:nvPr/>
            </p:nvSpPr>
            <p:spPr>
              <a:xfrm>
                <a:off x="5946648" y="6089904"/>
                <a:ext cx="454152" cy="82296"/>
              </a:xfrm>
              <a:prstGeom prst="rect">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Rectangle 39">
                <a:extLst>
                  <a:ext uri="{FF2B5EF4-FFF2-40B4-BE49-F238E27FC236}">
                    <a16:creationId xmlns:a16="http://schemas.microsoft.com/office/drawing/2014/main" id="{FB9C7790-4A3C-7BCA-3F0A-8AB66A1C32B1}"/>
                  </a:ext>
                </a:extLst>
              </p:cNvPr>
              <p:cNvSpPr/>
              <p:nvPr/>
            </p:nvSpPr>
            <p:spPr>
              <a:xfrm>
                <a:off x="6408801" y="6089904"/>
                <a:ext cx="228600" cy="8229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ectangle 40">
                <a:extLst>
                  <a:ext uri="{FF2B5EF4-FFF2-40B4-BE49-F238E27FC236}">
                    <a16:creationId xmlns:a16="http://schemas.microsoft.com/office/drawing/2014/main" id="{83F29B04-1C2B-B810-72F2-D41A92AF33D1}"/>
                  </a:ext>
                </a:extLst>
              </p:cNvPr>
              <p:cNvSpPr/>
              <p:nvPr/>
            </p:nvSpPr>
            <p:spPr>
              <a:xfrm>
                <a:off x="6629400" y="6089904"/>
                <a:ext cx="533400" cy="82296"/>
              </a:xfrm>
              <a:prstGeom prst="rect">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Rectangle 41">
                <a:extLst>
                  <a:ext uri="{FF2B5EF4-FFF2-40B4-BE49-F238E27FC236}">
                    <a16:creationId xmlns:a16="http://schemas.microsoft.com/office/drawing/2014/main" id="{01AAB0A5-47FB-BF23-7463-11C03F8EB563}"/>
                  </a:ext>
                </a:extLst>
              </p:cNvPr>
              <p:cNvSpPr/>
              <p:nvPr/>
            </p:nvSpPr>
            <p:spPr>
              <a:xfrm>
                <a:off x="7162800" y="6089904"/>
                <a:ext cx="304800" cy="8229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Flowchart: Merge 42">
                <a:extLst>
                  <a:ext uri="{FF2B5EF4-FFF2-40B4-BE49-F238E27FC236}">
                    <a16:creationId xmlns:a16="http://schemas.microsoft.com/office/drawing/2014/main" id="{8C1E4CE4-75C2-0EAC-50DA-1B3585DE690E}"/>
                  </a:ext>
                </a:extLst>
              </p:cNvPr>
              <p:cNvSpPr/>
              <p:nvPr/>
            </p:nvSpPr>
            <p:spPr>
              <a:xfrm>
                <a:off x="6480048" y="6013409"/>
                <a:ext cx="73152" cy="126787"/>
              </a:xfrm>
              <a:prstGeom prst="flowChartMerg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3" name="TextBox 33">
              <a:extLst>
                <a:ext uri="{FF2B5EF4-FFF2-40B4-BE49-F238E27FC236}">
                  <a16:creationId xmlns:a16="http://schemas.microsoft.com/office/drawing/2014/main" id="{4CFD864B-1042-D26E-C1F2-ECBBE0580DBA}"/>
                </a:ext>
              </a:extLst>
            </p:cNvPr>
            <p:cNvSpPr txBox="1"/>
            <p:nvPr/>
          </p:nvSpPr>
          <p:spPr>
            <a:xfrm>
              <a:off x="4254622" y="6243831"/>
              <a:ext cx="4595583"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C000"/>
                  </a:solidFill>
                  <a:effectLst/>
                  <a:uLnTx/>
                  <a:uFillTx/>
                </a:rPr>
                <a:t>   FC Attachment   </a:t>
              </a:r>
              <a:r>
                <a:rPr kumimoji="0" lang="en-US" sz="800" b="0" i="0" u="none" strike="noStrike" kern="0" cap="none" spc="0" normalizeH="0" baseline="0" noProof="0" dirty="0">
                  <a:ln>
                    <a:noFill/>
                  </a:ln>
                  <a:solidFill>
                    <a:srgbClr val="00B0F0"/>
                  </a:solidFill>
                  <a:effectLst/>
                  <a:uLnTx/>
                  <a:uFillTx/>
                </a:rPr>
                <a:t>Seq </a:t>
              </a:r>
              <a:r>
                <a:rPr kumimoji="0" lang="en-US" sz="800" b="0" i="0" u="none" strike="noStrike" kern="0" cap="none" spc="0" normalizeH="0" baseline="0" noProof="0" dirty="0" err="1">
                  <a:ln>
                    <a:noFill/>
                  </a:ln>
                  <a:solidFill>
                    <a:srgbClr val="00B0F0"/>
                  </a:solidFill>
                  <a:effectLst/>
                  <a:uLnTx/>
                  <a:uFillTx/>
                </a:rPr>
                <a:t>Pr</a:t>
              </a:r>
              <a:r>
                <a:rPr kumimoji="0" lang="en-US" sz="800" b="0" i="0" u="none" strike="noStrike" kern="0" cap="none" spc="0" normalizeH="0" baseline="0" noProof="0" dirty="0">
                  <a:ln>
                    <a:noFill/>
                  </a:ln>
                  <a:solidFill>
                    <a:srgbClr val="00B0F0"/>
                  </a:solidFill>
                  <a:effectLst/>
                  <a:uLnTx/>
                  <a:uFillTx/>
                </a:rPr>
                <a:t>   </a:t>
              </a:r>
              <a:r>
                <a:rPr kumimoji="0" lang="en-US" sz="800" b="0" i="0" u="none" strike="noStrike" kern="0" cap="none" spc="0" normalizeH="0" baseline="0" noProof="0" dirty="0">
                  <a:ln>
                    <a:noFill/>
                  </a:ln>
                  <a:solidFill>
                    <a:srgbClr val="FFC000">
                      <a:lumMod val="75000"/>
                    </a:srgbClr>
                  </a:solidFill>
                  <a:effectLst/>
                  <a:uLnTx/>
                  <a:uFillTx/>
                </a:rPr>
                <a:t>Barcode   </a:t>
              </a:r>
              <a:r>
                <a:rPr kumimoji="0" lang="en-US" sz="800" b="0" i="0" u="none" strike="noStrike" kern="0" cap="none" spc="0" normalizeH="0" baseline="0" noProof="0" dirty="0">
                  <a:ln>
                    <a:noFill/>
                  </a:ln>
                  <a:solidFill>
                    <a:srgbClr val="FF0000"/>
                  </a:solidFill>
                  <a:effectLst/>
                  <a:uLnTx/>
                  <a:uFillTx/>
                </a:rPr>
                <a:t>    Anneal 1        </a:t>
              </a:r>
              <a:r>
                <a:rPr kumimoji="0" lang="en-US" sz="800" b="0" i="0" u="none" strike="noStrike" kern="0" cap="none" spc="0" normalizeH="0" baseline="0" noProof="0" dirty="0">
                  <a:ln>
                    <a:noFill/>
                  </a:ln>
                  <a:solidFill>
                    <a:srgbClr val="FF9999"/>
                  </a:solidFill>
                  <a:effectLst/>
                  <a:uLnTx/>
                  <a:uFillTx/>
                </a:rPr>
                <a:t> Target       </a:t>
              </a:r>
              <a:r>
                <a:rPr kumimoji="0" lang="en-US" sz="800" b="0" i="0" u="none" strike="noStrike" kern="0" cap="none" spc="0" normalizeH="0" baseline="0" noProof="0" dirty="0">
                  <a:ln>
                    <a:noFill/>
                  </a:ln>
                  <a:solidFill>
                    <a:srgbClr val="FF0000"/>
                  </a:solidFill>
                  <a:effectLst/>
                  <a:uLnTx/>
                  <a:uFillTx/>
                </a:rPr>
                <a:t>Anneal 2        </a:t>
              </a:r>
              <a:r>
                <a:rPr kumimoji="0" lang="en-US" sz="800" b="0" i="0" u="none" strike="noStrike" kern="0" cap="none" spc="0" normalizeH="0" baseline="0" noProof="0" dirty="0">
                  <a:ln>
                    <a:noFill/>
                  </a:ln>
                  <a:solidFill>
                    <a:srgbClr val="FFC000"/>
                  </a:solidFill>
                  <a:effectLst/>
                  <a:uLnTx/>
                  <a:uFillTx/>
                </a:rPr>
                <a:t>FC Attachment </a:t>
              </a:r>
              <a:endParaRPr kumimoji="0" lang="en-AU" sz="800" b="0" i="0" u="none" strike="noStrike" kern="0" cap="none" spc="0" normalizeH="0" baseline="0" noProof="0" dirty="0">
                <a:ln>
                  <a:noFill/>
                </a:ln>
                <a:solidFill>
                  <a:srgbClr val="FFC000"/>
                </a:solidFill>
                <a:effectLst/>
                <a:uLnTx/>
                <a:uFillTx/>
              </a:endParaRPr>
            </a:p>
          </p:txBody>
        </p:sp>
      </p:grpSp>
    </p:spTree>
    <p:extLst>
      <p:ext uri="{BB962C8B-B14F-4D97-AF65-F5344CB8AC3E}">
        <p14:creationId xmlns:p14="http://schemas.microsoft.com/office/powerpoint/2010/main" val="1373024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973C1-A3CA-2E04-AAA8-A3D2BA48E076}"/>
            </a:ext>
          </a:extLst>
        </p:cNvPr>
        <p:cNvGrpSpPr/>
        <p:nvPr/>
      </p:nvGrpSpPr>
      <p:grpSpPr>
        <a:xfrm>
          <a:off x="0" y="0"/>
          <a:ext cx="0" cy="0"/>
          <a:chOff x="0" y="0"/>
          <a:chExt cx="0" cy="0"/>
        </a:xfrm>
      </p:grpSpPr>
      <p:sp>
        <p:nvSpPr>
          <p:cNvPr id="4" name="Google Shape;432;p49">
            <a:extLst>
              <a:ext uri="{FF2B5EF4-FFF2-40B4-BE49-F238E27FC236}">
                <a16:creationId xmlns:a16="http://schemas.microsoft.com/office/drawing/2014/main" id="{5EA5689B-61BB-4859-7658-9B59E51EAE00}"/>
              </a:ext>
            </a:extLst>
          </p:cNvPr>
          <p:cNvSpPr/>
          <p:nvPr/>
        </p:nvSpPr>
        <p:spPr>
          <a:xfrm>
            <a:off x="0" y="0"/>
            <a:ext cx="9144000" cy="760296"/>
          </a:xfrm>
          <a:prstGeom prst="rect">
            <a:avLst/>
          </a:prstGeom>
          <a:solidFill>
            <a:srgbClr val="235146"/>
          </a:solidFill>
          <a:ln w="11588" cap="flat">
            <a:noFill/>
            <a:prstDash val="solid"/>
            <a:miter/>
          </a:ln>
        </p:spPr>
        <p:txBody>
          <a:bodyPr spcFirstLastPara="1" wrap="square" lIns="68575" tIns="34275" rIns="68575" bIns="34275" anchor="ctr" anchorCtr="0">
            <a:noAutofit/>
          </a:bodyPr>
          <a:lstStyle/>
          <a:p>
            <a:pPr algn="ctr"/>
            <a:endParaRPr sz="2000" b="1" dirty="0">
              <a:solidFill>
                <a:schemeClr val="bg1"/>
              </a:solidFill>
              <a:latin typeface="Source Sans Pro"/>
              <a:ea typeface="Source Sans Pro"/>
              <a:cs typeface="Source Sans Pro"/>
              <a:sym typeface="Source Sans Pro"/>
            </a:endParaRPr>
          </a:p>
        </p:txBody>
      </p:sp>
      <p:sp>
        <p:nvSpPr>
          <p:cNvPr id="28" name="TextBox 27">
            <a:extLst>
              <a:ext uri="{FF2B5EF4-FFF2-40B4-BE49-F238E27FC236}">
                <a16:creationId xmlns:a16="http://schemas.microsoft.com/office/drawing/2014/main" id="{EA989D74-D154-5EFB-B213-9D51E09DD336}"/>
              </a:ext>
            </a:extLst>
          </p:cNvPr>
          <p:cNvSpPr txBox="1"/>
          <p:nvPr/>
        </p:nvSpPr>
        <p:spPr>
          <a:xfrm>
            <a:off x="108175" y="52459"/>
            <a:ext cx="8968284" cy="692497"/>
          </a:xfrm>
          <a:prstGeom prst="rect">
            <a:avLst/>
          </a:prstGeom>
          <a:noFill/>
        </p:spPr>
        <p:txBody>
          <a:bodyPr wrap="square" lIns="182880" tIns="137160" rIns="182880" bIns="137160" rtlCol="0">
            <a:spAutoFit/>
          </a:bodyPr>
          <a:lstStyle/>
          <a:p>
            <a:pPr defTabSz="685766"/>
            <a:r>
              <a:rPr lang="en-US" sz="2700" dirty="0">
                <a:solidFill>
                  <a:schemeClr val="bg1"/>
                </a:solidFill>
                <a:latin typeface="Source Serif Pro SemiBold" panose="02040603050405020204" pitchFamily="18" charset="0"/>
                <a:ea typeface="Source Serif Pro SemiBold" panose="02040603050405020204" pitchFamily="18" charset="0"/>
              </a:rPr>
              <a:t>Materials and Methods</a:t>
            </a:r>
          </a:p>
        </p:txBody>
      </p:sp>
      <p:sp>
        <p:nvSpPr>
          <p:cNvPr id="2" name="CuadroTexto 1">
            <a:extLst>
              <a:ext uri="{FF2B5EF4-FFF2-40B4-BE49-F238E27FC236}">
                <a16:creationId xmlns:a16="http://schemas.microsoft.com/office/drawing/2014/main" id="{F129836D-4F44-2E6C-BD0F-F5A31A008EB8}"/>
              </a:ext>
            </a:extLst>
          </p:cNvPr>
          <p:cNvSpPr txBox="1"/>
          <p:nvPr/>
        </p:nvSpPr>
        <p:spPr>
          <a:xfrm>
            <a:off x="356616" y="1097280"/>
            <a:ext cx="8284464" cy="3762568"/>
          </a:xfrm>
          <a:prstGeom prst="rect">
            <a:avLst/>
          </a:prstGeom>
          <a:noFill/>
        </p:spPr>
        <p:txBody>
          <a:bodyPr wrap="square" rtlCol="0">
            <a:spAutoFit/>
          </a:bodyPr>
          <a:lstStyle/>
          <a:p>
            <a:r>
              <a:rPr lang="es-MX" sz="1600" b="1" dirty="0">
                <a:latin typeface="Source Sans Pro" panose="020B0503030403020204" pitchFamily="34" charset="77"/>
                <a:ea typeface="Source Serif Pro" panose="02040603050405020204" pitchFamily="18" charset="0"/>
              </a:rPr>
              <a:t>Marker discovery arabica panel</a:t>
            </a:r>
            <a:br>
              <a:rPr lang="es-MX" dirty="0">
                <a:latin typeface="Source Sans Pro" panose="020B0503030403020204" pitchFamily="34" charset="77"/>
                <a:ea typeface="Source Serif Pro" panose="02040603050405020204" pitchFamily="18" charset="0"/>
              </a:rPr>
            </a:br>
            <a:endParaRPr lang="es-MX" dirty="0">
              <a:latin typeface="Source Sans Pro" panose="020B0503030403020204" pitchFamily="34" charset="77"/>
              <a:ea typeface="Source Serif Pro" panose="02040603050405020204" pitchFamily="18" charset="0"/>
            </a:endParaRPr>
          </a:p>
          <a:p>
            <a:r>
              <a:rPr lang="es-MX" sz="1350" b="1" dirty="0">
                <a:latin typeface="Source Sans Pro" panose="020B0503030403020204" pitchFamily="34" charset="77"/>
                <a:ea typeface="Source Serif Pro" panose="02040603050405020204" pitchFamily="18" charset="0"/>
              </a:rPr>
              <a:t>94 accessions </a:t>
            </a:r>
            <a:r>
              <a:rPr lang="es-MX" sz="1350" dirty="0">
                <a:latin typeface="Source Sans Pro" panose="020B0503030403020204" pitchFamily="34" charset="77"/>
                <a:ea typeface="Source Serif Pro" panose="02040603050405020204" pitchFamily="18" charset="0"/>
              </a:rPr>
              <a:t>from six institutions: Empresa Brasileira de Pesquisa Agropecuária / Empresa de Pesquisa Agropecuária de Minas Gerais (Epamig/Embrapa), Rwanda Agriculture and Animal Resources Development Board (RAB), Instituto del Café de Costa Rica (ICAFE), Centro Agronómico Tropical de Investigación y Enseñanza (CATIE) and World Coffee Research (WCR). </a:t>
            </a:r>
          </a:p>
          <a:p>
            <a:pPr marL="214313" indent="-214313">
              <a:buFont typeface="Arial" panose="020B0604020202020204" pitchFamily="34" charset="0"/>
              <a:buChar char="•"/>
            </a:pPr>
            <a:endParaRPr lang="es-MX" sz="1350" dirty="0">
              <a:latin typeface="Source Sans Pro" panose="020B0503030403020204" pitchFamily="34" charset="77"/>
              <a:ea typeface="Source Serif Pro" panose="02040603050405020204" pitchFamily="18" charset="0"/>
            </a:endParaRPr>
          </a:p>
          <a:p>
            <a:pPr marL="214313" indent="-214313">
              <a:buFont typeface="Arial" panose="020B0604020202020204" pitchFamily="34" charset="0"/>
              <a:buChar char="•"/>
            </a:pPr>
            <a:r>
              <a:rPr lang="es-MX" sz="1350" dirty="0">
                <a:latin typeface="Source Sans Pro" panose="020B0503030403020204" pitchFamily="34" charset="77"/>
                <a:ea typeface="Source Serif Pro" panose="02040603050405020204" pitchFamily="18" charset="0"/>
              </a:rPr>
              <a:t>Including historical founders, diversity within wild forms, and improved lines and hybrids currently used in breeding programs</a:t>
            </a:r>
          </a:p>
          <a:p>
            <a:pPr marL="214313" indent="-214313">
              <a:buFont typeface="Arial" panose="020B0604020202020204" pitchFamily="34" charset="0"/>
              <a:buChar char="•"/>
            </a:pPr>
            <a:endParaRPr lang="es-MX" sz="1350" dirty="0">
              <a:latin typeface="Source Sans Pro" panose="020B0503030403020204" pitchFamily="34" charset="77"/>
              <a:ea typeface="Source Serif Pro" panose="02040603050405020204" pitchFamily="18" charset="0"/>
            </a:endParaRPr>
          </a:p>
          <a:p>
            <a:pPr marL="214313" indent="-214313">
              <a:buFont typeface="Arial" panose="020B0604020202020204" pitchFamily="34" charset="0"/>
              <a:buChar char="•"/>
            </a:pPr>
            <a:r>
              <a:rPr lang="es-MX" sz="1600" b="1" dirty="0">
                <a:latin typeface="Source Sans Pro" panose="020B0503030403020204" pitchFamily="34" charset="77"/>
                <a:ea typeface="Source Serif Pro" panose="02040603050405020204" pitchFamily="18" charset="0"/>
              </a:rPr>
              <a:t>Validaton panel</a:t>
            </a:r>
          </a:p>
          <a:p>
            <a:pPr marL="557213" lvl="1" indent="-214313">
              <a:buFont typeface="Arial" panose="020B0604020202020204" pitchFamily="34" charset="0"/>
              <a:buChar char="•"/>
            </a:pPr>
            <a:r>
              <a:rPr lang="es-MX" sz="1350" dirty="0">
                <a:latin typeface="Source Sans Pro" panose="020B0503030403020204" pitchFamily="34" charset="77"/>
                <a:ea typeface="Source Serif Pro" panose="02040603050405020204" pitchFamily="18" charset="0"/>
              </a:rPr>
              <a:t>the same panel for the marker discovery</a:t>
            </a:r>
          </a:p>
          <a:p>
            <a:pPr marL="557213" lvl="1" indent="-214313">
              <a:buFont typeface="Arial" panose="020B0604020202020204" pitchFamily="34" charset="0"/>
              <a:buChar char="•"/>
            </a:pPr>
            <a:r>
              <a:rPr lang="es-MX" sz="1350" dirty="0">
                <a:latin typeface="Source Sans Pro" panose="020B0503030403020204" pitchFamily="34" charset="77"/>
                <a:ea typeface="Source Serif Pro" panose="02040603050405020204" pitchFamily="18" charset="0"/>
              </a:rPr>
              <a:t>94 accessions of the WCR/CATIE Core Collection</a:t>
            </a:r>
          </a:p>
          <a:p>
            <a:pPr marL="557213" lvl="1" indent="-214313">
              <a:buFont typeface="Arial" panose="020B0604020202020204" pitchFamily="34" charset="0"/>
              <a:buChar char="•"/>
            </a:pPr>
            <a:r>
              <a:rPr lang="es-MX" sz="1350" dirty="0">
                <a:latin typeface="Source Sans Pro" panose="020B0503030403020204" pitchFamily="34" charset="77"/>
                <a:ea typeface="Source Serif Pro" panose="02040603050405020204" pitchFamily="18" charset="0"/>
              </a:rPr>
              <a:t>92 F</a:t>
            </a:r>
            <a:r>
              <a:rPr lang="es-MX" sz="1350" baseline="-25000" dirty="0">
                <a:latin typeface="Source Sans Pro" panose="020B0503030403020204" pitchFamily="34" charset="77"/>
                <a:ea typeface="Source Serif Pro" panose="02040603050405020204" pitchFamily="18" charset="0"/>
              </a:rPr>
              <a:t>2</a:t>
            </a:r>
            <a:r>
              <a:rPr lang="es-MX" sz="1350" dirty="0">
                <a:latin typeface="Source Sans Pro" panose="020B0503030403020204" pitchFamily="34" charset="77"/>
                <a:ea typeface="Source Serif Pro" panose="02040603050405020204" pitchFamily="18" charset="0"/>
              </a:rPr>
              <a:t> individuals of the Epamig/Embrapa cross of H514-7-16-3-17 and Siriema</a:t>
            </a:r>
          </a:p>
          <a:p>
            <a:pPr marL="557213" lvl="1" indent="-214313">
              <a:buFont typeface="Arial" panose="020B0604020202020204" pitchFamily="34" charset="0"/>
              <a:buChar char="•"/>
            </a:pPr>
            <a:r>
              <a:rPr lang="es-MX" sz="1350" dirty="0">
                <a:latin typeface="Source Sans Pro" panose="020B0503030403020204" pitchFamily="34" charset="77"/>
                <a:ea typeface="Source Serif Pro" panose="02040603050405020204" pitchFamily="18" charset="0"/>
              </a:rPr>
              <a:t>91 F</a:t>
            </a:r>
            <a:r>
              <a:rPr lang="es-MX" sz="1350" baseline="-25000" dirty="0">
                <a:latin typeface="Source Sans Pro" panose="020B0503030403020204" pitchFamily="34" charset="77"/>
                <a:ea typeface="Source Serif Pro" panose="02040603050405020204" pitchFamily="18" charset="0"/>
              </a:rPr>
              <a:t>2</a:t>
            </a:r>
            <a:r>
              <a:rPr lang="es-MX" sz="1350" dirty="0">
                <a:latin typeface="Source Sans Pro" panose="020B0503030403020204" pitchFamily="34" charset="77"/>
                <a:ea typeface="Source Serif Pro" panose="02040603050405020204" pitchFamily="18" charset="0"/>
              </a:rPr>
              <a:t> individuals of a cross of Marsellesa x Geisha from WCR</a:t>
            </a:r>
          </a:p>
          <a:p>
            <a:pPr marL="557213" lvl="1" indent="-214313">
              <a:buFont typeface="Arial" panose="020B0604020202020204" pitchFamily="34" charset="0"/>
              <a:buChar char="•"/>
            </a:pPr>
            <a:r>
              <a:rPr lang="es-MX" sz="1350" dirty="0">
                <a:latin typeface="Source Sans Pro" panose="020B0503030403020204" pitchFamily="34" charset="77"/>
                <a:ea typeface="Source Serif Pro" panose="02040603050405020204" pitchFamily="18" charset="0"/>
              </a:rPr>
              <a:t>259 individuals from different populations of diverse pedigrees from WCR´s breeding program. </a:t>
            </a:r>
          </a:p>
          <a:p>
            <a:endParaRPr lang="es-MX" sz="1350" dirty="0">
              <a:latin typeface="Source Sans Pro" panose="020B0503030403020204" pitchFamily="34" charset="77"/>
              <a:ea typeface="Source Serif Pro" panose="02040603050405020204" pitchFamily="18" charset="0"/>
            </a:endParaRPr>
          </a:p>
        </p:txBody>
      </p:sp>
      <p:sp>
        <p:nvSpPr>
          <p:cNvPr id="5" name="Slide Number Placeholder 1">
            <a:extLst>
              <a:ext uri="{FF2B5EF4-FFF2-40B4-BE49-F238E27FC236}">
                <a16:creationId xmlns:a16="http://schemas.microsoft.com/office/drawing/2014/main" id="{D8741950-85E8-4019-9FE5-DF101B00CAC9}"/>
              </a:ext>
            </a:extLst>
          </p:cNvPr>
          <p:cNvSpPr>
            <a:spLocks noGrp="1"/>
          </p:cNvSpPr>
          <p:nvPr>
            <p:ph type="sldNum" sz="quarter" idx="12"/>
          </p:nvPr>
        </p:nvSpPr>
        <p:spPr>
          <a:xfrm>
            <a:off x="6951326" y="4773905"/>
            <a:ext cx="2057400" cy="273844"/>
          </a:xfrm>
        </p:spPr>
        <p:txBody>
          <a:bodyPr/>
          <a:lstStyle/>
          <a:p>
            <a:fld id="{9DD8C8E6-AF4D-F04C-B2A5-9664CD1D632D}" type="slidenum">
              <a:rPr lang="es-MX" b="1" smtClean="0">
                <a:solidFill>
                  <a:srgbClr val="235145"/>
                </a:solidFill>
                <a:latin typeface="Source Serif Pro SemiBold" panose="02040603050405020204" pitchFamily="18" charset="0"/>
                <a:ea typeface="Source Serif Pro SemiBold" panose="02040603050405020204" pitchFamily="18" charset="0"/>
              </a:rPr>
              <a:t>5</a:t>
            </a:fld>
            <a:endParaRPr lang="es-MX" b="1" dirty="0">
              <a:solidFill>
                <a:srgbClr val="235145"/>
              </a:solidFill>
              <a:latin typeface="Source Serif Pro SemiBold" panose="02040603050405020204" pitchFamily="18" charset="0"/>
              <a:ea typeface="Source Serif Pro SemiBold" panose="02040603050405020204" pitchFamily="18" charset="0"/>
            </a:endParaRPr>
          </a:p>
        </p:txBody>
      </p:sp>
    </p:spTree>
    <p:extLst>
      <p:ext uri="{BB962C8B-B14F-4D97-AF65-F5344CB8AC3E}">
        <p14:creationId xmlns:p14="http://schemas.microsoft.com/office/powerpoint/2010/main" val="2608214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461704-7D38-5B36-2684-5342108D9973}"/>
              </a:ext>
            </a:extLst>
          </p:cNvPr>
          <p:cNvPicPr>
            <a:picLocks noChangeAspect="1"/>
          </p:cNvPicPr>
          <p:nvPr/>
        </p:nvPicPr>
        <p:blipFill>
          <a:blip r:embed="rId3"/>
          <a:stretch>
            <a:fillRect/>
          </a:stretch>
        </p:blipFill>
        <p:spPr>
          <a:xfrm>
            <a:off x="4714526" y="216994"/>
            <a:ext cx="3837803" cy="4797254"/>
          </a:xfrm>
          <a:prstGeom prst="rect">
            <a:avLst/>
          </a:prstGeom>
        </p:spPr>
      </p:pic>
      <p:sp>
        <p:nvSpPr>
          <p:cNvPr id="3" name="TextBox 2">
            <a:extLst>
              <a:ext uri="{FF2B5EF4-FFF2-40B4-BE49-F238E27FC236}">
                <a16:creationId xmlns:a16="http://schemas.microsoft.com/office/drawing/2014/main" id="{38FA9D08-D715-4CA8-8D17-74F5B81F4DF0}"/>
              </a:ext>
            </a:extLst>
          </p:cNvPr>
          <p:cNvSpPr txBox="1"/>
          <p:nvPr/>
        </p:nvSpPr>
        <p:spPr>
          <a:xfrm>
            <a:off x="230384" y="183493"/>
            <a:ext cx="8968284" cy="600164"/>
          </a:xfrm>
          <a:prstGeom prst="rect">
            <a:avLst/>
          </a:prstGeom>
        </p:spPr>
        <p:txBody>
          <a:bodyPr vert="horz" lIns="68580" tIns="34290" rIns="68580" bIns="34290" rtlCol="0" anchor="ctr">
            <a:noAutofit/>
          </a:bodyPr>
          <a:lstStyle>
            <a:defPPr>
              <a:defRPr lang="es-MX"/>
            </a:defPPr>
            <a:lvl1pPr>
              <a:lnSpc>
                <a:spcPct val="90000"/>
              </a:lnSpc>
              <a:spcBef>
                <a:spcPct val="0"/>
              </a:spcBef>
              <a:buNone/>
              <a:defRPr sz="3600" b="1">
                <a:solidFill>
                  <a:srgbClr val="235145"/>
                </a:solidFill>
                <a:latin typeface="Source Serif Pro SemiBold" panose="02040603050405020204" pitchFamily="18" charset="0"/>
                <a:ea typeface="Source Serif Pro SemiBold" panose="02040603050405020204" pitchFamily="18" charset="0"/>
              </a:defRPr>
            </a:lvl1pPr>
          </a:lstStyle>
          <a:p>
            <a:r>
              <a:rPr lang="en-US" sz="2700" dirty="0"/>
              <a:t>Results</a:t>
            </a:r>
          </a:p>
        </p:txBody>
      </p:sp>
      <p:sp>
        <p:nvSpPr>
          <p:cNvPr id="2" name="CuadroTexto 1">
            <a:extLst>
              <a:ext uri="{FF2B5EF4-FFF2-40B4-BE49-F238E27FC236}">
                <a16:creationId xmlns:a16="http://schemas.microsoft.com/office/drawing/2014/main" id="{B891603A-054C-31EA-5241-3FAC1B9D029B}"/>
              </a:ext>
            </a:extLst>
          </p:cNvPr>
          <p:cNvSpPr txBox="1"/>
          <p:nvPr/>
        </p:nvSpPr>
        <p:spPr>
          <a:xfrm>
            <a:off x="230383" y="1006809"/>
            <a:ext cx="4228307" cy="3624069"/>
          </a:xfrm>
          <a:prstGeom prst="rect">
            <a:avLst/>
          </a:prstGeom>
          <a:noFill/>
        </p:spPr>
        <p:txBody>
          <a:bodyPr wrap="square" rtlCol="0">
            <a:spAutoFit/>
          </a:bodyPr>
          <a:lstStyle/>
          <a:p>
            <a:pPr marL="214313" indent="-214313">
              <a:buFont typeface="Arial" panose="020B0604020202020204" pitchFamily="34" charset="0"/>
              <a:buChar char="•"/>
            </a:pPr>
            <a:r>
              <a:rPr lang="es-MX" sz="1350" dirty="0">
                <a:latin typeface="Source Sans Pro" panose="020B0503030403020204" pitchFamily="34" charset="77"/>
                <a:ea typeface="Source Serif Pro" panose="02040603050405020204" pitchFamily="18" charset="0"/>
              </a:rPr>
              <a:t>From an initial filtering of 252,246 SNPs identified through sequencing, 26,424 high-quality SNP markers remained. From these candidates, 5,000 markers were selected, minimizing the gaps across the genome. </a:t>
            </a:r>
          </a:p>
          <a:p>
            <a:pPr marL="214313" indent="-214313">
              <a:buFont typeface="Arial" panose="020B0604020202020204" pitchFamily="34" charset="0"/>
              <a:buChar char="•"/>
            </a:pPr>
            <a:endParaRPr lang="es-MX" sz="1350" dirty="0">
              <a:latin typeface="Source Sans Pro" panose="020B0503030403020204" pitchFamily="34" charset="77"/>
              <a:ea typeface="Source Serif Pro" panose="02040603050405020204" pitchFamily="18" charset="0"/>
            </a:endParaRPr>
          </a:p>
          <a:p>
            <a:pPr marL="214313" indent="-214313">
              <a:buFont typeface="Arial" panose="020B0604020202020204" pitchFamily="34" charset="0"/>
              <a:buChar char="•"/>
            </a:pPr>
            <a:r>
              <a:rPr lang="es-MX" sz="1350" dirty="0">
                <a:latin typeface="Source Sans Pro" panose="020B0503030403020204" pitchFamily="34" charset="77"/>
                <a:ea typeface="Source Serif Pro" panose="02040603050405020204" pitchFamily="18" charset="0"/>
              </a:rPr>
              <a:t>In addition, 53 markers from a low-density panel </a:t>
            </a:r>
            <a:r>
              <a:rPr lang="es-MX" sz="1350" dirty="0">
                <a:latin typeface="Source Sans Pro" panose="020B0503030403020204" pitchFamily="34" charset="77"/>
                <a:ea typeface="Source Serif Pro" panose="02040603050405020204" pitchFamily="18" charset="0"/>
                <a:hlinkClick r:id="rId4"/>
              </a:rPr>
              <a:t>(Zhang et al. 2021)</a:t>
            </a:r>
            <a:r>
              <a:rPr lang="es-MX" sz="1350" dirty="0">
                <a:latin typeface="Source Sans Pro" panose="020B0503030403020204" pitchFamily="34" charset="77"/>
                <a:ea typeface="Source Serif Pro" panose="02040603050405020204" pitchFamily="18" charset="0"/>
              </a:rPr>
              <a:t> were integrated to enhance connectivity, resulting in a total of 5,053 markers.</a:t>
            </a:r>
          </a:p>
          <a:p>
            <a:pPr marL="214313" indent="-214313">
              <a:buFont typeface="Arial" panose="020B0604020202020204" pitchFamily="34" charset="0"/>
              <a:buChar char="•"/>
            </a:pPr>
            <a:endParaRPr lang="es-MX" sz="1350" dirty="0">
              <a:latin typeface="Source Sans Pro" panose="020B0503030403020204" pitchFamily="34" charset="77"/>
              <a:ea typeface="Source Serif Pro" panose="02040603050405020204" pitchFamily="18" charset="0"/>
            </a:endParaRPr>
          </a:p>
          <a:p>
            <a:pPr marL="557213" lvl="1" indent="-214313">
              <a:buFont typeface="Arial" panose="020B0604020202020204" pitchFamily="34" charset="0"/>
              <a:buChar char="•"/>
            </a:pPr>
            <a:r>
              <a:rPr lang="es-MX" sz="1350" dirty="0">
                <a:latin typeface="Source Sans Pro" panose="020B0503030403020204" pitchFamily="34" charset="77"/>
                <a:ea typeface="Source Serif Pro" panose="02040603050405020204" pitchFamily="18" charset="0"/>
              </a:rPr>
              <a:t>2,893 in the </a:t>
            </a:r>
            <a:r>
              <a:rPr lang="es-MX" sz="1350" i="1" dirty="0">
                <a:latin typeface="Source Sans Pro" panose="020B0503030403020204" pitchFamily="34" charset="77"/>
                <a:ea typeface="Source Serif Pro" panose="02040603050405020204" pitchFamily="18" charset="0"/>
              </a:rPr>
              <a:t>C. canephora</a:t>
            </a:r>
            <a:r>
              <a:rPr lang="es-MX" sz="1350" dirty="0">
                <a:latin typeface="Source Sans Pro" panose="020B0503030403020204" pitchFamily="34" charset="77"/>
                <a:ea typeface="Source Serif Pro" panose="02040603050405020204" pitchFamily="18" charset="0"/>
              </a:rPr>
              <a:t> subgenome (SubCc) and 2,160 in the </a:t>
            </a:r>
            <a:r>
              <a:rPr lang="es-MX" sz="1350" i="1" dirty="0">
                <a:latin typeface="Source Sans Pro" panose="020B0503030403020204" pitchFamily="34" charset="77"/>
                <a:ea typeface="Source Serif Pro" panose="02040603050405020204" pitchFamily="18" charset="0"/>
              </a:rPr>
              <a:t>C. eugenioides</a:t>
            </a:r>
            <a:r>
              <a:rPr lang="es-MX" sz="1350" dirty="0">
                <a:latin typeface="Source Sans Pro" panose="020B0503030403020204" pitchFamily="34" charset="77"/>
                <a:ea typeface="Source Serif Pro" panose="02040603050405020204" pitchFamily="18" charset="0"/>
              </a:rPr>
              <a:t> (SubCe)</a:t>
            </a:r>
          </a:p>
          <a:p>
            <a:pPr marL="557213" lvl="1" indent="-214313">
              <a:buFont typeface="Arial" panose="020B0604020202020204" pitchFamily="34" charset="0"/>
              <a:buChar char="•"/>
            </a:pPr>
            <a:r>
              <a:rPr lang="es-MX" sz="1350" dirty="0">
                <a:latin typeface="Source Sans Pro" panose="020B0503030403020204" pitchFamily="34" charset="77"/>
                <a:ea typeface="Source Serif Pro" panose="02040603050405020204" pitchFamily="18" charset="0"/>
              </a:rPr>
              <a:t>Marker density of 0.23 markers per Mega base pairs, and 0.19 and 0.25, for SubCc and SubCe.</a:t>
            </a:r>
          </a:p>
          <a:p>
            <a:pPr marL="557213" lvl="1" indent="-214313">
              <a:buFont typeface="Arial" panose="020B0604020202020204" pitchFamily="34" charset="0"/>
              <a:buChar char="•"/>
            </a:pPr>
            <a:r>
              <a:rPr lang="es-MX" sz="1350" dirty="0">
                <a:latin typeface="Source Sans Pro" panose="020B0503030403020204" pitchFamily="34" charset="77"/>
                <a:ea typeface="Source Serif Pro" panose="02040603050405020204" pitchFamily="18" charset="0"/>
              </a:rPr>
              <a:t>The missing data frequency and heterozygosity frequency were 0.04 and 0.06, respectively. </a:t>
            </a:r>
          </a:p>
          <a:p>
            <a:endParaRPr lang="es-MX" sz="1350" dirty="0">
              <a:latin typeface="Source Sans Pro" panose="020B0503030403020204" pitchFamily="34" charset="77"/>
              <a:ea typeface="Source Serif Pro" panose="02040603050405020204" pitchFamily="18" charset="0"/>
            </a:endParaRPr>
          </a:p>
        </p:txBody>
      </p:sp>
      <p:sp>
        <p:nvSpPr>
          <p:cNvPr id="6" name="Slide Number Placeholder 1">
            <a:extLst>
              <a:ext uri="{FF2B5EF4-FFF2-40B4-BE49-F238E27FC236}">
                <a16:creationId xmlns:a16="http://schemas.microsoft.com/office/drawing/2014/main" id="{D98402B6-AE3C-64A7-D95C-7B0D04FBB1B3}"/>
              </a:ext>
            </a:extLst>
          </p:cNvPr>
          <p:cNvSpPr>
            <a:spLocks noGrp="1"/>
          </p:cNvSpPr>
          <p:nvPr>
            <p:ph type="sldNum" sz="quarter" idx="12"/>
          </p:nvPr>
        </p:nvSpPr>
        <p:spPr>
          <a:xfrm>
            <a:off x="6951326" y="4773905"/>
            <a:ext cx="2057400" cy="273844"/>
          </a:xfrm>
        </p:spPr>
        <p:txBody>
          <a:bodyPr/>
          <a:lstStyle/>
          <a:p>
            <a:fld id="{9DD8C8E6-AF4D-F04C-B2A5-9664CD1D632D}" type="slidenum">
              <a:rPr lang="es-MX" b="1" smtClean="0">
                <a:solidFill>
                  <a:srgbClr val="235145"/>
                </a:solidFill>
                <a:latin typeface="Source Serif Pro SemiBold" panose="02040603050405020204" pitchFamily="18" charset="0"/>
                <a:ea typeface="Source Serif Pro SemiBold" panose="02040603050405020204" pitchFamily="18" charset="0"/>
              </a:rPr>
              <a:t>6</a:t>
            </a:fld>
            <a:endParaRPr lang="es-MX" b="1" dirty="0">
              <a:solidFill>
                <a:srgbClr val="235145"/>
              </a:solidFill>
              <a:latin typeface="Source Serif Pro SemiBold" panose="02040603050405020204" pitchFamily="18" charset="0"/>
              <a:ea typeface="Source Serif Pro SemiBold" panose="02040603050405020204" pitchFamily="18" charset="0"/>
            </a:endParaRPr>
          </a:p>
        </p:txBody>
      </p:sp>
    </p:spTree>
    <p:extLst>
      <p:ext uri="{BB962C8B-B14F-4D97-AF65-F5344CB8AC3E}">
        <p14:creationId xmlns:p14="http://schemas.microsoft.com/office/powerpoint/2010/main" val="4112824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8982A-F648-FEC8-8CCF-6567C211A275}"/>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5C572672-AD24-9724-8C48-72DB7A802551}"/>
              </a:ext>
            </a:extLst>
          </p:cNvPr>
          <p:cNvSpPr txBox="1"/>
          <p:nvPr/>
        </p:nvSpPr>
        <p:spPr>
          <a:xfrm>
            <a:off x="265750" y="172684"/>
            <a:ext cx="8968284" cy="600164"/>
          </a:xfrm>
          <a:prstGeom prst="rect">
            <a:avLst/>
          </a:prstGeom>
        </p:spPr>
        <p:txBody>
          <a:bodyPr vert="horz" lIns="68580" tIns="34290" rIns="68580" bIns="34290" rtlCol="0" anchor="ctr">
            <a:noAutofit/>
          </a:bodyPr>
          <a:lstStyle>
            <a:defPPr>
              <a:defRPr lang="es-MX"/>
            </a:defPPr>
            <a:lvl1pPr>
              <a:lnSpc>
                <a:spcPct val="90000"/>
              </a:lnSpc>
              <a:spcBef>
                <a:spcPct val="0"/>
              </a:spcBef>
              <a:buNone/>
              <a:defRPr sz="3600" b="1">
                <a:solidFill>
                  <a:srgbClr val="235145"/>
                </a:solidFill>
                <a:latin typeface="Source Serif Pro SemiBold" panose="02040603050405020204" pitchFamily="18" charset="0"/>
                <a:ea typeface="Source Serif Pro SemiBold" panose="02040603050405020204" pitchFamily="18" charset="0"/>
              </a:defRPr>
            </a:lvl1pPr>
          </a:lstStyle>
          <a:p>
            <a:r>
              <a:rPr lang="en-US" sz="2700" dirty="0"/>
              <a:t>Results</a:t>
            </a:r>
          </a:p>
        </p:txBody>
      </p:sp>
      <p:pic>
        <p:nvPicPr>
          <p:cNvPr id="3" name="Imagen 2">
            <a:extLst>
              <a:ext uri="{FF2B5EF4-FFF2-40B4-BE49-F238E27FC236}">
                <a16:creationId xmlns:a16="http://schemas.microsoft.com/office/drawing/2014/main" id="{075A629A-FBF5-22D9-B8F0-5E37E77C4F76}"/>
              </a:ext>
            </a:extLst>
          </p:cNvPr>
          <p:cNvPicPr>
            <a:picLocks noChangeAspect="1"/>
          </p:cNvPicPr>
          <p:nvPr/>
        </p:nvPicPr>
        <p:blipFill>
          <a:blip r:embed="rId3"/>
          <a:srcRect l="5800" t="7234" r="5904" b="3079"/>
          <a:stretch>
            <a:fillRect/>
          </a:stretch>
        </p:blipFill>
        <p:spPr>
          <a:xfrm>
            <a:off x="3372020" y="654084"/>
            <a:ext cx="5663805" cy="3835333"/>
          </a:xfrm>
          <a:prstGeom prst="rect">
            <a:avLst/>
          </a:prstGeom>
        </p:spPr>
      </p:pic>
      <p:sp>
        <p:nvSpPr>
          <p:cNvPr id="2" name="CuadroTexto 1">
            <a:extLst>
              <a:ext uri="{FF2B5EF4-FFF2-40B4-BE49-F238E27FC236}">
                <a16:creationId xmlns:a16="http://schemas.microsoft.com/office/drawing/2014/main" id="{77D92E79-A4FC-789E-6B86-B481AE6CFA63}"/>
              </a:ext>
            </a:extLst>
          </p:cNvPr>
          <p:cNvSpPr txBox="1"/>
          <p:nvPr/>
        </p:nvSpPr>
        <p:spPr>
          <a:xfrm>
            <a:off x="265750" y="915092"/>
            <a:ext cx="2998096" cy="2377574"/>
          </a:xfrm>
          <a:prstGeom prst="rect">
            <a:avLst/>
          </a:prstGeom>
          <a:noFill/>
        </p:spPr>
        <p:txBody>
          <a:bodyPr wrap="square" rtlCol="0">
            <a:spAutoFit/>
          </a:bodyPr>
          <a:lstStyle/>
          <a:p>
            <a:pPr marL="214313" indent="-214313">
              <a:buFont typeface="Arial" panose="020B0604020202020204" pitchFamily="34" charset="0"/>
              <a:buChar char="•"/>
            </a:pPr>
            <a:r>
              <a:rPr lang="es-MX" sz="1350" dirty="0">
                <a:latin typeface="Source Sans Pro" panose="020B0503030403020204" pitchFamily="34" charset="77"/>
                <a:ea typeface="Source Serif Pro" panose="02040603050405020204" pitchFamily="18" charset="0"/>
              </a:rPr>
              <a:t>Markers are well dispersed across the chromosomes, although there are gaps in the middle of some of the chromosomes, most notably in subchromosomes 2, 5, and 10 of both subgenomes. </a:t>
            </a:r>
          </a:p>
          <a:p>
            <a:pPr marL="214313" indent="-214313">
              <a:buFont typeface="Arial" panose="020B0604020202020204" pitchFamily="34" charset="0"/>
              <a:buChar char="•"/>
            </a:pPr>
            <a:endParaRPr lang="es-MX" sz="1350" dirty="0">
              <a:latin typeface="Source Sans Pro" panose="020B0503030403020204" pitchFamily="34" charset="77"/>
              <a:ea typeface="Source Serif Pro" panose="02040603050405020204" pitchFamily="18" charset="0"/>
            </a:endParaRPr>
          </a:p>
          <a:p>
            <a:pPr marL="214313" indent="-214313">
              <a:buFont typeface="Arial" panose="020B0604020202020204" pitchFamily="34" charset="0"/>
              <a:buChar char="•"/>
            </a:pPr>
            <a:r>
              <a:rPr lang="es-MX" sz="1350" dirty="0">
                <a:latin typeface="Source Sans Pro" panose="020B0503030403020204" pitchFamily="34" charset="77"/>
                <a:ea typeface="Source Serif Pro" panose="02040603050405020204" pitchFamily="18" charset="0"/>
              </a:rPr>
              <a:t>Higher density is usually at the peri-centromeric and telomeric regions, where gene density is generally higher</a:t>
            </a:r>
          </a:p>
        </p:txBody>
      </p:sp>
      <p:sp>
        <p:nvSpPr>
          <p:cNvPr id="5" name="Slide Number Placeholder 1">
            <a:extLst>
              <a:ext uri="{FF2B5EF4-FFF2-40B4-BE49-F238E27FC236}">
                <a16:creationId xmlns:a16="http://schemas.microsoft.com/office/drawing/2014/main" id="{47A7F3AA-DA8E-F117-8451-A52F462ECC73}"/>
              </a:ext>
            </a:extLst>
          </p:cNvPr>
          <p:cNvSpPr>
            <a:spLocks noGrp="1"/>
          </p:cNvSpPr>
          <p:nvPr>
            <p:ph type="sldNum" sz="quarter" idx="12"/>
          </p:nvPr>
        </p:nvSpPr>
        <p:spPr>
          <a:xfrm>
            <a:off x="6951326" y="4773905"/>
            <a:ext cx="2057400" cy="273844"/>
          </a:xfrm>
        </p:spPr>
        <p:txBody>
          <a:bodyPr/>
          <a:lstStyle/>
          <a:p>
            <a:fld id="{9DD8C8E6-AF4D-F04C-B2A5-9664CD1D632D}" type="slidenum">
              <a:rPr lang="es-MX" b="1" smtClean="0">
                <a:solidFill>
                  <a:srgbClr val="235145"/>
                </a:solidFill>
                <a:latin typeface="Source Serif Pro SemiBold" panose="02040603050405020204" pitchFamily="18" charset="0"/>
                <a:ea typeface="Source Serif Pro SemiBold" panose="02040603050405020204" pitchFamily="18" charset="0"/>
              </a:rPr>
              <a:t>7</a:t>
            </a:fld>
            <a:endParaRPr lang="es-MX" b="1" dirty="0">
              <a:solidFill>
                <a:srgbClr val="235145"/>
              </a:solidFill>
              <a:latin typeface="Source Serif Pro SemiBold" panose="02040603050405020204" pitchFamily="18" charset="0"/>
              <a:ea typeface="Source Serif Pro SemiBold" panose="02040603050405020204" pitchFamily="18" charset="0"/>
            </a:endParaRPr>
          </a:p>
        </p:txBody>
      </p:sp>
    </p:spTree>
    <p:extLst>
      <p:ext uri="{BB962C8B-B14F-4D97-AF65-F5344CB8AC3E}">
        <p14:creationId xmlns:p14="http://schemas.microsoft.com/office/powerpoint/2010/main" val="124870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7C44E-3FAA-FD3A-A135-E0DA324BD96D}"/>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6BE376EB-0BFA-B4EE-18E2-73E28DF0DC42}"/>
              </a:ext>
            </a:extLst>
          </p:cNvPr>
          <p:cNvSpPr txBox="1"/>
          <p:nvPr/>
        </p:nvSpPr>
        <p:spPr>
          <a:xfrm>
            <a:off x="253256" y="177070"/>
            <a:ext cx="8968284" cy="600164"/>
          </a:xfrm>
          <a:prstGeom prst="rect">
            <a:avLst/>
          </a:prstGeom>
        </p:spPr>
        <p:txBody>
          <a:bodyPr vert="horz" lIns="68580" tIns="34290" rIns="68580" bIns="34290" rtlCol="0" anchor="ctr">
            <a:noAutofit/>
          </a:bodyPr>
          <a:lstStyle>
            <a:defPPr>
              <a:defRPr lang="es-MX"/>
            </a:defPPr>
            <a:lvl1pPr>
              <a:lnSpc>
                <a:spcPct val="90000"/>
              </a:lnSpc>
              <a:spcBef>
                <a:spcPct val="0"/>
              </a:spcBef>
              <a:buNone/>
              <a:defRPr sz="3600" b="1">
                <a:solidFill>
                  <a:srgbClr val="235145"/>
                </a:solidFill>
                <a:latin typeface="Source Serif Pro SemiBold" panose="02040603050405020204" pitchFamily="18" charset="0"/>
                <a:ea typeface="Source Serif Pro SemiBold" panose="02040603050405020204" pitchFamily="18" charset="0"/>
              </a:defRPr>
            </a:lvl1pPr>
          </a:lstStyle>
          <a:p>
            <a:r>
              <a:rPr lang="en-US" sz="2700" dirty="0"/>
              <a:t>Results</a:t>
            </a:r>
          </a:p>
        </p:txBody>
      </p:sp>
      <p:pic>
        <p:nvPicPr>
          <p:cNvPr id="3" name="Picture 2" descr="A diagram of different colored triangles&#10;&#10;AI-generated content may be incorrect.">
            <a:extLst>
              <a:ext uri="{FF2B5EF4-FFF2-40B4-BE49-F238E27FC236}">
                <a16:creationId xmlns:a16="http://schemas.microsoft.com/office/drawing/2014/main" id="{3BF9C7A1-8FBC-1DE3-F71D-E6412E2487A1}"/>
              </a:ext>
            </a:extLst>
          </p:cNvPr>
          <p:cNvPicPr>
            <a:picLocks noChangeAspect="1"/>
          </p:cNvPicPr>
          <p:nvPr/>
        </p:nvPicPr>
        <p:blipFill>
          <a:blip r:embed="rId3"/>
          <a:stretch>
            <a:fillRect/>
          </a:stretch>
        </p:blipFill>
        <p:spPr>
          <a:xfrm>
            <a:off x="4510651" y="643824"/>
            <a:ext cx="4545734" cy="4056194"/>
          </a:xfrm>
          <a:prstGeom prst="rect">
            <a:avLst/>
          </a:prstGeom>
        </p:spPr>
      </p:pic>
      <p:sp>
        <p:nvSpPr>
          <p:cNvPr id="2" name="CuadroTexto 1">
            <a:extLst>
              <a:ext uri="{FF2B5EF4-FFF2-40B4-BE49-F238E27FC236}">
                <a16:creationId xmlns:a16="http://schemas.microsoft.com/office/drawing/2014/main" id="{2950150F-AB30-19FA-00BC-C865AE2F35DD}"/>
              </a:ext>
            </a:extLst>
          </p:cNvPr>
          <p:cNvSpPr txBox="1"/>
          <p:nvPr/>
        </p:nvSpPr>
        <p:spPr>
          <a:xfrm>
            <a:off x="253256" y="777234"/>
            <a:ext cx="4214529" cy="715581"/>
          </a:xfrm>
          <a:prstGeom prst="rect">
            <a:avLst/>
          </a:prstGeom>
          <a:noFill/>
        </p:spPr>
        <p:txBody>
          <a:bodyPr wrap="square" rtlCol="0">
            <a:spAutoFit/>
          </a:bodyPr>
          <a:lstStyle/>
          <a:p>
            <a:r>
              <a:rPr lang="es-MX" sz="1350" dirty="0">
                <a:latin typeface="Source Sans Pro" panose="020B0503030403020204" pitchFamily="34" charset="77"/>
                <a:ea typeface="Source Serif Pro" panose="02040603050405020204" pitchFamily="18" charset="0"/>
              </a:rPr>
              <a:t>Discriminant analysis of principal components analysis (DAPC) identified seven clusters.</a:t>
            </a:r>
          </a:p>
          <a:p>
            <a:endParaRPr lang="es-MX" sz="1350" dirty="0">
              <a:latin typeface="Source Sans Pro" panose="020B0503030403020204" pitchFamily="34" charset="77"/>
              <a:ea typeface="Source Serif Pro" panose="02040603050405020204" pitchFamily="18" charset="0"/>
            </a:endParaRPr>
          </a:p>
        </p:txBody>
      </p:sp>
      <p:sp>
        <p:nvSpPr>
          <p:cNvPr id="5" name="Slide Number Placeholder 1">
            <a:extLst>
              <a:ext uri="{FF2B5EF4-FFF2-40B4-BE49-F238E27FC236}">
                <a16:creationId xmlns:a16="http://schemas.microsoft.com/office/drawing/2014/main" id="{3968243B-99B2-6063-F348-2EC9032623B3}"/>
              </a:ext>
            </a:extLst>
          </p:cNvPr>
          <p:cNvSpPr>
            <a:spLocks noGrp="1"/>
          </p:cNvSpPr>
          <p:nvPr>
            <p:ph type="sldNum" sz="quarter" idx="12"/>
          </p:nvPr>
        </p:nvSpPr>
        <p:spPr>
          <a:xfrm>
            <a:off x="6951326" y="4773906"/>
            <a:ext cx="2057400" cy="273844"/>
          </a:xfrm>
        </p:spPr>
        <p:txBody>
          <a:bodyPr/>
          <a:lstStyle/>
          <a:p>
            <a:fld id="{9DD8C8E6-AF4D-F04C-B2A5-9664CD1D632D}" type="slidenum">
              <a:rPr lang="es-MX" b="1" smtClean="0">
                <a:solidFill>
                  <a:srgbClr val="235145"/>
                </a:solidFill>
                <a:latin typeface="Source Serif Pro SemiBold" panose="02040603050405020204" pitchFamily="18" charset="0"/>
                <a:ea typeface="Source Serif Pro SemiBold" panose="02040603050405020204" pitchFamily="18" charset="0"/>
              </a:rPr>
              <a:t>8</a:t>
            </a:fld>
            <a:endParaRPr lang="es-MX" b="1" dirty="0">
              <a:solidFill>
                <a:srgbClr val="235145"/>
              </a:solidFill>
              <a:latin typeface="Source Serif Pro SemiBold" panose="02040603050405020204" pitchFamily="18" charset="0"/>
              <a:ea typeface="Source Serif Pro SemiBold" panose="02040603050405020204" pitchFamily="18" charset="0"/>
            </a:endParaRPr>
          </a:p>
        </p:txBody>
      </p:sp>
      <p:sp>
        <p:nvSpPr>
          <p:cNvPr id="8" name="TextBox 7">
            <a:extLst>
              <a:ext uri="{FF2B5EF4-FFF2-40B4-BE49-F238E27FC236}">
                <a16:creationId xmlns:a16="http://schemas.microsoft.com/office/drawing/2014/main" id="{8381538A-0261-B5EE-8579-3A07340A3FF1}"/>
              </a:ext>
            </a:extLst>
          </p:cNvPr>
          <p:cNvSpPr txBox="1"/>
          <p:nvPr/>
        </p:nvSpPr>
        <p:spPr>
          <a:xfrm>
            <a:off x="558569" y="1562041"/>
            <a:ext cx="3869942" cy="507831"/>
          </a:xfrm>
          <a:prstGeom prst="rect">
            <a:avLst/>
          </a:prstGeom>
          <a:noFill/>
        </p:spPr>
        <p:txBody>
          <a:bodyPr wrap="square">
            <a:spAutoFit/>
          </a:bodyPr>
          <a:lstStyle/>
          <a:p>
            <a:r>
              <a:rPr lang="es-MX" sz="1350" dirty="0">
                <a:latin typeface="Source Sans Pro" panose="020B0503030403020204" pitchFamily="34" charset="77"/>
                <a:ea typeface="Source Serif Pro" panose="02040603050405020204" pitchFamily="18" charset="0"/>
              </a:rPr>
              <a:t>Genotypes from the discovery panel and a few samples from the other datasets</a:t>
            </a:r>
          </a:p>
        </p:txBody>
      </p:sp>
      <p:sp>
        <p:nvSpPr>
          <p:cNvPr id="10" name="TextBox 9">
            <a:extLst>
              <a:ext uri="{FF2B5EF4-FFF2-40B4-BE49-F238E27FC236}">
                <a16:creationId xmlns:a16="http://schemas.microsoft.com/office/drawing/2014/main" id="{2EBC6B70-374E-60D2-B86B-77DC09C33E58}"/>
              </a:ext>
            </a:extLst>
          </p:cNvPr>
          <p:cNvSpPr txBox="1"/>
          <p:nvPr/>
        </p:nvSpPr>
        <p:spPr>
          <a:xfrm>
            <a:off x="609572" y="2093014"/>
            <a:ext cx="3174972" cy="300082"/>
          </a:xfrm>
          <a:prstGeom prst="rect">
            <a:avLst/>
          </a:prstGeom>
          <a:noFill/>
        </p:spPr>
        <p:txBody>
          <a:bodyPr wrap="square">
            <a:spAutoFit/>
          </a:bodyPr>
          <a:lstStyle/>
          <a:p>
            <a:r>
              <a:rPr lang="es-MX" sz="1350" dirty="0">
                <a:latin typeface="Source Sans Pro" panose="020B0503030403020204" pitchFamily="34" charset="77"/>
                <a:ea typeface="Source Serif Pro" panose="02040603050405020204" pitchFamily="18" charset="0"/>
              </a:rPr>
              <a:t>Wild/landraces</a:t>
            </a:r>
          </a:p>
        </p:txBody>
      </p:sp>
      <p:sp>
        <p:nvSpPr>
          <p:cNvPr id="12" name="TextBox 11">
            <a:extLst>
              <a:ext uri="{FF2B5EF4-FFF2-40B4-BE49-F238E27FC236}">
                <a16:creationId xmlns:a16="http://schemas.microsoft.com/office/drawing/2014/main" id="{AC7AFDEC-2012-9A9E-15C5-C3F90FE6996B}"/>
              </a:ext>
            </a:extLst>
          </p:cNvPr>
          <p:cNvSpPr txBox="1"/>
          <p:nvPr/>
        </p:nvSpPr>
        <p:spPr>
          <a:xfrm>
            <a:off x="589283" y="2418073"/>
            <a:ext cx="3419886" cy="507831"/>
          </a:xfrm>
          <a:prstGeom prst="rect">
            <a:avLst/>
          </a:prstGeom>
          <a:noFill/>
        </p:spPr>
        <p:txBody>
          <a:bodyPr wrap="square">
            <a:spAutoFit/>
          </a:bodyPr>
          <a:lstStyle/>
          <a:p>
            <a:r>
              <a:rPr lang="es-MX" sz="1350" dirty="0">
                <a:latin typeface="Source Sans Pro" panose="020B0503030403020204" pitchFamily="34" charset="77"/>
                <a:ea typeface="Source Serif Pro" panose="02040603050405020204" pitchFamily="18" charset="0"/>
              </a:rPr>
              <a:t>WCR F</a:t>
            </a:r>
            <a:r>
              <a:rPr lang="es-MX" sz="1350" baseline="-25000" dirty="0">
                <a:latin typeface="Source Sans Pro" panose="020B0503030403020204" pitchFamily="34" charset="77"/>
                <a:ea typeface="Source Serif Pro" panose="02040603050405020204" pitchFamily="18" charset="0"/>
              </a:rPr>
              <a:t>2</a:t>
            </a:r>
            <a:r>
              <a:rPr lang="es-MX" sz="1350" dirty="0">
                <a:latin typeface="Source Sans Pro" panose="020B0503030403020204" pitchFamily="34" charset="77"/>
                <a:ea typeface="Source Serif Pro" panose="02040603050405020204" pitchFamily="18" charset="0"/>
              </a:rPr>
              <a:t> population and a few of the breeding programs</a:t>
            </a:r>
          </a:p>
        </p:txBody>
      </p:sp>
      <p:sp>
        <p:nvSpPr>
          <p:cNvPr id="14" name="TextBox 13">
            <a:extLst>
              <a:ext uri="{FF2B5EF4-FFF2-40B4-BE49-F238E27FC236}">
                <a16:creationId xmlns:a16="http://schemas.microsoft.com/office/drawing/2014/main" id="{26C87238-2FB5-7624-92EB-9D9DB39B8910}"/>
              </a:ext>
            </a:extLst>
          </p:cNvPr>
          <p:cNvSpPr txBox="1"/>
          <p:nvPr/>
        </p:nvSpPr>
        <p:spPr>
          <a:xfrm>
            <a:off x="577621" y="2847202"/>
            <a:ext cx="3526412" cy="300082"/>
          </a:xfrm>
          <a:prstGeom prst="rect">
            <a:avLst/>
          </a:prstGeom>
          <a:noFill/>
        </p:spPr>
        <p:txBody>
          <a:bodyPr wrap="square">
            <a:spAutoFit/>
          </a:bodyPr>
          <a:lstStyle/>
          <a:p>
            <a:r>
              <a:rPr lang="es-MX" sz="1350" dirty="0">
                <a:latin typeface="Source Sans Pro" panose="020B0503030403020204" pitchFamily="34" charset="77"/>
                <a:ea typeface="Source Serif Pro" panose="02040603050405020204" pitchFamily="18" charset="0"/>
              </a:rPr>
              <a:t>Introgressed lines from Sarchimor group</a:t>
            </a:r>
          </a:p>
        </p:txBody>
      </p:sp>
      <p:sp>
        <p:nvSpPr>
          <p:cNvPr id="16" name="TextBox 15">
            <a:extLst>
              <a:ext uri="{FF2B5EF4-FFF2-40B4-BE49-F238E27FC236}">
                <a16:creationId xmlns:a16="http://schemas.microsoft.com/office/drawing/2014/main" id="{7152A5CE-F9BF-03AD-DECE-5B0BF0EAB8B3}"/>
              </a:ext>
            </a:extLst>
          </p:cNvPr>
          <p:cNvSpPr txBox="1"/>
          <p:nvPr/>
        </p:nvSpPr>
        <p:spPr>
          <a:xfrm>
            <a:off x="550780" y="3150121"/>
            <a:ext cx="3998530" cy="507831"/>
          </a:xfrm>
          <a:prstGeom prst="rect">
            <a:avLst/>
          </a:prstGeom>
          <a:solidFill>
            <a:schemeClr val="bg1"/>
          </a:solidFill>
        </p:spPr>
        <p:txBody>
          <a:bodyPr wrap="square">
            <a:spAutoFit/>
          </a:bodyPr>
          <a:lstStyle/>
          <a:p>
            <a:r>
              <a:rPr lang="es-MX" sz="1350" dirty="0">
                <a:latin typeface="Source Sans Pro" panose="020B0503030403020204" pitchFamily="34" charset="77"/>
                <a:ea typeface="Source Serif Pro" panose="02040603050405020204" pitchFamily="18" charset="0"/>
              </a:rPr>
              <a:t>Introgressed lines, including the three Timor hybrids from CIFC, and the breeding program material </a:t>
            </a:r>
          </a:p>
        </p:txBody>
      </p:sp>
      <p:sp>
        <p:nvSpPr>
          <p:cNvPr id="18" name="TextBox 17">
            <a:extLst>
              <a:ext uri="{FF2B5EF4-FFF2-40B4-BE49-F238E27FC236}">
                <a16:creationId xmlns:a16="http://schemas.microsoft.com/office/drawing/2014/main" id="{76E33A51-05E7-0DE2-8230-4FF1CF2198B9}"/>
              </a:ext>
            </a:extLst>
          </p:cNvPr>
          <p:cNvSpPr txBox="1"/>
          <p:nvPr/>
        </p:nvSpPr>
        <p:spPr>
          <a:xfrm>
            <a:off x="541582" y="3616697"/>
            <a:ext cx="3998530" cy="507831"/>
          </a:xfrm>
          <a:prstGeom prst="rect">
            <a:avLst/>
          </a:prstGeom>
          <a:solidFill>
            <a:schemeClr val="bg1"/>
          </a:solidFill>
        </p:spPr>
        <p:txBody>
          <a:bodyPr wrap="square">
            <a:spAutoFit/>
          </a:bodyPr>
          <a:lstStyle/>
          <a:p>
            <a:r>
              <a:rPr lang="es-MX" sz="1350" dirty="0">
                <a:latin typeface="Source Sans Pro" panose="020B0503030403020204" pitchFamily="34" charset="77"/>
                <a:ea typeface="Source Serif Pro" panose="02040603050405020204" pitchFamily="18" charset="0"/>
              </a:rPr>
              <a:t>Epamig/Embrapa F</a:t>
            </a:r>
            <a:r>
              <a:rPr lang="es-MX" sz="1350" baseline="-25000" dirty="0">
                <a:latin typeface="Source Sans Pro" panose="020B0503030403020204" pitchFamily="34" charset="77"/>
                <a:ea typeface="Source Serif Pro" panose="02040603050405020204" pitchFamily="18" charset="0"/>
              </a:rPr>
              <a:t>2</a:t>
            </a:r>
            <a:r>
              <a:rPr lang="es-MX" sz="1350" dirty="0">
                <a:latin typeface="Source Sans Pro" panose="020B0503030403020204" pitchFamily="34" charset="77"/>
                <a:ea typeface="Source Serif Pro" panose="02040603050405020204" pitchFamily="18" charset="0"/>
              </a:rPr>
              <a:t> population, its parents, as well as the Timor hybrids from UFV</a:t>
            </a:r>
          </a:p>
        </p:txBody>
      </p:sp>
      <p:sp>
        <p:nvSpPr>
          <p:cNvPr id="20" name="TextBox 19">
            <a:extLst>
              <a:ext uri="{FF2B5EF4-FFF2-40B4-BE49-F238E27FC236}">
                <a16:creationId xmlns:a16="http://schemas.microsoft.com/office/drawing/2014/main" id="{ADBF1D2B-B3F1-C4CE-5D4C-0078FB5E4D72}"/>
              </a:ext>
            </a:extLst>
          </p:cNvPr>
          <p:cNvSpPr txBox="1"/>
          <p:nvPr/>
        </p:nvSpPr>
        <p:spPr>
          <a:xfrm>
            <a:off x="541582" y="4054643"/>
            <a:ext cx="3903915" cy="715581"/>
          </a:xfrm>
          <a:prstGeom prst="rect">
            <a:avLst/>
          </a:prstGeom>
          <a:solidFill>
            <a:schemeClr val="bg1"/>
          </a:solidFill>
        </p:spPr>
        <p:txBody>
          <a:bodyPr wrap="square">
            <a:spAutoFit/>
          </a:bodyPr>
          <a:lstStyle/>
          <a:p>
            <a:r>
              <a:rPr lang="es-MX" sz="1350" dirty="0">
                <a:latin typeface="Source Sans Pro" panose="020B0503030403020204" pitchFamily="34" charset="77"/>
                <a:ea typeface="Source Serif Pro" panose="02040603050405020204" pitchFamily="18" charset="0"/>
              </a:rPr>
              <a:t>Few introgressed lines, the hybrids with introgressed parents, and a large proportion of breeding program individuals. </a:t>
            </a:r>
          </a:p>
        </p:txBody>
      </p:sp>
      <p:grpSp>
        <p:nvGrpSpPr>
          <p:cNvPr id="47" name="Group 46">
            <a:extLst>
              <a:ext uri="{FF2B5EF4-FFF2-40B4-BE49-F238E27FC236}">
                <a16:creationId xmlns:a16="http://schemas.microsoft.com/office/drawing/2014/main" id="{577D3D64-95E9-C352-C76F-369C2EB2B1A4}"/>
              </a:ext>
            </a:extLst>
          </p:cNvPr>
          <p:cNvGrpSpPr/>
          <p:nvPr/>
        </p:nvGrpSpPr>
        <p:grpSpPr>
          <a:xfrm>
            <a:off x="-6546" y="1652043"/>
            <a:ext cx="633698" cy="2825230"/>
            <a:chOff x="3300" y="2170071"/>
            <a:chExt cx="844930" cy="3766973"/>
          </a:xfrm>
        </p:grpSpPr>
        <p:grpSp>
          <p:nvGrpSpPr>
            <p:cNvPr id="15" name="Group 14">
              <a:extLst>
                <a:ext uri="{FF2B5EF4-FFF2-40B4-BE49-F238E27FC236}">
                  <a16:creationId xmlns:a16="http://schemas.microsoft.com/office/drawing/2014/main" id="{3D749946-9FAD-843A-63F4-960BD351E60E}"/>
                </a:ext>
              </a:extLst>
            </p:cNvPr>
            <p:cNvGrpSpPr/>
            <p:nvPr/>
          </p:nvGrpSpPr>
          <p:grpSpPr>
            <a:xfrm>
              <a:off x="213948" y="2170071"/>
              <a:ext cx="629705" cy="430886"/>
              <a:chOff x="380767" y="1739506"/>
              <a:chExt cx="629705" cy="430886"/>
            </a:xfrm>
          </p:grpSpPr>
          <p:sp>
            <p:nvSpPr>
              <p:cNvPr id="4" name="Oval 3">
                <a:extLst>
                  <a:ext uri="{FF2B5EF4-FFF2-40B4-BE49-F238E27FC236}">
                    <a16:creationId xmlns:a16="http://schemas.microsoft.com/office/drawing/2014/main" id="{BB9864E0-A143-CF78-9DC9-6100033D6DE8}"/>
                  </a:ext>
                </a:extLst>
              </p:cNvPr>
              <p:cNvSpPr/>
              <p:nvPr/>
            </p:nvSpPr>
            <p:spPr>
              <a:xfrm>
                <a:off x="380767" y="1850843"/>
                <a:ext cx="148044" cy="164867"/>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3" name="TextBox 12">
                <a:extLst>
                  <a:ext uri="{FF2B5EF4-FFF2-40B4-BE49-F238E27FC236}">
                    <a16:creationId xmlns:a16="http://schemas.microsoft.com/office/drawing/2014/main" id="{4657FA23-3C62-3B9B-8E86-16E1CD1B9FDE}"/>
                  </a:ext>
                </a:extLst>
              </p:cNvPr>
              <p:cNvSpPr txBox="1"/>
              <p:nvPr/>
            </p:nvSpPr>
            <p:spPr>
              <a:xfrm>
                <a:off x="590572" y="1739506"/>
                <a:ext cx="419900" cy="430886"/>
              </a:xfrm>
              <a:prstGeom prst="rect">
                <a:avLst/>
              </a:prstGeom>
              <a:noFill/>
            </p:spPr>
            <p:txBody>
              <a:bodyPr wrap="square">
                <a:spAutoFit/>
              </a:bodyPr>
              <a:lstStyle/>
              <a:p>
                <a:r>
                  <a:rPr lang="es-MX" sz="1500" b="1" dirty="0">
                    <a:latin typeface="Source Sans Pro" panose="020B0503030403020204" pitchFamily="34" charset="77"/>
                    <a:ea typeface="Source Serif Pro" panose="02040603050405020204" pitchFamily="18" charset="0"/>
                  </a:rPr>
                  <a:t>1</a:t>
                </a:r>
                <a:endParaRPr lang="en-US" sz="1500" b="1" dirty="0"/>
              </a:p>
            </p:txBody>
          </p:sp>
        </p:grpSp>
        <p:grpSp>
          <p:nvGrpSpPr>
            <p:cNvPr id="24" name="Group 23">
              <a:extLst>
                <a:ext uri="{FF2B5EF4-FFF2-40B4-BE49-F238E27FC236}">
                  <a16:creationId xmlns:a16="http://schemas.microsoft.com/office/drawing/2014/main" id="{FA84E559-C405-6493-BB90-C825DB0655F1}"/>
                </a:ext>
              </a:extLst>
            </p:cNvPr>
            <p:cNvGrpSpPr/>
            <p:nvPr/>
          </p:nvGrpSpPr>
          <p:grpSpPr>
            <a:xfrm>
              <a:off x="15816" y="2744152"/>
              <a:ext cx="652878" cy="553996"/>
              <a:chOff x="187573" y="1972197"/>
              <a:chExt cx="652878" cy="553996"/>
            </a:xfrm>
          </p:grpSpPr>
          <p:sp>
            <p:nvSpPr>
              <p:cNvPr id="21" name="TextBox 20">
                <a:extLst>
                  <a:ext uri="{FF2B5EF4-FFF2-40B4-BE49-F238E27FC236}">
                    <a16:creationId xmlns:a16="http://schemas.microsoft.com/office/drawing/2014/main" id="{1B800404-EDE1-E576-C6AF-A60825D51838}"/>
                  </a:ext>
                </a:extLst>
              </p:cNvPr>
              <p:cNvSpPr txBox="1"/>
              <p:nvPr/>
            </p:nvSpPr>
            <p:spPr>
              <a:xfrm>
                <a:off x="187573" y="1972197"/>
                <a:ext cx="534431" cy="553996"/>
              </a:xfrm>
              <a:prstGeom prst="rect">
                <a:avLst/>
              </a:prstGeom>
              <a:noFill/>
            </p:spPr>
            <p:txBody>
              <a:bodyPr wrap="square">
                <a:spAutoFit/>
              </a:bodyPr>
              <a:lstStyle/>
              <a:p>
                <a:pPr algn="ctr"/>
                <a:r>
                  <a:rPr lang="es-MX" sz="2100" b="1" dirty="0">
                    <a:latin typeface="Source Sans Pro" panose="020B0503030403020204" pitchFamily="34" charset="77"/>
                    <a:ea typeface="Source Serif Pro" panose="02040603050405020204" pitchFamily="18" charset="0"/>
                  </a:rPr>
                  <a:t>+</a:t>
                </a:r>
                <a:endParaRPr lang="en-US" sz="1350" b="1" dirty="0"/>
              </a:p>
            </p:txBody>
          </p:sp>
          <p:sp>
            <p:nvSpPr>
              <p:cNvPr id="23" name="TextBox 22">
                <a:extLst>
                  <a:ext uri="{FF2B5EF4-FFF2-40B4-BE49-F238E27FC236}">
                    <a16:creationId xmlns:a16="http://schemas.microsoft.com/office/drawing/2014/main" id="{BEA16025-7CFA-A155-C432-7A5E463A6A43}"/>
                  </a:ext>
                </a:extLst>
              </p:cNvPr>
              <p:cNvSpPr txBox="1"/>
              <p:nvPr/>
            </p:nvSpPr>
            <p:spPr>
              <a:xfrm>
                <a:off x="615131" y="2044390"/>
                <a:ext cx="225320" cy="430887"/>
              </a:xfrm>
              <a:prstGeom prst="rect">
                <a:avLst/>
              </a:prstGeom>
              <a:noFill/>
            </p:spPr>
            <p:txBody>
              <a:bodyPr wrap="square">
                <a:spAutoFit/>
              </a:bodyPr>
              <a:lstStyle/>
              <a:p>
                <a:r>
                  <a:rPr lang="es-MX" sz="1500" b="1" dirty="0">
                    <a:latin typeface="Source Sans Pro" panose="020B0503030403020204" pitchFamily="34" charset="77"/>
                    <a:ea typeface="Source Serif Pro" panose="02040603050405020204" pitchFamily="18" charset="0"/>
                  </a:rPr>
                  <a:t>2</a:t>
                </a:r>
                <a:endParaRPr lang="en-US" sz="1500" b="1" dirty="0"/>
              </a:p>
            </p:txBody>
          </p:sp>
        </p:grpSp>
        <p:grpSp>
          <p:nvGrpSpPr>
            <p:cNvPr id="45" name="Group 44">
              <a:extLst>
                <a:ext uri="{FF2B5EF4-FFF2-40B4-BE49-F238E27FC236}">
                  <a16:creationId xmlns:a16="http://schemas.microsoft.com/office/drawing/2014/main" id="{CC1F4EB8-64C6-2E4A-E5AB-F533F53DA1A9}"/>
                </a:ext>
              </a:extLst>
            </p:cNvPr>
            <p:cNvGrpSpPr/>
            <p:nvPr/>
          </p:nvGrpSpPr>
          <p:grpSpPr>
            <a:xfrm>
              <a:off x="189992" y="3308618"/>
              <a:ext cx="658238" cy="430886"/>
              <a:chOff x="364051" y="2464232"/>
              <a:chExt cx="658238" cy="430886"/>
            </a:xfrm>
          </p:grpSpPr>
          <p:sp>
            <p:nvSpPr>
              <p:cNvPr id="27" name="TextBox 26">
                <a:extLst>
                  <a:ext uri="{FF2B5EF4-FFF2-40B4-BE49-F238E27FC236}">
                    <a16:creationId xmlns:a16="http://schemas.microsoft.com/office/drawing/2014/main" id="{27D11CDB-2FB7-9F88-8AE5-2627AFD0A9AC}"/>
                  </a:ext>
                </a:extLst>
              </p:cNvPr>
              <p:cNvSpPr txBox="1"/>
              <p:nvPr/>
            </p:nvSpPr>
            <p:spPr>
              <a:xfrm>
                <a:off x="602391" y="2464232"/>
                <a:ext cx="419898" cy="430886"/>
              </a:xfrm>
              <a:prstGeom prst="rect">
                <a:avLst/>
              </a:prstGeom>
              <a:noFill/>
            </p:spPr>
            <p:txBody>
              <a:bodyPr wrap="square">
                <a:spAutoFit/>
              </a:bodyPr>
              <a:lstStyle/>
              <a:p>
                <a:r>
                  <a:rPr lang="es-MX" sz="1500" b="1" dirty="0">
                    <a:latin typeface="Source Sans Pro" panose="020B0503030403020204" pitchFamily="34" charset="77"/>
                    <a:ea typeface="Source Serif Pro" panose="02040603050405020204" pitchFamily="18" charset="0"/>
                  </a:rPr>
                  <a:t>3</a:t>
                </a:r>
                <a:endParaRPr lang="en-US" sz="1500" b="1" dirty="0"/>
              </a:p>
            </p:txBody>
          </p:sp>
          <p:sp>
            <p:nvSpPr>
              <p:cNvPr id="30" name="Diamond 29">
                <a:extLst>
                  <a:ext uri="{FF2B5EF4-FFF2-40B4-BE49-F238E27FC236}">
                    <a16:creationId xmlns:a16="http://schemas.microsoft.com/office/drawing/2014/main" id="{A44F9A16-6322-CE2F-3C3E-DAFD9428AFED}"/>
                  </a:ext>
                </a:extLst>
              </p:cNvPr>
              <p:cNvSpPr/>
              <p:nvPr/>
            </p:nvSpPr>
            <p:spPr>
              <a:xfrm>
                <a:off x="364051" y="2569396"/>
                <a:ext cx="191809" cy="192665"/>
              </a:xfrm>
              <a:prstGeom prst="diamond">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1" name="Group 30">
              <a:extLst>
                <a:ext uri="{FF2B5EF4-FFF2-40B4-BE49-F238E27FC236}">
                  <a16:creationId xmlns:a16="http://schemas.microsoft.com/office/drawing/2014/main" id="{EC6BFCE5-4935-AFFE-2455-E5605539F72B}"/>
                </a:ext>
              </a:extLst>
            </p:cNvPr>
            <p:cNvGrpSpPr/>
            <p:nvPr/>
          </p:nvGrpSpPr>
          <p:grpSpPr>
            <a:xfrm>
              <a:off x="36101" y="3720277"/>
              <a:ext cx="602180" cy="523220"/>
              <a:chOff x="147093" y="2004448"/>
              <a:chExt cx="602180" cy="523220"/>
            </a:xfrm>
          </p:grpSpPr>
          <p:sp>
            <p:nvSpPr>
              <p:cNvPr id="32" name="TextBox 31">
                <a:extLst>
                  <a:ext uri="{FF2B5EF4-FFF2-40B4-BE49-F238E27FC236}">
                    <a16:creationId xmlns:a16="http://schemas.microsoft.com/office/drawing/2014/main" id="{D15D541C-785F-E4A3-9954-19DA571699C1}"/>
                  </a:ext>
                </a:extLst>
              </p:cNvPr>
              <p:cNvSpPr txBox="1"/>
              <p:nvPr/>
            </p:nvSpPr>
            <p:spPr>
              <a:xfrm>
                <a:off x="147093" y="2004448"/>
                <a:ext cx="534430" cy="523220"/>
              </a:xfrm>
              <a:prstGeom prst="rect">
                <a:avLst/>
              </a:prstGeom>
              <a:noFill/>
            </p:spPr>
            <p:txBody>
              <a:bodyPr wrap="square">
                <a:spAutoFit/>
              </a:bodyPr>
              <a:lstStyle/>
              <a:p>
                <a:pPr algn="ctr"/>
                <a:r>
                  <a:rPr lang="es-MX" sz="1950" b="1" dirty="0">
                    <a:latin typeface="Source Sans Pro" panose="020B0503030403020204" pitchFamily="34" charset="77"/>
                    <a:ea typeface="Source Serif Pro" panose="02040603050405020204" pitchFamily="18" charset="0"/>
                  </a:rPr>
                  <a:t>x</a:t>
                </a:r>
                <a:endParaRPr lang="en-US" sz="1950" b="1" dirty="0"/>
              </a:p>
            </p:txBody>
          </p:sp>
          <p:sp>
            <p:nvSpPr>
              <p:cNvPr id="33" name="TextBox 32">
                <a:extLst>
                  <a:ext uri="{FF2B5EF4-FFF2-40B4-BE49-F238E27FC236}">
                    <a16:creationId xmlns:a16="http://schemas.microsoft.com/office/drawing/2014/main" id="{B49ECB7D-4C2F-E07B-A58D-C38E40011DDE}"/>
                  </a:ext>
                </a:extLst>
              </p:cNvPr>
              <p:cNvSpPr txBox="1"/>
              <p:nvPr/>
            </p:nvSpPr>
            <p:spPr>
              <a:xfrm>
                <a:off x="523953" y="2050484"/>
                <a:ext cx="225320" cy="430887"/>
              </a:xfrm>
              <a:prstGeom prst="rect">
                <a:avLst/>
              </a:prstGeom>
              <a:noFill/>
            </p:spPr>
            <p:txBody>
              <a:bodyPr wrap="square">
                <a:spAutoFit/>
              </a:bodyPr>
              <a:lstStyle/>
              <a:p>
                <a:r>
                  <a:rPr lang="es-MX" sz="1500" b="1" dirty="0">
                    <a:latin typeface="Source Sans Pro" panose="020B0503030403020204" pitchFamily="34" charset="77"/>
                    <a:ea typeface="Source Serif Pro" panose="02040603050405020204" pitchFamily="18" charset="0"/>
                  </a:rPr>
                  <a:t>4</a:t>
                </a:r>
                <a:endParaRPr lang="en-US" sz="1500" b="1" dirty="0"/>
              </a:p>
            </p:txBody>
          </p:sp>
        </p:grpSp>
        <p:grpSp>
          <p:nvGrpSpPr>
            <p:cNvPr id="44" name="Group 43">
              <a:extLst>
                <a:ext uri="{FF2B5EF4-FFF2-40B4-BE49-F238E27FC236}">
                  <a16:creationId xmlns:a16="http://schemas.microsoft.com/office/drawing/2014/main" id="{8CAC3F85-D11A-67F5-638B-006A830F9131}"/>
                </a:ext>
              </a:extLst>
            </p:cNvPr>
            <p:cNvGrpSpPr/>
            <p:nvPr/>
          </p:nvGrpSpPr>
          <p:grpSpPr>
            <a:xfrm>
              <a:off x="188302" y="4305011"/>
              <a:ext cx="644556" cy="430886"/>
              <a:chOff x="317146" y="3185276"/>
              <a:chExt cx="644556" cy="430886"/>
            </a:xfrm>
          </p:grpSpPr>
          <p:sp>
            <p:nvSpPr>
              <p:cNvPr id="34" name="TextBox 33">
                <a:extLst>
                  <a:ext uri="{FF2B5EF4-FFF2-40B4-BE49-F238E27FC236}">
                    <a16:creationId xmlns:a16="http://schemas.microsoft.com/office/drawing/2014/main" id="{A23B83F2-9BAC-2CA9-658E-0EF663D66240}"/>
                  </a:ext>
                </a:extLst>
              </p:cNvPr>
              <p:cNvSpPr txBox="1"/>
              <p:nvPr/>
            </p:nvSpPr>
            <p:spPr>
              <a:xfrm>
                <a:off x="541804" y="3185276"/>
                <a:ext cx="419898" cy="430886"/>
              </a:xfrm>
              <a:prstGeom prst="rect">
                <a:avLst/>
              </a:prstGeom>
              <a:noFill/>
            </p:spPr>
            <p:txBody>
              <a:bodyPr wrap="square">
                <a:spAutoFit/>
              </a:bodyPr>
              <a:lstStyle/>
              <a:p>
                <a:r>
                  <a:rPr lang="es-MX" sz="1500" b="1" dirty="0">
                    <a:latin typeface="Source Sans Pro" panose="020B0503030403020204" pitchFamily="34" charset="77"/>
                    <a:ea typeface="Source Serif Pro" panose="02040603050405020204" pitchFamily="18" charset="0"/>
                  </a:rPr>
                  <a:t>5</a:t>
                </a:r>
                <a:endParaRPr lang="en-US" sz="1500" b="1" dirty="0"/>
              </a:p>
            </p:txBody>
          </p:sp>
          <p:sp>
            <p:nvSpPr>
              <p:cNvPr id="36" name="Triangle 35">
                <a:extLst>
                  <a:ext uri="{FF2B5EF4-FFF2-40B4-BE49-F238E27FC236}">
                    <a16:creationId xmlns:a16="http://schemas.microsoft.com/office/drawing/2014/main" id="{FBD4DF6D-FF31-7D8E-00D5-A12C70F7A869}"/>
                  </a:ext>
                </a:extLst>
              </p:cNvPr>
              <p:cNvSpPr/>
              <p:nvPr/>
            </p:nvSpPr>
            <p:spPr>
              <a:xfrm>
                <a:off x="317146" y="3304815"/>
                <a:ext cx="182769" cy="151461"/>
              </a:xfrm>
              <a:prstGeom prst="triangl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b="1">
                  <a:solidFill>
                    <a:sysClr val="windowText" lastClr="000000"/>
                  </a:solidFill>
                </a:endParaRPr>
              </a:p>
            </p:txBody>
          </p:sp>
        </p:grpSp>
        <p:grpSp>
          <p:nvGrpSpPr>
            <p:cNvPr id="37" name="Group 36">
              <a:extLst>
                <a:ext uri="{FF2B5EF4-FFF2-40B4-BE49-F238E27FC236}">
                  <a16:creationId xmlns:a16="http://schemas.microsoft.com/office/drawing/2014/main" id="{94D258B7-B073-E4B2-F050-85DF8419F291}"/>
                </a:ext>
              </a:extLst>
            </p:cNvPr>
            <p:cNvGrpSpPr/>
            <p:nvPr/>
          </p:nvGrpSpPr>
          <p:grpSpPr>
            <a:xfrm>
              <a:off x="3300" y="4898597"/>
              <a:ext cx="618019" cy="454998"/>
              <a:chOff x="151299" y="2020487"/>
              <a:chExt cx="618019" cy="454998"/>
            </a:xfrm>
          </p:grpSpPr>
          <p:sp>
            <p:nvSpPr>
              <p:cNvPr id="38" name="TextBox 37">
                <a:extLst>
                  <a:ext uri="{FF2B5EF4-FFF2-40B4-BE49-F238E27FC236}">
                    <a16:creationId xmlns:a16="http://schemas.microsoft.com/office/drawing/2014/main" id="{661E8168-48A8-4DAA-C2B2-506372FAA2EE}"/>
                  </a:ext>
                </a:extLst>
              </p:cNvPr>
              <p:cNvSpPr txBox="1"/>
              <p:nvPr/>
            </p:nvSpPr>
            <p:spPr>
              <a:xfrm>
                <a:off x="151299" y="2044598"/>
                <a:ext cx="534430" cy="430887"/>
              </a:xfrm>
              <a:prstGeom prst="rect">
                <a:avLst/>
              </a:prstGeom>
              <a:noFill/>
            </p:spPr>
            <p:txBody>
              <a:bodyPr wrap="square">
                <a:spAutoFit/>
              </a:bodyPr>
              <a:lstStyle/>
              <a:p>
                <a:pPr algn="ctr"/>
                <a:r>
                  <a:rPr lang="es-MX" sz="1500" b="1" dirty="0">
                    <a:latin typeface="Source Sans Pro" panose="020B0503030403020204" pitchFamily="34" charset="77"/>
                    <a:ea typeface="Source Serif Pro" panose="02040603050405020204" pitchFamily="18" charset="0"/>
                  </a:rPr>
                  <a:t>Y</a:t>
                </a:r>
                <a:endParaRPr lang="en-US" sz="1200" b="1" dirty="0"/>
              </a:p>
            </p:txBody>
          </p:sp>
          <p:sp>
            <p:nvSpPr>
              <p:cNvPr id="39" name="TextBox 38">
                <a:extLst>
                  <a:ext uri="{FF2B5EF4-FFF2-40B4-BE49-F238E27FC236}">
                    <a16:creationId xmlns:a16="http://schemas.microsoft.com/office/drawing/2014/main" id="{1A0FF52D-22DC-6BA3-4B86-D0263558EA1D}"/>
                  </a:ext>
                </a:extLst>
              </p:cNvPr>
              <p:cNvSpPr txBox="1"/>
              <p:nvPr/>
            </p:nvSpPr>
            <p:spPr>
              <a:xfrm>
                <a:off x="543999" y="2020487"/>
                <a:ext cx="225319" cy="430886"/>
              </a:xfrm>
              <a:prstGeom prst="rect">
                <a:avLst/>
              </a:prstGeom>
              <a:noFill/>
            </p:spPr>
            <p:txBody>
              <a:bodyPr wrap="square">
                <a:spAutoFit/>
              </a:bodyPr>
              <a:lstStyle/>
              <a:p>
                <a:r>
                  <a:rPr lang="es-MX" sz="1500" b="1" dirty="0">
                    <a:latin typeface="Source Sans Pro" panose="020B0503030403020204" pitchFamily="34" charset="77"/>
                    <a:ea typeface="Source Serif Pro" panose="02040603050405020204" pitchFamily="18" charset="0"/>
                  </a:rPr>
                  <a:t>6</a:t>
                </a:r>
                <a:endParaRPr lang="en-US" sz="1500" b="1" dirty="0"/>
              </a:p>
            </p:txBody>
          </p:sp>
        </p:grpSp>
        <p:grpSp>
          <p:nvGrpSpPr>
            <p:cNvPr id="43" name="Group 42">
              <a:extLst>
                <a:ext uri="{FF2B5EF4-FFF2-40B4-BE49-F238E27FC236}">
                  <a16:creationId xmlns:a16="http://schemas.microsoft.com/office/drawing/2014/main" id="{A3330E1D-6856-C820-B215-F948FA83CB15}"/>
                </a:ext>
              </a:extLst>
            </p:cNvPr>
            <p:cNvGrpSpPr/>
            <p:nvPr/>
          </p:nvGrpSpPr>
          <p:grpSpPr>
            <a:xfrm>
              <a:off x="188302" y="5506158"/>
              <a:ext cx="610764" cy="430886"/>
              <a:chOff x="359284" y="3788827"/>
              <a:chExt cx="610764" cy="430886"/>
            </a:xfrm>
          </p:grpSpPr>
          <p:sp>
            <p:nvSpPr>
              <p:cNvPr id="41" name="TextBox 40">
                <a:extLst>
                  <a:ext uri="{FF2B5EF4-FFF2-40B4-BE49-F238E27FC236}">
                    <a16:creationId xmlns:a16="http://schemas.microsoft.com/office/drawing/2014/main" id="{E15C45B5-B4A9-4AF2-1C58-C4AC28EECE54}"/>
                  </a:ext>
                </a:extLst>
              </p:cNvPr>
              <p:cNvSpPr txBox="1"/>
              <p:nvPr/>
            </p:nvSpPr>
            <p:spPr>
              <a:xfrm>
                <a:off x="550148" y="3788827"/>
                <a:ext cx="419900" cy="430886"/>
              </a:xfrm>
              <a:prstGeom prst="rect">
                <a:avLst/>
              </a:prstGeom>
              <a:noFill/>
            </p:spPr>
            <p:txBody>
              <a:bodyPr wrap="square">
                <a:spAutoFit/>
              </a:bodyPr>
              <a:lstStyle/>
              <a:p>
                <a:r>
                  <a:rPr lang="es-MX" sz="1500" b="1" dirty="0">
                    <a:latin typeface="Source Sans Pro" panose="020B0503030403020204" pitchFamily="34" charset="77"/>
                    <a:ea typeface="Source Serif Pro" panose="02040603050405020204" pitchFamily="18" charset="0"/>
                  </a:rPr>
                  <a:t>7</a:t>
                </a:r>
                <a:endParaRPr lang="en-US" sz="1500" b="1" dirty="0"/>
              </a:p>
            </p:txBody>
          </p:sp>
          <p:sp>
            <p:nvSpPr>
              <p:cNvPr id="42" name="Triangle 41">
                <a:extLst>
                  <a:ext uri="{FF2B5EF4-FFF2-40B4-BE49-F238E27FC236}">
                    <a16:creationId xmlns:a16="http://schemas.microsoft.com/office/drawing/2014/main" id="{6C5C0AD4-261F-1B64-1514-9911A889E256}"/>
                  </a:ext>
                </a:extLst>
              </p:cNvPr>
              <p:cNvSpPr/>
              <p:nvPr/>
            </p:nvSpPr>
            <p:spPr>
              <a:xfrm rot="10800000">
                <a:off x="359284" y="3944635"/>
                <a:ext cx="182769" cy="151461"/>
              </a:xfrm>
              <a:prstGeom prst="triangl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b="1" dirty="0">
                  <a:solidFill>
                    <a:sysClr val="windowText" lastClr="000000"/>
                  </a:solidFill>
                </a:endParaRPr>
              </a:p>
            </p:txBody>
          </p:sp>
        </p:grpSp>
      </p:grpSp>
    </p:spTree>
    <p:extLst>
      <p:ext uri="{BB962C8B-B14F-4D97-AF65-F5344CB8AC3E}">
        <p14:creationId xmlns:p14="http://schemas.microsoft.com/office/powerpoint/2010/main" val="2299006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BEDB4-2134-F376-0E31-971CDDA6833B}"/>
            </a:ext>
          </a:extLst>
        </p:cNvPr>
        <p:cNvGrpSpPr/>
        <p:nvPr/>
      </p:nvGrpSpPr>
      <p:grpSpPr>
        <a:xfrm>
          <a:off x="0" y="0"/>
          <a:ext cx="0" cy="0"/>
          <a:chOff x="0" y="0"/>
          <a:chExt cx="0" cy="0"/>
        </a:xfrm>
      </p:grpSpPr>
      <p:pic>
        <p:nvPicPr>
          <p:cNvPr id="2" name="Picture 1" descr="A diagram of a network&#10;&#10;AI-generated content may be incorrect.">
            <a:extLst>
              <a:ext uri="{FF2B5EF4-FFF2-40B4-BE49-F238E27FC236}">
                <a16:creationId xmlns:a16="http://schemas.microsoft.com/office/drawing/2014/main" id="{EEE197AE-F321-9ACD-4A90-0F7BFB478D47}"/>
              </a:ext>
            </a:extLst>
          </p:cNvPr>
          <p:cNvPicPr>
            <a:picLocks noChangeAspect="1"/>
          </p:cNvPicPr>
          <p:nvPr/>
        </p:nvPicPr>
        <p:blipFill>
          <a:blip r:embed="rId3"/>
          <a:srcRect t="5441"/>
          <a:stretch>
            <a:fillRect/>
          </a:stretch>
        </p:blipFill>
        <p:spPr>
          <a:xfrm>
            <a:off x="225391" y="612838"/>
            <a:ext cx="8615000" cy="4809269"/>
          </a:xfrm>
          <a:prstGeom prst="rect">
            <a:avLst/>
          </a:prstGeom>
        </p:spPr>
      </p:pic>
      <p:sp>
        <p:nvSpPr>
          <p:cNvPr id="3" name="CuadroTexto 2">
            <a:extLst>
              <a:ext uri="{FF2B5EF4-FFF2-40B4-BE49-F238E27FC236}">
                <a16:creationId xmlns:a16="http://schemas.microsoft.com/office/drawing/2014/main" id="{418EFE8E-59CE-A48E-64B4-AB2E67BF5AB5}"/>
              </a:ext>
            </a:extLst>
          </p:cNvPr>
          <p:cNvSpPr txBox="1"/>
          <p:nvPr/>
        </p:nvSpPr>
        <p:spPr>
          <a:xfrm>
            <a:off x="387744" y="1701727"/>
            <a:ext cx="1358904" cy="1338828"/>
          </a:xfrm>
          <a:prstGeom prst="rect">
            <a:avLst/>
          </a:prstGeom>
          <a:solidFill>
            <a:schemeClr val="bg1"/>
          </a:solidFill>
        </p:spPr>
        <p:txBody>
          <a:bodyPr wrap="square" rtlCol="0">
            <a:spAutoFit/>
          </a:bodyPr>
          <a:lstStyle/>
          <a:p>
            <a:r>
              <a:rPr lang="es-MX" sz="1350" i="1" dirty="0">
                <a:latin typeface="Source Sans Pro" panose="020B0503030403020204" pitchFamily="34" charset="77"/>
                <a:ea typeface="Source Serif Pro" panose="02040603050405020204" pitchFamily="18" charset="0"/>
              </a:rPr>
              <a:t>Canephora diversity is more affected by the interspecific introgressions (HdTs)</a:t>
            </a:r>
          </a:p>
        </p:txBody>
      </p:sp>
      <p:sp>
        <p:nvSpPr>
          <p:cNvPr id="5" name="Slide Number Placeholder 1">
            <a:extLst>
              <a:ext uri="{FF2B5EF4-FFF2-40B4-BE49-F238E27FC236}">
                <a16:creationId xmlns:a16="http://schemas.microsoft.com/office/drawing/2014/main" id="{7F3A9BEC-E6B5-5F94-1188-D9F704E25534}"/>
              </a:ext>
            </a:extLst>
          </p:cNvPr>
          <p:cNvSpPr>
            <a:spLocks noGrp="1"/>
          </p:cNvSpPr>
          <p:nvPr>
            <p:ph type="sldNum" sz="quarter" idx="12"/>
          </p:nvPr>
        </p:nvSpPr>
        <p:spPr>
          <a:xfrm>
            <a:off x="6951326" y="4773905"/>
            <a:ext cx="2057400" cy="273844"/>
          </a:xfrm>
        </p:spPr>
        <p:txBody>
          <a:bodyPr/>
          <a:lstStyle/>
          <a:p>
            <a:fld id="{9DD8C8E6-AF4D-F04C-B2A5-9664CD1D632D}" type="slidenum">
              <a:rPr lang="es-MX" b="1" smtClean="0">
                <a:solidFill>
                  <a:srgbClr val="235145"/>
                </a:solidFill>
                <a:latin typeface="Source Serif Pro SemiBold" panose="02040603050405020204" pitchFamily="18" charset="0"/>
                <a:ea typeface="Source Serif Pro SemiBold" panose="02040603050405020204" pitchFamily="18" charset="0"/>
              </a:rPr>
              <a:t>9</a:t>
            </a:fld>
            <a:endParaRPr lang="es-MX" b="1" dirty="0">
              <a:solidFill>
                <a:srgbClr val="235145"/>
              </a:solidFill>
              <a:latin typeface="Source Serif Pro SemiBold" panose="02040603050405020204" pitchFamily="18" charset="0"/>
              <a:ea typeface="Source Serif Pro SemiBold" panose="02040603050405020204" pitchFamily="18" charset="0"/>
            </a:endParaRPr>
          </a:p>
        </p:txBody>
      </p:sp>
      <p:sp>
        <p:nvSpPr>
          <p:cNvPr id="28" name="TextBox 27">
            <a:extLst>
              <a:ext uri="{FF2B5EF4-FFF2-40B4-BE49-F238E27FC236}">
                <a16:creationId xmlns:a16="http://schemas.microsoft.com/office/drawing/2014/main" id="{E229E330-1585-24B1-34F3-E5C66F99FFFC}"/>
              </a:ext>
            </a:extLst>
          </p:cNvPr>
          <p:cNvSpPr txBox="1"/>
          <p:nvPr/>
        </p:nvSpPr>
        <p:spPr>
          <a:xfrm>
            <a:off x="175716" y="117481"/>
            <a:ext cx="8968284" cy="600164"/>
          </a:xfrm>
          <a:prstGeom prst="rect">
            <a:avLst/>
          </a:prstGeom>
        </p:spPr>
        <p:txBody>
          <a:bodyPr vert="horz" lIns="68580" tIns="34290" rIns="68580" bIns="34290" rtlCol="0" anchor="ctr">
            <a:noAutofit/>
          </a:bodyPr>
          <a:lstStyle>
            <a:defPPr>
              <a:defRPr lang="es-MX"/>
            </a:defPPr>
            <a:lvl1pPr>
              <a:lnSpc>
                <a:spcPct val="90000"/>
              </a:lnSpc>
              <a:spcBef>
                <a:spcPct val="0"/>
              </a:spcBef>
              <a:buNone/>
              <a:defRPr sz="3600" b="1">
                <a:solidFill>
                  <a:srgbClr val="235145"/>
                </a:solidFill>
                <a:latin typeface="Source Serif Pro SemiBold" panose="02040603050405020204" pitchFamily="18" charset="0"/>
                <a:ea typeface="Source Serif Pro SemiBold" panose="02040603050405020204" pitchFamily="18" charset="0"/>
              </a:defRPr>
            </a:lvl1pPr>
          </a:lstStyle>
          <a:p>
            <a:r>
              <a:rPr lang="en-US" sz="2700" dirty="0"/>
              <a:t>Results </a:t>
            </a:r>
            <a:r>
              <a:rPr lang="en-US" sz="1350" dirty="0" err="1"/>
              <a:t>Subgenome</a:t>
            </a:r>
            <a:r>
              <a:rPr lang="en-US" sz="1350" dirty="0"/>
              <a:t>-specific hierarchical clusters comparison</a:t>
            </a:r>
          </a:p>
        </p:txBody>
      </p:sp>
      <p:sp>
        <p:nvSpPr>
          <p:cNvPr id="6" name="TextBox 5">
            <a:extLst>
              <a:ext uri="{FF2B5EF4-FFF2-40B4-BE49-F238E27FC236}">
                <a16:creationId xmlns:a16="http://schemas.microsoft.com/office/drawing/2014/main" id="{32890321-89B8-38B0-7808-560E6712FDD4}"/>
              </a:ext>
            </a:extLst>
          </p:cNvPr>
          <p:cNvSpPr txBox="1"/>
          <p:nvPr/>
        </p:nvSpPr>
        <p:spPr>
          <a:xfrm>
            <a:off x="7772597" y="2576457"/>
            <a:ext cx="1262294" cy="923330"/>
          </a:xfrm>
          <a:prstGeom prst="rect">
            <a:avLst/>
          </a:prstGeom>
          <a:solidFill>
            <a:schemeClr val="bg1"/>
          </a:solidFill>
        </p:spPr>
        <p:txBody>
          <a:bodyPr wrap="square">
            <a:spAutoFit/>
          </a:bodyPr>
          <a:lstStyle/>
          <a:p>
            <a:r>
              <a:rPr lang="es-MX" sz="1350" i="1" dirty="0">
                <a:latin typeface="Source Sans Pro" panose="020B0503030403020204" pitchFamily="34" charset="77"/>
                <a:ea typeface="Source Serif Pro" panose="02040603050405020204" pitchFamily="18" charset="0"/>
              </a:rPr>
              <a:t>First split is between Core Ethiopia and the rest</a:t>
            </a:r>
          </a:p>
        </p:txBody>
      </p:sp>
    </p:spTree>
    <p:extLst>
      <p:ext uri="{BB962C8B-B14F-4D97-AF65-F5344CB8AC3E}">
        <p14:creationId xmlns:p14="http://schemas.microsoft.com/office/powerpoint/2010/main" val="247258411"/>
      </p:ext>
    </p:extLst>
  </p:cSld>
  <p:clrMapOvr>
    <a:masterClrMapping/>
  </p:clrMapOvr>
</p:sld>
</file>

<file path=ppt/theme/theme1.xml><?xml version="1.0" encoding="utf-8"?>
<a:theme xmlns:a="http://schemas.openxmlformats.org/drawingml/2006/main" name="Office Theme">
  <a:themeElements>
    <a:clrScheme name="WCR 1">
      <a:dk1>
        <a:srgbClr val="000000"/>
      </a:dk1>
      <a:lt1>
        <a:srgbClr val="FFFFFF"/>
      </a:lt1>
      <a:dk2>
        <a:srgbClr val="225145"/>
      </a:dk2>
      <a:lt2>
        <a:srgbClr val="EEECE1"/>
      </a:lt2>
      <a:accent1>
        <a:srgbClr val="36B779"/>
      </a:accent1>
      <a:accent2>
        <a:srgbClr val="613378"/>
      </a:accent2>
      <a:accent3>
        <a:srgbClr val="CF9A3A"/>
      </a:accent3>
      <a:accent4>
        <a:srgbClr val="831434"/>
      </a:accent4>
      <a:accent5>
        <a:srgbClr val="374381"/>
      </a:accent5>
      <a:accent6>
        <a:srgbClr val="A39383"/>
      </a:accent6>
      <a:hlink>
        <a:srgbClr val="36B779"/>
      </a:hlink>
      <a:folHlink>
        <a:srgbClr val="6E6E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4243</TotalTime>
  <Words>2567</Words>
  <Application>Microsoft Office PowerPoint</Application>
  <PresentationFormat>On-screen Show (16:9)</PresentationFormat>
  <Paragraphs>246</Paragraphs>
  <Slides>18</Slides>
  <Notes>13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Mid Density Panel Genotyping (Arabica and Robusta)</vt:lpstr>
      <vt:lpstr>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World Coffee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 Neuschwander</dc:creator>
  <cp:lastModifiedBy>Jorge Berny</cp:lastModifiedBy>
  <cp:revision>1854</cp:revision>
  <cp:lastPrinted>2019-09-24T16:29:39Z</cp:lastPrinted>
  <dcterms:created xsi:type="dcterms:W3CDTF">2017-07-14T09:28:16Z</dcterms:created>
  <dcterms:modified xsi:type="dcterms:W3CDTF">2025-11-19T11:49:01Z</dcterms:modified>
</cp:coreProperties>
</file>