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394" r:id="rId5"/>
    <p:sldId id="260" r:id="rId6"/>
    <p:sldId id="263" r:id="rId7"/>
    <p:sldId id="271" r:id="rId8"/>
    <p:sldId id="272" r:id="rId9"/>
    <p:sldId id="273" r:id="rId10"/>
    <p:sldId id="396" r:id="rId11"/>
    <p:sldId id="393" r:id="rId12"/>
    <p:sldId id="274" r:id="rId13"/>
    <p:sldId id="275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75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87099B-DB19-420A-9D5C-01CAE2C1E169}" v="1" dt="2025-11-17T01:39:21.813"/>
  </p1510:revLst>
</p1510:revInfo>
</file>

<file path=ppt/tableStyles.xml><?xml version="1.0" encoding="utf-8"?>
<a:tblStyleLst xmlns:a="http://schemas.openxmlformats.org/drawingml/2006/main" def="{5C22544A-7EE6-4342-B048-85BDC9FD1C3A}"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0" autoAdjust="0"/>
    <p:restoredTop sz="94685"/>
  </p:normalViewPr>
  <p:slideViewPr>
    <p:cSldViewPr snapToGrid="0">
      <p:cViewPr>
        <p:scale>
          <a:sx n="50" d="100"/>
          <a:sy n="50" d="100"/>
        </p:scale>
        <p:origin x="1092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3784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iam Solano (CATIE)" userId="5ad30fa5-69f9-4fb6-ae7c-923ce0a993bd" providerId="ADAL" clId="{D559DD23-174C-41A0-85FA-581E90B501F7}"/>
    <pc:docChg chg="modSld">
      <pc:chgData name="William Solano (CATIE)" userId="5ad30fa5-69f9-4fb6-ae7c-923ce0a993bd" providerId="ADAL" clId="{D559DD23-174C-41A0-85FA-581E90B501F7}" dt="2025-11-17T01:53:21.397" v="80" actId="14100"/>
      <pc:docMkLst>
        <pc:docMk/>
      </pc:docMkLst>
      <pc:sldChg chg="delSp modSp mod">
        <pc:chgData name="William Solano (CATIE)" userId="5ad30fa5-69f9-4fb6-ae7c-923ce0a993bd" providerId="ADAL" clId="{D559DD23-174C-41A0-85FA-581E90B501F7}" dt="2025-11-17T01:53:21.397" v="80" actId="14100"/>
        <pc:sldMkLst>
          <pc:docMk/>
          <pc:sldMk cId="1252301293" sldId="396"/>
        </pc:sldMkLst>
        <pc:spChg chg="mod">
          <ac:chgData name="William Solano (CATIE)" userId="5ad30fa5-69f9-4fb6-ae7c-923ce0a993bd" providerId="ADAL" clId="{D559DD23-174C-41A0-85FA-581E90B501F7}" dt="2025-11-17T01:53:21.397" v="80" actId="14100"/>
          <ac:spMkLst>
            <pc:docMk/>
            <pc:sldMk cId="1252301293" sldId="396"/>
            <ac:spMk id="7" creationId="{BDC19400-6B2E-BF85-759A-84EC8036D10C}"/>
          </ac:spMkLst>
        </pc:spChg>
        <pc:spChg chg="del">
          <ac:chgData name="William Solano (CATIE)" userId="5ad30fa5-69f9-4fb6-ae7c-923ce0a993bd" providerId="ADAL" clId="{D559DD23-174C-41A0-85FA-581E90B501F7}" dt="2025-11-17T01:39:21.813" v="27" actId="478"/>
          <ac:spMkLst>
            <pc:docMk/>
            <pc:sldMk cId="1252301293" sldId="396"/>
            <ac:spMk id="8" creationId="{06B0A30D-3BFE-6C9A-9E02-09FF95B369E3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B83DAA-EC80-4E65-9FD1-01A8EC681D6B}" type="doc">
      <dgm:prSet loTypeId="urn:microsoft.com/office/officeart/2005/8/layout/process1" loCatId="process" qsTypeId="urn:microsoft.com/office/officeart/2005/8/quickstyle/3d1" qsCatId="3D" csTypeId="urn:microsoft.com/office/officeart/2005/8/colors/accent6_2" csCatId="accent6" phldr="1"/>
      <dgm:spPr/>
      <dgm:t>
        <a:bodyPr/>
        <a:lstStyle/>
        <a:p>
          <a:endParaRPr lang="es-CR"/>
        </a:p>
      </dgm:t>
    </dgm:pt>
    <dgm:pt modelId="{272F3AE7-A699-454C-89B0-2DD80FFCAB17}">
      <dgm:prSet phldrT="[Texto]" custT="1"/>
      <dgm:spPr/>
      <dgm:t>
        <a:bodyPr/>
        <a:lstStyle/>
        <a:p>
          <a:r>
            <a: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Selection of the best individuals</a:t>
          </a:r>
          <a:endParaRPr lang="es-E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82B640-179A-4BE4-81DD-3BE54A2FA585}" type="parTrans" cxnId="{1E60F7C5-BF2F-4342-9AE4-5DA08C0E68D8}">
      <dgm:prSet/>
      <dgm:spPr/>
      <dgm:t>
        <a:bodyPr/>
        <a:lstStyle/>
        <a:p>
          <a:endParaRPr lang="es-ES" sz="2400"/>
        </a:p>
      </dgm:t>
    </dgm:pt>
    <dgm:pt modelId="{FB5E8902-400D-44DB-AFF1-154AE4C5EE86}" type="sibTrans" cxnId="{1E60F7C5-BF2F-4342-9AE4-5DA08C0E68D8}">
      <dgm:prSet custT="1"/>
      <dgm:spPr/>
      <dgm:t>
        <a:bodyPr/>
        <a:lstStyle/>
        <a:p>
          <a:endParaRPr lang="es-ES" sz="2400"/>
        </a:p>
      </dgm:t>
    </dgm:pt>
    <dgm:pt modelId="{316560AB-0661-492E-BA64-8025C8B09000}">
      <dgm:prSet phldrT="[Texto]" custT="1"/>
      <dgm:spPr/>
      <dgm:t>
        <a:bodyPr/>
        <a:lstStyle/>
        <a:p>
          <a:r>
            <a:rPr lang="es-CR" sz="2400" dirty="0" err="1"/>
            <a:t>Validation</a:t>
          </a:r>
          <a:r>
            <a:rPr lang="es-CR" sz="2400" dirty="0"/>
            <a:t> in </a:t>
          </a:r>
          <a:r>
            <a:rPr lang="es-CR" sz="2400" dirty="0" err="1"/>
            <a:t>different</a:t>
          </a:r>
          <a:r>
            <a:rPr lang="es-CR" sz="2400" dirty="0"/>
            <a:t> </a:t>
          </a:r>
          <a:r>
            <a:rPr lang="es-CR" sz="2400" dirty="0" err="1"/>
            <a:t>areas</a:t>
          </a:r>
          <a:endParaRPr lang="es-ES" sz="2400" dirty="0"/>
        </a:p>
      </dgm:t>
    </dgm:pt>
    <dgm:pt modelId="{B57A2FC5-FDA9-423A-95C3-100D597C5DB9}" type="parTrans" cxnId="{94CB597F-F6CC-4DCF-97DD-2FBCC58AA8A8}">
      <dgm:prSet/>
      <dgm:spPr/>
      <dgm:t>
        <a:bodyPr/>
        <a:lstStyle/>
        <a:p>
          <a:endParaRPr lang="es-ES" sz="2400"/>
        </a:p>
      </dgm:t>
    </dgm:pt>
    <dgm:pt modelId="{53EDA4E0-F5CD-4E46-BB78-937B0307D6CF}" type="sibTrans" cxnId="{94CB597F-F6CC-4DCF-97DD-2FBCC58AA8A8}">
      <dgm:prSet custT="1"/>
      <dgm:spPr/>
      <dgm:t>
        <a:bodyPr/>
        <a:lstStyle/>
        <a:p>
          <a:endParaRPr lang="es-ES" sz="2400"/>
        </a:p>
      </dgm:t>
    </dgm:pt>
    <dgm:pt modelId="{A7E0410E-F747-4E64-9554-0FAFFCB1B1E2}">
      <dgm:prSet phldrT="[Texto]" custT="1"/>
      <dgm:spPr/>
      <dgm:t>
        <a:bodyPr/>
        <a:lstStyle/>
        <a:p>
          <a:r>
            <a:rPr lang="es-CR" sz="2400" dirty="0"/>
            <a:t>New </a:t>
          </a:r>
          <a:r>
            <a:rPr lang="es-CR" sz="2400" dirty="0" err="1"/>
            <a:t>hybrids</a:t>
          </a:r>
          <a:endParaRPr lang="es-ES" sz="2400" dirty="0"/>
        </a:p>
      </dgm:t>
    </dgm:pt>
    <dgm:pt modelId="{897D3EFB-51F7-4A1D-9034-22F9DFEDF387}" type="parTrans" cxnId="{4AF2EEEF-5051-495F-8C65-312DBA19A278}">
      <dgm:prSet/>
      <dgm:spPr/>
      <dgm:t>
        <a:bodyPr/>
        <a:lstStyle/>
        <a:p>
          <a:endParaRPr lang="es-ES" sz="2400"/>
        </a:p>
      </dgm:t>
    </dgm:pt>
    <dgm:pt modelId="{E7B6C4F0-6EB8-4B19-9EDB-F4C072C644C3}" type="sibTrans" cxnId="{4AF2EEEF-5051-495F-8C65-312DBA19A278}">
      <dgm:prSet/>
      <dgm:spPr/>
      <dgm:t>
        <a:bodyPr/>
        <a:lstStyle/>
        <a:p>
          <a:endParaRPr lang="es-ES" sz="2400"/>
        </a:p>
      </dgm:t>
    </dgm:pt>
    <dgm:pt modelId="{4477D0F8-CB85-42D1-B622-938AF876016D}">
      <dgm:prSet phldrT="[Texto]" custT="1"/>
      <dgm:spPr/>
      <dgm:t>
        <a:bodyPr/>
        <a:lstStyle/>
        <a:p>
          <a:r>
            <a: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Creation of hybrids (126 families)</a:t>
          </a:r>
          <a:endParaRPr lang="es-E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CB062B-6A54-40C1-A485-4703478DF5AB}" type="parTrans" cxnId="{82AB7F6A-1858-4E47-BFB7-896337095FB4}">
      <dgm:prSet/>
      <dgm:spPr/>
      <dgm:t>
        <a:bodyPr/>
        <a:lstStyle/>
        <a:p>
          <a:endParaRPr lang="es-CR"/>
        </a:p>
      </dgm:t>
    </dgm:pt>
    <dgm:pt modelId="{128584F5-7888-4EF5-9926-CF63C8BBFCB6}" type="sibTrans" cxnId="{82AB7F6A-1858-4E47-BFB7-896337095FB4}">
      <dgm:prSet/>
      <dgm:spPr/>
      <dgm:t>
        <a:bodyPr/>
        <a:lstStyle/>
        <a:p>
          <a:endParaRPr lang="es-CR"/>
        </a:p>
      </dgm:t>
    </dgm:pt>
    <dgm:pt modelId="{3F2BA8BB-7480-4E7F-B378-85468164EE62}">
      <dgm:prSet phldrT="[Texto]" custT="1"/>
      <dgm:spPr/>
      <dgm:t>
        <a:bodyPr/>
        <a:lstStyle/>
        <a:p>
          <a:r>
            <a:rPr lang="es-CR" sz="2400" dirty="0"/>
            <a:t>Vegetative </a:t>
          </a:r>
          <a:r>
            <a:rPr lang="es-CR" sz="2400" dirty="0" err="1"/>
            <a:t>Propagation</a:t>
          </a:r>
          <a:endParaRPr lang="es-ES" sz="2400" dirty="0"/>
        </a:p>
      </dgm:t>
    </dgm:pt>
    <dgm:pt modelId="{00A89B34-32EC-4936-8295-2597292B7B1C}" type="parTrans" cxnId="{61C02311-E2E3-4772-8638-CBA08C3CC27A}">
      <dgm:prSet/>
      <dgm:spPr/>
      <dgm:t>
        <a:bodyPr/>
        <a:lstStyle/>
        <a:p>
          <a:endParaRPr lang="es-ES" sz="2400"/>
        </a:p>
      </dgm:t>
    </dgm:pt>
    <dgm:pt modelId="{26C2CDF7-3511-4D5F-BED4-8308B3CF9ECE}" type="sibTrans" cxnId="{61C02311-E2E3-4772-8638-CBA08C3CC27A}">
      <dgm:prSet custT="1"/>
      <dgm:spPr/>
      <dgm:t>
        <a:bodyPr/>
        <a:lstStyle/>
        <a:p>
          <a:endParaRPr lang="es-ES" sz="2400"/>
        </a:p>
      </dgm:t>
    </dgm:pt>
    <dgm:pt modelId="{858D9F94-94F9-412A-BA63-5BA8DBDF5A53}" type="pres">
      <dgm:prSet presAssocID="{5DB83DAA-EC80-4E65-9FD1-01A8EC681D6B}" presName="Name0" presStyleCnt="0">
        <dgm:presLayoutVars>
          <dgm:dir/>
          <dgm:resizeHandles val="exact"/>
        </dgm:presLayoutVars>
      </dgm:prSet>
      <dgm:spPr/>
    </dgm:pt>
    <dgm:pt modelId="{6D66E3F7-DF29-445D-891C-0B3E4E1F87C1}" type="pres">
      <dgm:prSet presAssocID="{4477D0F8-CB85-42D1-B622-938AF876016D}" presName="node" presStyleLbl="node1" presStyleIdx="0" presStyleCnt="5" custScaleY="92307">
        <dgm:presLayoutVars>
          <dgm:bulletEnabled val="1"/>
        </dgm:presLayoutVars>
      </dgm:prSet>
      <dgm:spPr/>
    </dgm:pt>
    <dgm:pt modelId="{6F29F900-BC67-4028-9AD8-F036E2118FC5}" type="pres">
      <dgm:prSet presAssocID="{128584F5-7888-4EF5-9926-CF63C8BBFCB6}" presName="sibTrans" presStyleLbl="sibTrans2D1" presStyleIdx="0" presStyleCnt="4"/>
      <dgm:spPr/>
    </dgm:pt>
    <dgm:pt modelId="{68ABA673-46C1-4462-BFDB-BE8B18345279}" type="pres">
      <dgm:prSet presAssocID="{128584F5-7888-4EF5-9926-CF63C8BBFCB6}" presName="connectorText" presStyleLbl="sibTrans2D1" presStyleIdx="0" presStyleCnt="4"/>
      <dgm:spPr/>
    </dgm:pt>
    <dgm:pt modelId="{AF71275E-8C9B-4A3A-9344-68F7E893A42B}" type="pres">
      <dgm:prSet presAssocID="{272F3AE7-A699-454C-89B0-2DD80FFCAB17}" presName="node" presStyleLbl="node1" presStyleIdx="1" presStyleCnt="5" custScaleY="90923">
        <dgm:presLayoutVars>
          <dgm:bulletEnabled val="1"/>
        </dgm:presLayoutVars>
      </dgm:prSet>
      <dgm:spPr/>
    </dgm:pt>
    <dgm:pt modelId="{452FED09-1E81-439C-9F7B-B3B6E8A6ACBB}" type="pres">
      <dgm:prSet presAssocID="{FB5E8902-400D-44DB-AFF1-154AE4C5EE86}" presName="sibTrans" presStyleLbl="sibTrans2D1" presStyleIdx="1" presStyleCnt="4"/>
      <dgm:spPr/>
    </dgm:pt>
    <dgm:pt modelId="{6FDF6989-8FC1-4EEF-966C-C822EBA166C2}" type="pres">
      <dgm:prSet presAssocID="{FB5E8902-400D-44DB-AFF1-154AE4C5EE86}" presName="connectorText" presStyleLbl="sibTrans2D1" presStyleIdx="1" presStyleCnt="4"/>
      <dgm:spPr/>
    </dgm:pt>
    <dgm:pt modelId="{5C55E4C2-6414-416B-899F-8192C371B2DF}" type="pres">
      <dgm:prSet presAssocID="{3F2BA8BB-7480-4E7F-B378-85468164EE62}" presName="node" presStyleLbl="node1" presStyleIdx="2" presStyleCnt="5" custScaleX="112980" custScaleY="85277">
        <dgm:presLayoutVars>
          <dgm:bulletEnabled val="1"/>
        </dgm:presLayoutVars>
      </dgm:prSet>
      <dgm:spPr/>
    </dgm:pt>
    <dgm:pt modelId="{82351698-A6CA-466D-8524-55B9F0DB4995}" type="pres">
      <dgm:prSet presAssocID="{26C2CDF7-3511-4D5F-BED4-8308B3CF9ECE}" presName="sibTrans" presStyleLbl="sibTrans2D1" presStyleIdx="2" presStyleCnt="4"/>
      <dgm:spPr/>
    </dgm:pt>
    <dgm:pt modelId="{F2FE6E5B-60A5-4404-9ED8-C29F8D8BCF55}" type="pres">
      <dgm:prSet presAssocID="{26C2CDF7-3511-4D5F-BED4-8308B3CF9ECE}" presName="connectorText" presStyleLbl="sibTrans2D1" presStyleIdx="2" presStyleCnt="4"/>
      <dgm:spPr/>
    </dgm:pt>
    <dgm:pt modelId="{A46DE55A-F39A-4A5F-9B41-C8576BD6215E}" type="pres">
      <dgm:prSet presAssocID="{316560AB-0661-492E-BA64-8025C8B09000}" presName="node" presStyleLbl="node1" presStyleIdx="3" presStyleCnt="5" custScaleY="84289">
        <dgm:presLayoutVars>
          <dgm:bulletEnabled val="1"/>
        </dgm:presLayoutVars>
      </dgm:prSet>
      <dgm:spPr/>
    </dgm:pt>
    <dgm:pt modelId="{71A0D1FC-4DAA-49FB-9EAA-8A2C2426669A}" type="pres">
      <dgm:prSet presAssocID="{53EDA4E0-F5CD-4E46-BB78-937B0307D6CF}" presName="sibTrans" presStyleLbl="sibTrans2D1" presStyleIdx="3" presStyleCnt="4"/>
      <dgm:spPr/>
    </dgm:pt>
    <dgm:pt modelId="{DC996174-2E25-4AB0-B7C8-CA5E779003DD}" type="pres">
      <dgm:prSet presAssocID="{53EDA4E0-F5CD-4E46-BB78-937B0307D6CF}" presName="connectorText" presStyleLbl="sibTrans2D1" presStyleIdx="3" presStyleCnt="4"/>
      <dgm:spPr/>
    </dgm:pt>
    <dgm:pt modelId="{BB019AF0-EB88-42AB-8264-70FA259F3B43}" type="pres">
      <dgm:prSet presAssocID="{A7E0410E-F747-4E64-9554-0FAFFCB1B1E2}" presName="node" presStyleLbl="node1" presStyleIdx="4" presStyleCnt="5">
        <dgm:presLayoutVars>
          <dgm:bulletEnabled val="1"/>
        </dgm:presLayoutVars>
      </dgm:prSet>
      <dgm:spPr/>
    </dgm:pt>
  </dgm:ptLst>
  <dgm:cxnLst>
    <dgm:cxn modelId="{8F58D707-03AF-4E19-B9DD-D68CBFC54133}" type="presOf" srcId="{53EDA4E0-F5CD-4E46-BB78-937B0307D6CF}" destId="{71A0D1FC-4DAA-49FB-9EAA-8A2C2426669A}" srcOrd="0" destOrd="0" presId="urn:microsoft.com/office/officeart/2005/8/layout/process1"/>
    <dgm:cxn modelId="{61C02311-E2E3-4772-8638-CBA08C3CC27A}" srcId="{5DB83DAA-EC80-4E65-9FD1-01A8EC681D6B}" destId="{3F2BA8BB-7480-4E7F-B378-85468164EE62}" srcOrd="2" destOrd="0" parTransId="{00A89B34-32EC-4936-8295-2597292B7B1C}" sibTransId="{26C2CDF7-3511-4D5F-BED4-8308B3CF9ECE}"/>
    <dgm:cxn modelId="{4DEA081E-4DA3-4F4A-940F-D1CF43E1C6E6}" type="presOf" srcId="{3F2BA8BB-7480-4E7F-B378-85468164EE62}" destId="{5C55E4C2-6414-416B-899F-8192C371B2DF}" srcOrd="0" destOrd="0" presId="urn:microsoft.com/office/officeart/2005/8/layout/process1"/>
    <dgm:cxn modelId="{4453AC1E-D41B-4C09-A96E-BB7D01735929}" type="presOf" srcId="{5DB83DAA-EC80-4E65-9FD1-01A8EC681D6B}" destId="{858D9F94-94F9-412A-BA63-5BA8DBDF5A53}" srcOrd="0" destOrd="0" presId="urn:microsoft.com/office/officeart/2005/8/layout/process1"/>
    <dgm:cxn modelId="{C7330329-3C90-4B8E-9D70-F9130052DB58}" type="presOf" srcId="{53EDA4E0-F5CD-4E46-BB78-937B0307D6CF}" destId="{DC996174-2E25-4AB0-B7C8-CA5E779003DD}" srcOrd="1" destOrd="0" presId="urn:microsoft.com/office/officeart/2005/8/layout/process1"/>
    <dgm:cxn modelId="{82AB7F6A-1858-4E47-BFB7-896337095FB4}" srcId="{5DB83DAA-EC80-4E65-9FD1-01A8EC681D6B}" destId="{4477D0F8-CB85-42D1-B622-938AF876016D}" srcOrd="0" destOrd="0" parTransId="{1ECB062B-6A54-40C1-A485-4703478DF5AB}" sibTransId="{128584F5-7888-4EF5-9926-CF63C8BBFCB6}"/>
    <dgm:cxn modelId="{007D867B-C1E3-4C24-B841-E98C1479C0CE}" type="presOf" srcId="{FB5E8902-400D-44DB-AFF1-154AE4C5EE86}" destId="{6FDF6989-8FC1-4EEF-966C-C822EBA166C2}" srcOrd="1" destOrd="0" presId="urn:microsoft.com/office/officeart/2005/8/layout/process1"/>
    <dgm:cxn modelId="{94CB597F-F6CC-4DCF-97DD-2FBCC58AA8A8}" srcId="{5DB83DAA-EC80-4E65-9FD1-01A8EC681D6B}" destId="{316560AB-0661-492E-BA64-8025C8B09000}" srcOrd="3" destOrd="0" parTransId="{B57A2FC5-FDA9-423A-95C3-100D597C5DB9}" sibTransId="{53EDA4E0-F5CD-4E46-BB78-937B0307D6CF}"/>
    <dgm:cxn modelId="{3CFED37F-01FB-44A8-8F4C-FE2D6665CEF7}" type="presOf" srcId="{272F3AE7-A699-454C-89B0-2DD80FFCAB17}" destId="{AF71275E-8C9B-4A3A-9344-68F7E893A42B}" srcOrd="0" destOrd="0" presId="urn:microsoft.com/office/officeart/2005/8/layout/process1"/>
    <dgm:cxn modelId="{64072B82-DCB1-4054-93FC-B1924380E1D9}" type="presOf" srcId="{26C2CDF7-3511-4D5F-BED4-8308B3CF9ECE}" destId="{F2FE6E5B-60A5-4404-9ED8-C29F8D8BCF55}" srcOrd="1" destOrd="0" presId="urn:microsoft.com/office/officeart/2005/8/layout/process1"/>
    <dgm:cxn modelId="{4A980A88-5FCC-41CD-96E0-17AFC4A27C35}" type="presOf" srcId="{128584F5-7888-4EF5-9926-CF63C8BBFCB6}" destId="{68ABA673-46C1-4462-BFDB-BE8B18345279}" srcOrd="1" destOrd="0" presId="urn:microsoft.com/office/officeart/2005/8/layout/process1"/>
    <dgm:cxn modelId="{926D0E8E-65EC-4C11-96CB-636E44E32325}" type="presOf" srcId="{316560AB-0661-492E-BA64-8025C8B09000}" destId="{A46DE55A-F39A-4A5F-9B41-C8576BD6215E}" srcOrd="0" destOrd="0" presId="urn:microsoft.com/office/officeart/2005/8/layout/process1"/>
    <dgm:cxn modelId="{9D198DB5-E63D-4143-92A9-12F7DA40EC77}" type="presOf" srcId="{A7E0410E-F747-4E64-9554-0FAFFCB1B1E2}" destId="{BB019AF0-EB88-42AB-8264-70FA259F3B43}" srcOrd="0" destOrd="0" presId="urn:microsoft.com/office/officeart/2005/8/layout/process1"/>
    <dgm:cxn modelId="{3C7498BA-E5C3-4FB6-B00A-186711C6D8FD}" type="presOf" srcId="{FB5E8902-400D-44DB-AFF1-154AE4C5EE86}" destId="{452FED09-1E81-439C-9F7B-B3B6E8A6ACBB}" srcOrd="0" destOrd="0" presId="urn:microsoft.com/office/officeart/2005/8/layout/process1"/>
    <dgm:cxn modelId="{52EDDEBE-007D-4D8E-A28E-3CEAD3928548}" type="presOf" srcId="{26C2CDF7-3511-4D5F-BED4-8308B3CF9ECE}" destId="{82351698-A6CA-466D-8524-55B9F0DB4995}" srcOrd="0" destOrd="0" presId="urn:microsoft.com/office/officeart/2005/8/layout/process1"/>
    <dgm:cxn modelId="{4B8DE9C0-0F85-4113-B780-F1A8C939A25A}" type="presOf" srcId="{128584F5-7888-4EF5-9926-CF63C8BBFCB6}" destId="{6F29F900-BC67-4028-9AD8-F036E2118FC5}" srcOrd="0" destOrd="0" presId="urn:microsoft.com/office/officeart/2005/8/layout/process1"/>
    <dgm:cxn modelId="{1E60F7C5-BF2F-4342-9AE4-5DA08C0E68D8}" srcId="{5DB83DAA-EC80-4E65-9FD1-01A8EC681D6B}" destId="{272F3AE7-A699-454C-89B0-2DD80FFCAB17}" srcOrd="1" destOrd="0" parTransId="{A182B640-179A-4BE4-81DD-3BE54A2FA585}" sibTransId="{FB5E8902-400D-44DB-AFF1-154AE4C5EE86}"/>
    <dgm:cxn modelId="{4AF2EEEF-5051-495F-8C65-312DBA19A278}" srcId="{5DB83DAA-EC80-4E65-9FD1-01A8EC681D6B}" destId="{A7E0410E-F747-4E64-9554-0FAFFCB1B1E2}" srcOrd="4" destOrd="0" parTransId="{897D3EFB-51F7-4A1D-9034-22F9DFEDF387}" sibTransId="{E7B6C4F0-6EB8-4B19-9EDB-F4C072C644C3}"/>
    <dgm:cxn modelId="{A3A7D5FC-E5FA-4DD9-A76A-EB5FC8AF769B}" type="presOf" srcId="{4477D0F8-CB85-42D1-B622-938AF876016D}" destId="{6D66E3F7-DF29-445D-891C-0B3E4E1F87C1}" srcOrd="0" destOrd="0" presId="urn:microsoft.com/office/officeart/2005/8/layout/process1"/>
    <dgm:cxn modelId="{AAD5058A-471F-4463-816A-C8D30D4746A0}" type="presParOf" srcId="{858D9F94-94F9-412A-BA63-5BA8DBDF5A53}" destId="{6D66E3F7-DF29-445D-891C-0B3E4E1F87C1}" srcOrd="0" destOrd="0" presId="urn:microsoft.com/office/officeart/2005/8/layout/process1"/>
    <dgm:cxn modelId="{CABAE9E4-EE52-436D-8C1D-B0027A68530F}" type="presParOf" srcId="{858D9F94-94F9-412A-BA63-5BA8DBDF5A53}" destId="{6F29F900-BC67-4028-9AD8-F036E2118FC5}" srcOrd="1" destOrd="0" presId="urn:microsoft.com/office/officeart/2005/8/layout/process1"/>
    <dgm:cxn modelId="{11D0552D-8AC7-48F2-A7C7-570303749960}" type="presParOf" srcId="{6F29F900-BC67-4028-9AD8-F036E2118FC5}" destId="{68ABA673-46C1-4462-BFDB-BE8B18345279}" srcOrd="0" destOrd="0" presId="urn:microsoft.com/office/officeart/2005/8/layout/process1"/>
    <dgm:cxn modelId="{BF7FE1DF-C784-4ED3-9477-A54015E7FE3B}" type="presParOf" srcId="{858D9F94-94F9-412A-BA63-5BA8DBDF5A53}" destId="{AF71275E-8C9B-4A3A-9344-68F7E893A42B}" srcOrd="2" destOrd="0" presId="urn:microsoft.com/office/officeart/2005/8/layout/process1"/>
    <dgm:cxn modelId="{A80D7D23-B241-4DFD-B143-089C8F097036}" type="presParOf" srcId="{858D9F94-94F9-412A-BA63-5BA8DBDF5A53}" destId="{452FED09-1E81-439C-9F7B-B3B6E8A6ACBB}" srcOrd="3" destOrd="0" presId="urn:microsoft.com/office/officeart/2005/8/layout/process1"/>
    <dgm:cxn modelId="{4C9C5027-53B6-4660-A7EE-C626D401F31D}" type="presParOf" srcId="{452FED09-1E81-439C-9F7B-B3B6E8A6ACBB}" destId="{6FDF6989-8FC1-4EEF-966C-C822EBA166C2}" srcOrd="0" destOrd="0" presId="urn:microsoft.com/office/officeart/2005/8/layout/process1"/>
    <dgm:cxn modelId="{02771E86-4A88-4B6A-95C9-5D5F3D077613}" type="presParOf" srcId="{858D9F94-94F9-412A-BA63-5BA8DBDF5A53}" destId="{5C55E4C2-6414-416B-899F-8192C371B2DF}" srcOrd="4" destOrd="0" presId="urn:microsoft.com/office/officeart/2005/8/layout/process1"/>
    <dgm:cxn modelId="{2DC18380-4512-4620-9126-1651F607BC6A}" type="presParOf" srcId="{858D9F94-94F9-412A-BA63-5BA8DBDF5A53}" destId="{82351698-A6CA-466D-8524-55B9F0DB4995}" srcOrd="5" destOrd="0" presId="urn:microsoft.com/office/officeart/2005/8/layout/process1"/>
    <dgm:cxn modelId="{EA4BC3C2-266F-46C8-8BF8-2EAF4BD47723}" type="presParOf" srcId="{82351698-A6CA-466D-8524-55B9F0DB4995}" destId="{F2FE6E5B-60A5-4404-9ED8-C29F8D8BCF55}" srcOrd="0" destOrd="0" presId="urn:microsoft.com/office/officeart/2005/8/layout/process1"/>
    <dgm:cxn modelId="{63E37EF3-C2A3-490B-95CB-6D4F0FA78756}" type="presParOf" srcId="{858D9F94-94F9-412A-BA63-5BA8DBDF5A53}" destId="{A46DE55A-F39A-4A5F-9B41-C8576BD6215E}" srcOrd="6" destOrd="0" presId="urn:microsoft.com/office/officeart/2005/8/layout/process1"/>
    <dgm:cxn modelId="{C930F4AB-51CF-4411-A3D6-13160F318661}" type="presParOf" srcId="{858D9F94-94F9-412A-BA63-5BA8DBDF5A53}" destId="{71A0D1FC-4DAA-49FB-9EAA-8A2C2426669A}" srcOrd="7" destOrd="0" presId="urn:microsoft.com/office/officeart/2005/8/layout/process1"/>
    <dgm:cxn modelId="{21901B13-06BF-4BA0-8B3E-900749CA7A0F}" type="presParOf" srcId="{71A0D1FC-4DAA-49FB-9EAA-8A2C2426669A}" destId="{DC996174-2E25-4AB0-B7C8-CA5E779003DD}" srcOrd="0" destOrd="0" presId="urn:microsoft.com/office/officeart/2005/8/layout/process1"/>
    <dgm:cxn modelId="{575D721E-06E7-428E-8845-A707921C0346}" type="presParOf" srcId="{858D9F94-94F9-412A-BA63-5BA8DBDF5A53}" destId="{BB019AF0-EB88-42AB-8264-70FA259F3B43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66E3F7-DF29-445D-891C-0B3E4E1F87C1}">
      <dsp:nvSpPr>
        <dsp:cNvPr id="0" name=""/>
        <dsp:cNvSpPr/>
      </dsp:nvSpPr>
      <dsp:spPr>
        <a:xfrm>
          <a:off x="12105" y="786158"/>
          <a:ext cx="1776572" cy="14695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Creation of hybrids (126 families)</a:t>
          </a:r>
          <a:endParaRPr lang="es-E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147" y="829200"/>
        <a:ext cx="1690488" cy="1383482"/>
      </dsp:txXfrm>
    </dsp:sp>
    <dsp:sp modelId="{6F29F900-BC67-4028-9AD8-F036E2118FC5}">
      <dsp:nvSpPr>
        <dsp:cNvPr id="0" name=""/>
        <dsp:cNvSpPr/>
      </dsp:nvSpPr>
      <dsp:spPr>
        <a:xfrm>
          <a:off x="1966334" y="1300646"/>
          <a:ext cx="376633" cy="44058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R" sz="1800" kern="1200"/>
        </a:p>
      </dsp:txBody>
      <dsp:txXfrm>
        <a:off x="1966334" y="1388764"/>
        <a:ext cx="263643" cy="264353"/>
      </dsp:txXfrm>
    </dsp:sp>
    <dsp:sp modelId="{AF71275E-8C9B-4A3A-9344-68F7E893A42B}">
      <dsp:nvSpPr>
        <dsp:cNvPr id="0" name=""/>
        <dsp:cNvSpPr/>
      </dsp:nvSpPr>
      <dsp:spPr>
        <a:xfrm>
          <a:off x="2499306" y="797175"/>
          <a:ext cx="1776572" cy="14475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Selection of the best individuals</a:t>
          </a:r>
          <a:endParaRPr lang="es-E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41703" y="839572"/>
        <a:ext cx="1691778" cy="1362738"/>
      </dsp:txXfrm>
    </dsp:sp>
    <dsp:sp modelId="{452FED09-1E81-439C-9F7B-B3B6E8A6ACBB}">
      <dsp:nvSpPr>
        <dsp:cNvPr id="0" name=""/>
        <dsp:cNvSpPr/>
      </dsp:nvSpPr>
      <dsp:spPr>
        <a:xfrm>
          <a:off x="4453536" y="1300646"/>
          <a:ext cx="376633" cy="44058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400" kern="1200"/>
        </a:p>
      </dsp:txBody>
      <dsp:txXfrm>
        <a:off x="4453536" y="1388764"/>
        <a:ext cx="263643" cy="264353"/>
      </dsp:txXfrm>
    </dsp:sp>
    <dsp:sp modelId="{5C55E4C2-6414-416B-899F-8192C371B2DF}">
      <dsp:nvSpPr>
        <dsp:cNvPr id="0" name=""/>
        <dsp:cNvSpPr/>
      </dsp:nvSpPr>
      <dsp:spPr>
        <a:xfrm>
          <a:off x="4986507" y="842118"/>
          <a:ext cx="2007171" cy="13576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2400" kern="1200" dirty="0"/>
            <a:t>Vegetative </a:t>
          </a:r>
          <a:r>
            <a:rPr lang="es-CR" sz="2400" kern="1200" dirty="0" err="1"/>
            <a:t>Propagation</a:t>
          </a:r>
          <a:endParaRPr lang="es-ES" sz="2400" kern="1200" dirty="0"/>
        </a:p>
      </dsp:txBody>
      <dsp:txXfrm>
        <a:off x="5026271" y="881882"/>
        <a:ext cx="1927643" cy="1278117"/>
      </dsp:txXfrm>
    </dsp:sp>
    <dsp:sp modelId="{82351698-A6CA-466D-8524-55B9F0DB4995}">
      <dsp:nvSpPr>
        <dsp:cNvPr id="0" name=""/>
        <dsp:cNvSpPr/>
      </dsp:nvSpPr>
      <dsp:spPr>
        <a:xfrm>
          <a:off x="7171336" y="1300646"/>
          <a:ext cx="376633" cy="44058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400" kern="1200"/>
        </a:p>
      </dsp:txBody>
      <dsp:txXfrm>
        <a:off x="7171336" y="1388764"/>
        <a:ext cx="263643" cy="264353"/>
      </dsp:txXfrm>
    </dsp:sp>
    <dsp:sp modelId="{A46DE55A-F39A-4A5F-9B41-C8576BD6215E}">
      <dsp:nvSpPr>
        <dsp:cNvPr id="0" name=""/>
        <dsp:cNvSpPr/>
      </dsp:nvSpPr>
      <dsp:spPr>
        <a:xfrm>
          <a:off x="7704308" y="849983"/>
          <a:ext cx="1776572" cy="13419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2400" kern="1200" dirty="0" err="1"/>
            <a:t>Validation</a:t>
          </a:r>
          <a:r>
            <a:rPr lang="es-CR" sz="2400" kern="1200" dirty="0"/>
            <a:t> in </a:t>
          </a:r>
          <a:r>
            <a:rPr lang="es-CR" sz="2400" kern="1200" dirty="0" err="1"/>
            <a:t>different</a:t>
          </a:r>
          <a:r>
            <a:rPr lang="es-CR" sz="2400" kern="1200" dirty="0"/>
            <a:t> </a:t>
          </a:r>
          <a:r>
            <a:rPr lang="es-CR" sz="2400" kern="1200" dirty="0" err="1"/>
            <a:t>areas</a:t>
          </a:r>
          <a:endParaRPr lang="es-ES" sz="2400" kern="1200" dirty="0"/>
        </a:p>
      </dsp:txBody>
      <dsp:txXfrm>
        <a:off x="7743611" y="889286"/>
        <a:ext cx="1697966" cy="1263310"/>
      </dsp:txXfrm>
    </dsp:sp>
    <dsp:sp modelId="{71A0D1FC-4DAA-49FB-9EAA-8A2C2426669A}">
      <dsp:nvSpPr>
        <dsp:cNvPr id="0" name=""/>
        <dsp:cNvSpPr/>
      </dsp:nvSpPr>
      <dsp:spPr>
        <a:xfrm>
          <a:off x="9658537" y="1300646"/>
          <a:ext cx="376633" cy="44058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400" kern="1200"/>
        </a:p>
      </dsp:txBody>
      <dsp:txXfrm>
        <a:off x="9658537" y="1388764"/>
        <a:ext cx="263643" cy="264353"/>
      </dsp:txXfrm>
    </dsp:sp>
    <dsp:sp modelId="{BB019AF0-EB88-42AB-8264-70FA259F3B43}">
      <dsp:nvSpPr>
        <dsp:cNvPr id="0" name=""/>
        <dsp:cNvSpPr/>
      </dsp:nvSpPr>
      <dsp:spPr>
        <a:xfrm>
          <a:off x="10191509" y="724920"/>
          <a:ext cx="1776572" cy="15920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2400" kern="1200" dirty="0"/>
            <a:t>New </a:t>
          </a:r>
          <a:r>
            <a:rPr lang="es-CR" sz="2400" kern="1200" dirty="0" err="1"/>
            <a:t>hybrids</a:t>
          </a:r>
          <a:endParaRPr lang="es-ES" sz="2400" kern="1200" dirty="0"/>
        </a:p>
      </dsp:txBody>
      <dsp:txXfrm>
        <a:off x="10238138" y="771549"/>
        <a:ext cx="1683314" cy="14987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C447FA6-DC78-182A-2A4F-FE4052EB1C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D60ED8-A59E-6990-D4CC-B42DD0CCBB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CC2017-99C2-3045-A131-208A286EFF5E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AA8E1A-D485-9DD1-695C-818F6F19B2E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E6A1F5-60EB-3C63-C1C5-3B2312AC8C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4116D8-5748-2647-A357-79A9206A846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2786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3C3F6-767D-C941-B391-3C21DB74345A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359D8-00C6-FE49-805F-2535AB4BA10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847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637AEFE-42CA-2269-9637-152180295E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85757">
            <a:off x="11287687" y="5554382"/>
            <a:ext cx="1062077" cy="14341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A81BF8-704C-49E5-26B1-7203BA8C9A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2743" y="1122363"/>
            <a:ext cx="7438371" cy="2387600"/>
          </a:xfrm>
        </p:spPr>
        <p:txBody>
          <a:bodyPr anchor="b">
            <a:normAutofit/>
          </a:bodyPr>
          <a:lstStyle>
            <a:lvl1pPr algn="ctr">
              <a:defRPr sz="5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1E4156-8193-6218-83D8-2086F8E40E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02743" y="3602038"/>
            <a:ext cx="7438371" cy="1655762"/>
          </a:xfrm>
        </p:spPr>
        <p:txBody>
          <a:bodyPr/>
          <a:lstStyle>
            <a:lvl1pPr marL="0" indent="0" algn="ctr"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9692CA-6261-807F-35C8-9299FC3D4C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6114" flipH="1">
            <a:off x="-1818459" y="-290512"/>
            <a:ext cx="585566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7B72D1-07FA-94CE-82C3-0C4817F685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2570" y="6184610"/>
            <a:ext cx="1438548" cy="5892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23A053A-AE43-C6AC-7B5E-D2080B148CB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7266" y="6184610"/>
            <a:ext cx="1687286" cy="5368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81ED317-8896-08A1-E428-1244E222FC7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4491" y="6109924"/>
            <a:ext cx="2194202" cy="7016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FA605B5-45D0-5BD1-E224-D093C918E35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06" t="33992" r="7051" b="32675"/>
          <a:stretch/>
        </p:blipFill>
        <p:spPr>
          <a:xfrm>
            <a:off x="4469690" y="6213694"/>
            <a:ext cx="1756229" cy="50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000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8CB10-E227-B5DB-3CBC-286EA87F3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22108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C7B68-4C2B-3298-7246-DB7E69241E1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16284"/>
            <a:ext cx="10515600" cy="4660679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Describe the key challenges for distribution of accessions from your </a:t>
            </a:r>
            <a:r>
              <a:rPr lang="en-US" dirty="0" err="1"/>
              <a:t>genebank</a:t>
            </a:r>
            <a:r>
              <a:rPr lang="en-US" dirty="0"/>
              <a:t> using bilateral agreements (CNRA), SMTA (CATIE), national distribution (EBI).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0DAE86-2E8E-C157-F6C9-3320105A7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85757">
            <a:off x="11287687" y="5554382"/>
            <a:ext cx="1062077" cy="1434199"/>
          </a:xfrm>
          <a:prstGeom prst="rect">
            <a:avLst/>
          </a:prstGeom>
        </p:spPr>
      </p:pic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4C4F688F-6B00-083C-AEB3-5F0A06137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1850" y="6356349"/>
            <a:ext cx="957749" cy="36512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873301F-3BD4-9A41-B28C-1C58823D93AE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303AC1-0793-A856-7A52-C12C01ACFE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2570" y="6184610"/>
            <a:ext cx="1438548" cy="589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5D5886-6443-6D94-A2C9-0ED17AC760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7266" y="6184610"/>
            <a:ext cx="1687286" cy="5368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9D77C3-752C-8694-6278-5AED365077C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4491" y="6109924"/>
            <a:ext cx="2194202" cy="7016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59028E-0FCA-EB05-A9E3-A5610492A61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06" t="33992" r="7051" b="32675"/>
          <a:stretch/>
        </p:blipFill>
        <p:spPr>
          <a:xfrm>
            <a:off x="4469690" y="6213694"/>
            <a:ext cx="1756229" cy="50778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04C5753-299A-75DA-CE01-033D601ADFC4}"/>
              </a:ext>
            </a:extLst>
          </p:cNvPr>
          <p:cNvCxnSpPr/>
          <p:nvPr userDrawn="1"/>
        </p:nvCxnSpPr>
        <p:spPr>
          <a:xfrm>
            <a:off x="0" y="43543"/>
            <a:ext cx="12192000" cy="0"/>
          </a:xfrm>
          <a:prstGeom prst="line">
            <a:avLst/>
          </a:prstGeom>
          <a:ln w="127000">
            <a:solidFill>
              <a:srgbClr val="67753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2A6A9011-97C2-0C98-2FD1-C4C6E8BD88B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051" y="4937715"/>
            <a:ext cx="2364948" cy="187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78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8CB10-E227-B5DB-3CBC-286EA87F3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22108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C7B68-4C2B-3298-7246-DB7E69241E1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16284"/>
            <a:ext cx="10515600" cy="4660679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List the key actions needed by your </a:t>
            </a:r>
            <a:r>
              <a:rPr lang="en-US" dirty="0" err="1"/>
              <a:t>genebank</a:t>
            </a:r>
            <a:r>
              <a:rPr lang="en-US" dirty="0"/>
              <a:t> to enhance distribution of the accessions.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0DAE86-2E8E-C157-F6C9-3320105A7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85757">
            <a:off x="11287687" y="5554382"/>
            <a:ext cx="1062077" cy="1434199"/>
          </a:xfrm>
          <a:prstGeom prst="rect">
            <a:avLst/>
          </a:prstGeom>
        </p:spPr>
      </p:pic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4C4F688F-6B00-083C-AEB3-5F0A06137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1850" y="6356349"/>
            <a:ext cx="957749" cy="36512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873301F-3BD4-9A41-B28C-1C58823D93AE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303AC1-0793-A856-7A52-C12C01ACFE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2570" y="6184610"/>
            <a:ext cx="1438548" cy="589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5D5886-6443-6D94-A2C9-0ED17AC760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7266" y="6184610"/>
            <a:ext cx="1687286" cy="5368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9D77C3-752C-8694-6278-5AED365077C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4491" y="6109924"/>
            <a:ext cx="2194202" cy="7016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59028E-0FCA-EB05-A9E3-A5610492A61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06" t="33992" r="7051" b="32675"/>
          <a:stretch/>
        </p:blipFill>
        <p:spPr>
          <a:xfrm>
            <a:off x="4469690" y="6213694"/>
            <a:ext cx="1756229" cy="50778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04C5753-299A-75DA-CE01-033D601ADFC4}"/>
              </a:ext>
            </a:extLst>
          </p:cNvPr>
          <p:cNvCxnSpPr/>
          <p:nvPr userDrawn="1"/>
        </p:nvCxnSpPr>
        <p:spPr>
          <a:xfrm>
            <a:off x="0" y="43543"/>
            <a:ext cx="12192000" cy="0"/>
          </a:xfrm>
          <a:prstGeom prst="line">
            <a:avLst/>
          </a:prstGeom>
          <a:ln w="127000">
            <a:solidFill>
              <a:srgbClr val="67753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2A6A9011-97C2-0C98-2FD1-C4C6E8BD88B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051" y="4937715"/>
            <a:ext cx="2364948" cy="187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921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8CB10-E227-B5DB-3CBC-286EA87F3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22108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C7B68-4C2B-3298-7246-DB7E69241E1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16284"/>
            <a:ext cx="10515600" cy="4660679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List the key actions needed by your </a:t>
            </a:r>
            <a:r>
              <a:rPr lang="en-US" dirty="0" err="1"/>
              <a:t>genebank</a:t>
            </a:r>
            <a:r>
              <a:rPr lang="en-US" dirty="0"/>
              <a:t> to enhance use of the accessions.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0DAE86-2E8E-C157-F6C9-3320105A7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85757">
            <a:off x="11287687" y="5554382"/>
            <a:ext cx="1062077" cy="1434199"/>
          </a:xfrm>
          <a:prstGeom prst="rect">
            <a:avLst/>
          </a:prstGeom>
        </p:spPr>
      </p:pic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4C4F688F-6B00-083C-AEB3-5F0A06137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1850" y="6356349"/>
            <a:ext cx="957749" cy="36512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873301F-3BD4-9A41-B28C-1C58823D93AE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303AC1-0793-A856-7A52-C12C01ACFE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2570" y="6184610"/>
            <a:ext cx="1438548" cy="589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5D5886-6443-6D94-A2C9-0ED17AC760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7266" y="6184610"/>
            <a:ext cx="1687286" cy="5368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9D77C3-752C-8694-6278-5AED365077C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4491" y="6109924"/>
            <a:ext cx="2194202" cy="7016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59028E-0FCA-EB05-A9E3-A5610492A61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06" t="33992" r="7051" b="32675"/>
          <a:stretch/>
        </p:blipFill>
        <p:spPr>
          <a:xfrm>
            <a:off x="4469690" y="6213694"/>
            <a:ext cx="1756229" cy="50778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04C5753-299A-75DA-CE01-033D601ADFC4}"/>
              </a:ext>
            </a:extLst>
          </p:cNvPr>
          <p:cNvCxnSpPr/>
          <p:nvPr userDrawn="1"/>
        </p:nvCxnSpPr>
        <p:spPr>
          <a:xfrm>
            <a:off x="0" y="43543"/>
            <a:ext cx="12192000" cy="0"/>
          </a:xfrm>
          <a:prstGeom prst="line">
            <a:avLst/>
          </a:prstGeom>
          <a:ln w="127000">
            <a:solidFill>
              <a:srgbClr val="67753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2A6A9011-97C2-0C98-2FD1-C4C6E8BD88B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051" y="4937715"/>
            <a:ext cx="2364948" cy="187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15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/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637AEFE-42CA-2269-9637-152180295E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85757">
            <a:off x="11287687" y="5554382"/>
            <a:ext cx="1062077" cy="14341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A81BF8-704C-49E5-26B1-7203BA8C9A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02743" y="1122363"/>
            <a:ext cx="7438371" cy="2387600"/>
          </a:xfrm>
        </p:spPr>
        <p:txBody>
          <a:bodyPr anchor="b">
            <a:normAutofit/>
          </a:bodyPr>
          <a:lstStyle>
            <a:lvl1pPr algn="ctr">
              <a:defRPr sz="5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Thank you text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1E4156-8193-6218-83D8-2086F8E40E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02743" y="3602038"/>
            <a:ext cx="7438371" cy="1655762"/>
          </a:xfrm>
        </p:spPr>
        <p:txBody>
          <a:bodyPr/>
          <a:lstStyle>
            <a:lvl1pPr marL="0" indent="0" algn="ctr"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9692CA-6261-807F-35C8-9299FC3D4C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9358" flipH="1">
            <a:off x="-1976944" y="-173039"/>
            <a:ext cx="585566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7B72D1-07FA-94CE-82C3-0C4817F685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2569" y="6184610"/>
            <a:ext cx="1438548" cy="5892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23A053A-AE43-C6AC-7B5E-D2080B148CB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7266" y="6184610"/>
            <a:ext cx="1687286" cy="5368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81ED317-8896-08A1-E428-1244E222FC7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4491" y="6109924"/>
            <a:ext cx="2194202" cy="7016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FA605B5-45D0-5BD1-E224-D093C918E35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06" t="33992" r="7051" b="32675"/>
          <a:stretch/>
        </p:blipFill>
        <p:spPr>
          <a:xfrm>
            <a:off x="4469690" y="6213694"/>
            <a:ext cx="1756229" cy="50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444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xtra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CA0F0-280E-4EB3-A043-7054BEEA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5412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5D5BCA-C6ED-CE31-E3A1-D2121AA11A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85757">
            <a:off x="11287687" y="5554382"/>
            <a:ext cx="1062077" cy="1434199"/>
          </a:xfrm>
          <a:prstGeom prst="rect">
            <a:avLst/>
          </a:prstGeom>
        </p:spPr>
      </p:pic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A4DFCE62-AD87-4FA9-1E6B-3D7756E0C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1850" y="6356349"/>
            <a:ext cx="957749" cy="36512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76E8A92-5EA4-FF4F-8735-295B696A5556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398FE8-C3E1-4607-8080-47CAC523EC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2570" y="6184610"/>
            <a:ext cx="1438548" cy="589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259384-B62D-8250-2A50-D0C3058458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7266" y="6184610"/>
            <a:ext cx="1687286" cy="5368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D0CEB5-F642-22AF-051B-3027766F023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4491" y="6109924"/>
            <a:ext cx="2194202" cy="7016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73F648-EC0D-9540-57C5-1A31DA7F125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06" t="33992" r="7051" b="32675"/>
          <a:stretch/>
        </p:blipFill>
        <p:spPr>
          <a:xfrm>
            <a:off x="4469690" y="6213694"/>
            <a:ext cx="1756229" cy="50778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2C5F0B-D5EB-AFEB-4F78-281C5945D34D}"/>
              </a:ext>
            </a:extLst>
          </p:cNvPr>
          <p:cNvCxnSpPr/>
          <p:nvPr userDrawn="1"/>
        </p:nvCxnSpPr>
        <p:spPr>
          <a:xfrm>
            <a:off x="0" y="43543"/>
            <a:ext cx="12192000" cy="0"/>
          </a:xfrm>
          <a:prstGeom prst="line">
            <a:avLst/>
          </a:prstGeom>
          <a:ln w="127000">
            <a:solidFill>
              <a:srgbClr val="67753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E15DB677-EB5F-308E-E72D-B745C4C0286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74" y="4937715"/>
            <a:ext cx="2364948" cy="187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34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8CB10-E227-B5DB-3CBC-286EA87F3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2101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C7B68-4C2B-3298-7246-DB7E69241E1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16284"/>
            <a:ext cx="10515600" cy="4660679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Briefly describe your </a:t>
            </a:r>
            <a:r>
              <a:rPr lang="en-US" dirty="0" err="1"/>
              <a:t>genebank</a:t>
            </a:r>
            <a:r>
              <a:rPr lang="en-US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0DAE86-2E8E-C157-F6C9-3320105A7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85757">
            <a:off x="11287687" y="5554382"/>
            <a:ext cx="1062077" cy="1434199"/>
          </a:xfrm>
          <a:prstGeom prst="rect">
            <a:avLst/>
          </a:prstGeom>
        </p:spPr>
      </p:pic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4C4F688F-6B00-083C-AEB3-5F0A06137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1850" y="6356349"/>
            <a:ext cx="957749" cy="36512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873301F-3BD4-9A41-B28C-1C58823D93AE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303AC1-0793-A856-7A52-C12C01ACFE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2570" y="6184610"/>
            <a:ext cx="1438548" cy="589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5D5886-6443-6D94-A2C9-0ED17AC760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7266" y="6184610"/>
            <a:ext cx="1687286" cy="5368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9D77C3-752C-8694-6278-5AED365077C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4491" y="6109924"/>
            <a:ext cx="2194202" cy="7016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59028E-0FCA-EB05-A9E3-A5610492A61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06" t="33992" r="7051" b="32675"/>
          <a:stretch/>
        </p:blipFill>
        <p:spPr>
          <a:xfrm>
            <a:off x="4469690" y="6213694"/>
            <a:ext cx="1756229" cy="50778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04C5753-299A-75DA-CE01-033D601ADFC4}"/>
              </a:ext>
            </a:extLst>
          </p:cNvPr>
          <p:cNvCxnSpPr/>
          <p:nvPr userDrawn="1"/>
        </p:nvCxnSpPr>
        <p:spPr>
          <a:xfrm>
            <a:off x="0" y="43543"/>
            <a:ext cx="12192000" cy="0"/>
          </a:xfrm>
          <a:prstGeom prst="line">
            <a:avLst/>
          </a:prstGeom>
          <a:ln w="127000">
            <a:solidFill>
              <a:srgbClr val="67753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2A6A9011-97C2-0C98-2FD1-C4C6E8BD88B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051" y="4937715"/>
            <a:ext cx="2364948" cy="187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78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8CB10-E227-B5DB-3CBC-286EA87F3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22108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C7B68-4C2B-3298-7246-DB7E69241E1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16284"/>
            <a:ext cx="10515600" cy="4660679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Briefly describe your collection.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0DAE86-2E8E-C157-F6C9-3320105A7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85757">
            <a:off x="11287687" y="5554382"/>
            <a:ext cx="1062077" cy="1434199"/>
          </a:xfrm>
          <a:prstGeom prst="rect">
            <a:avLst/>
          </a:prstGeom>
        </p:spPr>
      </p:pic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4C4F688F-6B00-083C-AEB3-5F0A06137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1850" y="6356349"/>
            <a:ext cx="957749" cy="36512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873301F-3BD4-9A41-B28C-1C58823D93AE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303AC1-0793-A856-7A52-C12C01ACFE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2570" y="6184610"/>
            <a:ext cx="1438548" cy="589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5D5886-6443-6D94-A2C9-0ED17AC760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7266" y="6184610"/>
            <a:ext cx="1687286" cy="5368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9D77C3-752C-8694-6278-5AED365077C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4491" y="6109924"/>
            <a:ext cx="2194202" cy="7016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59028E-0FCA-EB05-A9E3-A5610492A61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06" t="33992" r="7051" b="32675"/>
          <a:stretch/>
        </p:blipFill>
        <p:spPr>
          <a:xfrm>
            <a:off x="4469690" y="6213694"/>
            <a:ext cx="1756229" cy="50778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04C5753-299A-75DA-CE01-033D601ADFC4}"/>
              </a:ext>
            </a:extLst>
          </p:cNvPr>
          <p:cNvCxnSpPr/>
          <p:nvPr userDrawn="1"/>
        </p:nvCxnSpPr>
        <p:spPr>
          <a:xfrm>
            <a:off x="0" y="43543"/>
            <a:ext cx="12192000" cy="0"/>
          </a:xfrm>
          <a:prstGeom prst="line">
            <a:avLst/>
          </a:prstGeom>
          <a:ln w="127000">
            <a:solidFill>
              <a:srgbClr val="67753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2A6A9011-97C2-0C98-2FD1-C4C6E8BD88B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051" y="4937715"/>
            <a:ext cx="2364948" cy="187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451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8CB10-E227-B5DB-3CBC-286EA87F3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22108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C7B68-4C2B-3298-7246-DB7E69241E1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16284"/>
            <a:ext cx="10515600" cy="4660679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Briefly describe the value of the collection to users.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0DAE86-2E8E-C157-F6C9-3320105A7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85757">
            <a:off x="11287687" y="5554382"/>
            <a:ext cx="1062077" cy="1434199"/>
          </a:xfrm>
          <a:prstGeom prst="rect">
            <a:avLst/>
          </a:prstGeom>
        </p:spPr>
      </p:pic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4C4F688F-6B00-083C-AEB3-5F0A06137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1850" y="6356349"/>
            <a:ext cx="957749" cy="36512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873301F-3BD4-9A41-B28C-1C58823D93AE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303AC1-0793-A856-7A52-C12C01ACFE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2570" y="6184610"/>
            <a:ext cx="1438548" cy="589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5D5886-6443-6D94-A2C9-0ED17AC760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7266" y="6184610"/>
            <a:ext cx="1687286" cy="5368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9D77C3-752C-8694-6278-5AED365077C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4491" y="6109924"/>
            <a:ext cx="2194202" cy="7016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59028E-0FCA-EB05-A9E3-A5610492A61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06" t="33992" r="7051" b="32675"/>
          <a:stretch/>
        </p:blipFill>
        <p:spPr>
          <a:xfrm>
            <a:off x="4469690" y="6213694"/>
            <a:ext cx="1756229" cy="50778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04C5753-299A-75DA-CE01-033D601ADFC4}"/>
              </a:ext>
            </a:extLst>
          </p:cNvPr>
          <p:cNvCxnSpPr/>
          <p:nvPr userDrawn="1"/>
        </p:nvCxnSpPr>
        <p:spPr>
          <a:xfrm>
            <a:off x="0" y="43543"/>
            <a:ext cx="12192000" cy="0"/>
          </a:xfrm>
          <a:prstGeom prst="line">
            <a:avLst/>
          </a:prstGeom>
          <a:ln w="127000">
            <a:solidFill>
              <a:srgbClr val="67753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2A6A9011-97C2-0C98-2FD1-C4C6E8BD88B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051" y="4937715"/>
            <a:ext cx="2364948" cy="187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73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8CB10-E227-B5DB-3CBC-286EA87F3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22108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C7B68-4C2B-3298-7246-DB7E69241E1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16284"/>
            <a:ext cx="10515600" cy="4660679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Briefly describe the key users of the accessions in your collection.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0DAE86-2E8E-C157-F6C9-3320105A7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85757">
            <a:off x="11287687" y="5554382"/>
            <a:ext cx="1062077" cy="1434199"/>
          </a:xfrm>
          <a:prstGeom prst="rect">
            <a:avLst/>
          </a:prstGeom>
        </p:spPr>
      </p:pic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4C4F688F-6B00-083C-AEB3-5F0A06137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1850" y="6356349"/>
            <a:ext cx="957749" cy="36512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873301F-3BD4-9A41-B28C-1C58823D93AE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303AC1-0793-A856-7A52-C12C01ACFE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2570" y="6184610"/>
            <a:ext cx="1438548" cy="589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5D5886-6443-6D94-A2C9-0ED17AC760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7266" y="6184610"/>
            <a:ext cx="1687286" cy="5368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9D77C3-752C-8694-6278-5AED365077C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4491" y="6109924"/>
            <a:ext cx="2194202" cy="7016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59028E-0FCA-EB05-A9E3-A5610492A61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06" t="33992" r="7051" b="32675"/>
          <a:stretch/>
        </p:blipFill>
        <p:spPr>
          <a:xfrm>
            <a:off x="4469690" y="6213694"/>
            <a:ext cx="1756229" cy="50778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04C5753-299A-75DA-CE01-033D601ADFC4}"/>
              </a:ext>
            </a:extLst>
          </p:cNvPr>
          <p:cNvCxnSpPr/>
          <p:nvPr userDrawn="1"/>
        </p:nvCxnSpPr>
        <p:spPr>
          <a:xfrm>
            <a:off x="0" y="43543"/>
            <a:ext cx="12192000" cy="0"/>
          </a:xfrm>
          <a:prstGeom prst="line">
            <a:avLst/>
          </a:prstGeom>
          <a:ln w="127000">
            <a:solidFill>
              <a:srgbClr val="67753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2A6A9011-97C2-0C98-2FD1-C4C6E8BD88B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051" y="4937715"/>
            <a:ext cx="2364948" cy="187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33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8CB10-E227-B5DB-3CBC-286EA87F3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22108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C7B68-4C2B-3298-7246-DB7E69241E1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16284"/>
            <a:ext cx="10515600" cy="4660679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Briefly describe how most users currently access information on your collection and the accessions conserved.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0DAE86-2E8E-C157-F6C9-3320105A7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85757">
            <a:off x="11287687" y="5554382"/>
            <a:ext cx="1062077" cy="1434199"/>
          </a:xfrm>
          <a:prstGeom prst="rect">
            <a:avLst/>
          </a:prstGeom>
        </p:spPr>
      </p:pic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4C4F688F-6B00-083C-AEB3-5F0A06137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1850" y="6356349"/>
            <a:ext cx="957749" cy="36512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873301F-3BD4-9A41-B28C-1C58823D93AE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303AC1-0793-A856-7A52-C12C01ACFE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2570" y="6184610"/>
            <a:ext cx="1438548" cy="589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5D5886-6443-6D94-A2C9-0ED17AC760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7266" y="6184610"/>
            <a:ext cx="1687286" cy="5368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9D77C3-752C-8694-6278-5AED365077C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4491" y="6109924"/>
            <a:ext cx="2194202" cy="7016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59028E-0FCA-EB05-A9E3-A5610492A61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06" t="33992" r="7051" b="32675"/>
          <a:stretch/>
        </p:blipFill>
        <p:spPr>
          <a:xfrm>
            <a:off x="4469690" y="6213694"/>
            <a:ext cx="1756229" cy="50778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04C5753-299A-75DA-CE01-033D601ADFC4}"/>
              </a:ext>
            </a:extLst>
          </p:cNvPr>
          <p:cNvCxnSpPr/>
          <p:nvPr userDrawn="1"/>
        </p:nvCxnSpPr>
        <p:spPr>
          <a:xfrm>
            <a:off x="0" y="43543"/>
            <a:ext cx="12192000" cy="0"/>
          </a:xfrm>
          <a:prstGeom prst="line">
            <a:avLst/>
          </a:prstGeom>
          <a:ln w="127000">
            <a:solidFill>
              <a:srgbClr val="67753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2A6A9011-97C2-0C98-2FD1-C4C6E8BD88B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051" y="4937715"/>
            <a:ext cx="2364948" cy="187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38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8CB10-E227-B5DB-3CBC-286EA87F3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22108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C7B68-4C2B-3298-7246-DB7E69241E1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16284"/>
            <a:ext cx="10515600" cy="4660679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Briefly outline the process used by your </a:t>
            </a:r>
            <a:r>
              <a:rPr lang="en-US" dirty="0" err="1"/>
              <a:t>genebank</a:t>
            </a:r>
            <a:r>
              <a:rPr lang="en-US" dirty="0"/>
              <a:t> for distribution (from the receipt of the request to the distribution of the plant material or seed).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0DAE86-2E8E-C157-F6C9-3320105A7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85757">
            <a:off x="11287687" y="5554382"/>
            <a:ext cx="1062077" cy="1434199"/>
          </a:xfrm>
          <a:prstGeom prst="rect">
            <a:avLst/>
          </a:prstGeom>
        </p:spPr>
      </p:pic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4C4F688F-6B00-083C-AEB3-5F0A06137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1850" y="6356349"/>
            <a:ext cx="957749" cy="36512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873301F-3BD4-9A41-B28C-1C58823D93AE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303AC1-0793-A856-7A52-C12C01ACFE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2570" y="6184610"/>
            <a:ext cx="1438548" cy="589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5D5886-6443-6D94-A2C9-0ED17AC760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7266" y="6184610"/>
            <a:ext cx="1687286" cy="5368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9D77C3-752C-8694-6278-5AED365077C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4491" y="6109924"/>
            <a:ext cx="2194202" cy="7016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59028E-0FCA-EB05-A9E3-A5610492A61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06" t="33992" r="7051" b="32675"/>
          <a:stretch/>
        </p:blipFill>
        <p:spPr>
          <a:xfrm>
            <a:off x="4469690" y="6213694"/>
            <a:ext cx="1756229" cy="50778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04C5753-299A-75DA-CE01-033D601ADFC4}"/>
              </a:ext>
            </a:extLst>
          </p:cNvPr>
          <p:cNvCxnSpPr/>
          <p:nvPr userDrawn="1"/>
        </p:nvCxnSpPr>
        <p:spPr>
          <a:xfrm>
            <a:off x="0" y="43543"/>
            <a:ext cx="12192000" cy="0"/>
          </a:xfrm>
          <a:prstGeom prst="line">
            <a:avLst/>
          </a:prstGeom>
          <a:ln w="127000">
            <a:solidFill>
              <a:srgbClr val="67753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2A6A9011-97C2-0C98-2FD1-C4C6E8BD88B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051" y="4937715"/>
            <a:ext cx="2364948" cy="187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45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8CB10-E227-B5DB-3CBC-286EA87F3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22108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C7B68-4C2B-3298-7246-DB7E69241E1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16284"/>
            <a:ext cx="10515600" cy="4660679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Briefly describe the genebanks experience with distribution using bilateral agreements (CNRA), SMTA (CATIE), national distribution (EBI). </a:t>
            </a:r>
            <a:br>
              <a:rPr lang="en-US" dirty="0"/>
            </a:br>
            <a:r>
              <a:rPr lang="en-US" dirty="0"/>
              <a:t>(2 slides)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0DAE86-2E8E-C157-F6C9-3320105A7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85757">
            <a:off x="11287687" y="5554382"/>
            <a:ext cx="1062077" cy="1434199"/>
          </a:xfrm>
          <a:prstGeom prst="rect">
            <a:avLst/>
          </a:prstGeom>
        </p:spPr>
      </p:pic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4C4F688F-6B00-083C-AEB3-5F0A06137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1850" y="6356349"/>
            <a:ext cx="957749" cy="36512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873301F-3BD4-9A41-B28C-1C58823D93AE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303AC1-0793-A856-7A52-C12C01ACFE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2570" y="6184610"/>
            <a:ext cx="1438548" cy="589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5D5886-6443-6D94-A2C9-0ED17AC760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7266" y="6184610"/>
            <a:ext cx="1687286" cy="5368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9D77C3-752C-8694-6278-5AED365077C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4491" y="6109924"/>
            <a:ext cx="2194202" cy="7016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59028E-0FCA-EB05-A9E3-A5610492A61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06" t="33992" r="7051" b="32675"/>
          <a:stretch/>
        </p:blipFill>
        <p:spPr>
          <a:xfrm>
            <a:off x="4469690" y="6213694"/>
            <a:ext cx="1756229" cy="50778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04C5753-299A-75DA-CE01-033D601ADFC4}"/>
              </a:ext>
            </a:extLst>
          </p:cNvPr>
          <p:cNvCxnSpPr/>
          <p:nvPr userDrawn="1"/>
        </p:nvCxnSpPr>
        <p:spPr>
          <a:xfrm>
            <a:off x="0" y="43543"/>
            <a:ext cx="12192000" cy="0"/>
          </a:xfrm>
          <a:prstGeom prst="line">
            <a:avLst/>
          </a:prstGeom>
          <a:ln w="127000">
            <a:solidFill>
              <a:srgbClr val="67753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2A6A9011-97C2-0C98-2FD1-C4C6E8BD88B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051" y="4937715"/>
            <a:ext cx="2364948" cy="187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38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8CB10-E227-B5DB-3CBC-286EA87F3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22108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C7B68-4C2B-3298-7246-DB7E69241E1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16284"/>
            <a:ext cx="10515600" cy="4660679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Briefly describe the genebanks experience with distribution using bilateral agreements (CNRA), SMTA (CATIE), national distribution (EBI). </a:t>
            </a:r>
            <a:br>
              <a:rPr lang="en-US" dirty="0"/>
            </a:br>
            <a:r>
              <a:rPr lang="en-US" dirty="0"/>
              <a:t>(2 slides)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0DAE86-2E8E-C157-F6C9-3320105A7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85757">
            <a:off x="11287687" y="5554382"/>
            <a:ext cx="1062077" cy="1434199"/>
          </a:xfrm>
          <a:prstGeom prst="rect">
            <a:avLst/>
          </a:prstGeom>
        </p:spPr>
      </p:pic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4C4F688F-6B00-083C-AEB3-5F0A06137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1850" y="6356349"/>
            <a:ext cx="957749" cy="36512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873301F-3BD4-9A41-B28C-1C58823D93AE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303AC1-0793-A856-7A52-C12C01ACFE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2570" y="6184610"/>
            <a:ext cx="1438548" cy="589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5D5886-6443-6D94-A2C9-0ED17AC760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7266" y="6184610"/>
            <a:ext cx="1687286" cy="5368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9D77C3-752C-8694-6278-5AED365077C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4491" y="6109924"/>
            <a:ext cx="2194202" cy="7016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59028E-0FCA-EB05-A9E3-A5610492A61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06" t="33992" r="7051" b="32675"/>
          <a:stretch/>
        </p:blipFill>
        <p:spPr>
          <a:xfrm>
            <a:off x="4469690" y="6213694"/>
            <a:ext cx="1756229" cy="50778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04C5753-299A-75DA-CE01-033D601ADFC4}"/>
              </a:ext>
            </a:extLst>
          </p:cNvPr>
          <p:cNvCxnSpPr/>
          <p:nvPr userDrawn="1"/>
        </p:nvCxnSpPr>
        <p:spPr>
          <a:xfrm>
            <a:off x="0" y="43543"/>
            <a:ext cx="12192000" cy="0"/>
          </a:xfrm>
          <a:prstGeom prst="line">
            <a:avLst/>
          </a:prstGeom>
          <a:ln w="127000">
            <a:solidFill>
              <a:srgbClr val="67753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2A6A9011-97C2-0C98-2FD1-C4C6E8BD88B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051" y="4937715"/>
            <a:ext cx="2364948" cy="187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62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DEA7F2-FCE8-F014-3FB1-AA064CCCA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AAC300-73E5-A54D-FF19-CBD8F638B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84CA3-9164-0D6A-ECDF-44E90159D1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6ABEFE-EABD-784F-8C01-B518C553F0E9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2DF80-2BF8-E918-36B4-B3C92D0087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3FC9F-9205-C1FE-1375-EADA3E6781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6E8A92-5EA4-FF4F-8735-295B696A55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2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8" r:id="rId12"/>
    <p:sldLayoutId id="2147483697" r:id="rId13"/>
    <p:sldLayoutId id="214748368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jpeg"/><Relationship Id="rId18" Type="http://schemas.openxmlformats.org/officeDocument/2006/relationships/diagramColors" Target="../diagrams/colors1.xml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49.jpeg"/><Relationship Id="rId17" Type="http://schemas.openxmlformats.org/officeDocument/2006/relationships/diagramQuickStyle" Target="../diagrams/quickStyle1.xml"/><Relationship Id="rId2" Type="http://schemas.openxmlformats.org/officeDocument/2006/relationships/image" Target="../media/image43.png"/><Relationship Id="rId16" Type="http://schemas.openxmlformats.org/officeDocument/2006/relationships/diagramLayout" Target="../diagrams/layout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11" Type="http://schemas.openxmlformats.org/officeDocument/2006/relationships/image" Target="../media/image48.jpeg"/><Relationship Id="rId5" Type="http://schemas.microsoft.com/office/2007/relationships/hdphoto" Target="../media/hdphoto3.wdp"/><Relationship Id="rId15" Type="http://schemas.openxmlformats.org/officeDocument/2006/relationships/diagramData" Target="../diagrams/data1.xml"/><Relationship Id="rId10" Type="http://schemas.openxmlformats.org/officeDocument/2006/relationships/image" Target="../media/image47.jpeg"/><Relationship Id="rId19" Type="http://schemas.microsoft.com/office/2007/relationships/diagramDrawing" Target="../diagrams/drawing1.xml"/><Relationship Id="rId4" Type="http://schemas.openxmlformats.org/officeDocument/2006/relationships/image" Target="../media/image44.png"/><Relationship Id="rId9" Type="http://schemas.microsoft.com/office/2007/relationships/hdphoto" Target="../media/hdphoto5.wdp"/><Relationship Id="rId1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rcerda@catie.ac.cr" TargetMode="External"/><Relationship Id="rId2" Type="http://schemas.openxmlformats.org/officeDocument/2006/relationships/hyperlink" Target="mailto:wsolano@catie.ac.cr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CE98-FE38-7A0F-2094-33E49A174E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18145" y="2957875"/>
            <a:ext cx="7438371" cy="1635428"/>
          </a:xfrm>
        </p:spPr>
        <p:txBody>
          <a:bodyPr>
            <a:normAutofit fontScale="90000"/>
          </a:bodyPr>
          <a:lstStyle/>
          <a:p>
            <a:r>
              <a:rPr lang="en-US" dirty="0"/>
              <a:t>CATIE: Coffee Collection and Breeding</a:t>
            </a:r>
            <a:br>
              <a:rPr lang="en-US" dirty="0"/>
            </a:br>
            <a:r>
              <a:rPr lang="en-US" sz="2200" dirty="0"/>
              <a:t>William Solano, Daniel Fernandez, Rolando Cerda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A0F98C-2B67-2E89-C209-E6DA3DCEE0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6526" y="5889716"/>
            <a:ext cx="1839721" cy="340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William Solano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AFB6265-1CA9-90D1-1A31-9796C17BCC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2537" y="300245"/>
            <a:ext cx="3815126" cy="2088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97E7DDF-F4B7-F7D8-D739-4B1BA77707C5}"/>
              </a:ext>
            </a:extLst>
          </p:cNvPr>
          <p:cNvSpPr txBox="1"/>
          <p:nvPr/>
        </p:nvSpPr>
        <p:spPr>
          <a:xfrm>
            <a:off x="2592257" y="5922519"/>
            <a:ext cx="8536954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AF301C3-17BA-F566-E19A-1EF1919C1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5225" y="4784822"/>
            <a:ext cx="7547896" cy="2008156"/>
          </a:xfrm>
          <a:prstGeom prst="rect">
            <a:avLst/>
          </a:prstGeom>
        </p:spPr>
      </p:pic>
      <p:pic>
        <p:nvPicPr>
          <p:cNvPr id="7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5CB16153-CEDE-7125-0F72-E152618921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085" y="578078"/>
            <a:ext cx="3575390" cy="14221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2389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F426D-C540-54BA-6FB3-D32F84FC5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1443F6E0-2E6F-87D0-67B5-A71B3A439BD6}"/>
              </a:ext>
            </a:extLst>
          </p:cNvPr>
          <p:cNvSpPr txBox="1"/>
          <p:nvPr/>
        </p:nvSpPr>
        <p:spPr>
          <a:xfrm>
            <a:off x="2592257" y="5922519"/>
            <a:ext cx="8536954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A918648F-1EF5-3EC9-3F72-42622E375F59}"/>
              </a:ext>
            </a:extLst>
          </p:cNvPr>
          <p:cNvSpPr txBox="1"/>
          <p:nvPr/>
        </p:nvSpPr>
        <p:spPr>
          <a:xfrm>
            <a:off x="4165685" y="238197"/>
            <a:ext cx="4827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82B1C"/>
                </a:solidFill>
                <a:latin typeface="Poppins" pitchFamily="2" charset="77"/>
                <a:ea typeface="Helvetica Neue Condensed" panose="02000503000000020004" pitchFamily="2" charset="0"/>
                <a:cs typeface="Poppins" pitchFamily="2" charset="77"/>
              </a:rPr>
              <a:t>PERSPECTIVES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B45E688-677F-D299-1DE2-16917E6165EF}"/>
              </a:ext>
            </a:extLst>
          </p:cNvPr>
          <p:cNvSpPr txBox="1"/>
          <p:nvPr/>
        </p:nvSpPr>
        <p:spPr>
          <a:xfrm>
            <a:off x="376254" y="931057"/>
            <a:ext cx="11659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0070C0"/>
                </a:solidFill>
              </a:rPr>
              <a:t>Evaluations in the coffee breeding factory in CATIE (INNOVEA) </a:t>
            </a:r>
            <a:endParaRPr lang="es-CR" sz="3200" b="1" dirty="0">
              <a:solidFill>
                <a:srgbClr val="0070C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DC19400-6B2E-BF85-759A-84EC8036D10C}"/>
              </a:ext>
            </a:extLst>
          </p:cNvPr>
          <p:cNvSpPr txBox="1"/>
          <p:nvPr/>
        </p:nvSpPr>
        <p:spPr>
          <a:xfrm>
            <a:off x="64495" y="1510250"/>
            <a:ext cx="853695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</a:rPr>
              <a:t>Up to 2025: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Coffee plot of 1.5 ha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</a:rPr>
              <a:t>214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</a:rPr>
              <a:t>Innovea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</a:rPr>
              <a:t> new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</a:rPr>
              <a:t>germplasm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</a:rPr>
              <a:t> y 162 F1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(hybrids created in 2015)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Variables been evaluated: morphology, yield, fruit quality and reaction to P&amp;D </a:t>
            </a:r>
          </a:p>
          <a:p>
            <a:r>
              <a:rPr lang="en-US" sz="24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Future: use promising materials for new crosses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5" name="Imagen 14" descr="Un árbol con hojas verdes&#10;&#10;El contenido generado por IA puede ser incorrecto.">
            <a:extLst>
              <a:ext uri="{FF2B5EF4-FFF2-40B4-BE49-F238E27FC236}">
                <a16:creationId xmlns:a16="http://schemas.microsoft.com/office/drawing/2014/main" id="{24038AF1-1059-28D0-F0CE-24A9A580EE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5128" y="3907268"/>
            <a:ext cx="3997740" cy="2248729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521AB05-BC5A-E5DF-62DF-D3C7D27A1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9" r="3459" b="31008"/>
          <a:stretch>
            <a:fillRect/>
          </a:stretch>
        </p:blipFill>
        <p:spPr bwMode="auto">
          <a:xfrm>
            <a:off x="-11755" y="3907268"/>
            <a:ext cx="4218302" cy="197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48471488-E34F-4219-9430-0FB1938A54BC}"/>
              </a:ext>
            </a:extLst>
          </p:cNvPr>
          <p:cNvSpPr/>
          <p:nvPr/>
        </p:nvSpPr>
        <p:spPr>
          <a:xfrm>
            <a:off x="4047360" y="4449828"/>
            <a:ext cx="1000331" cy="5760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pic>
        <p:nvPicPr>
          <p:cNvPr id="14" name="Imagen 13" descr="Un árbol con hojas verdes&#10;&#10;El contenido generado por IA puede ser incorrecto.">
            <a:extLst>
              <a:ext uri="{FF2B5EF4-FFF2-40B4-BE49-F238E27FC236}">
                <a16:creationId xmlns:a16="http://schemas.microsoft.com/office/drawing/2014/main" id="{684C60A2-0CE7-1CE0-56E3-ACF778CBA4D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2304" y="3056425"/>
            <a:ext cx="2867074" cy="3820376"/>
          </a:xfrm>
          <a:prstGeom prst="rect">
            <a:avLst/>
          </a:prstGeom>
        </p:spPr>
      </p:pic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834ECA5E-1C58-70F5-41EA-E2F09615B96C}"/>
              </a:ext>
            </a:extLst>
          </p:cNvPr>
          <p:cNvSpPr/>
          <p:nvPr/>
        </p:nvSpPr>
        <p:spPr>
          <a:xfrm>
            <a:off x="8067602" y="4476623"/>
            <a:ext cx="1000331" cy="5760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8A4EBC9-FAB3-6AD2-5C25-9075F01C6480}"/>
              </a:ext>
            </a:extLst>
          </p:cNvPr>
          <p:cNvSpPr txBox="1"/>
          <p:nvPr/>
        </p:nvSpPr>
        <p:spPr>
          <a:xfrm>
            <a:off x="2592257" y="5949314"/>
            <a:ext cx="767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</a:rPr>
              <a:t>2022</a:t>
            </a:r>
            <a:endParaRPr lang="es-CR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EF73FA9-069C-08CE-30C4-A6DC33D8A0AA}"/>
              </a:ext>
            </a:extLst>
          </p:cNvPr>
          <p:cNvSpPr txBox="1"/>
          <p:nvPr/>
        </p:nvSpPr>
        <p:spPr>
          <a:xfrm>
            <a:off x="6182307" y="6155997"/>
            <a:ext cx="767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</a:rPr>
              <a:t>2025</a:t>
            </a:r>
            <a:endParaRPr lang="es-CR" dirty="0"/>
          </a:p>
        </p:txBody>
      </p:sp>
      <p:pic>
        <p:nvPicPr>
          <p:cNvPr id="2054" name="Picture 6" descr="Logos Download | World Coffee Research">
            <a:extLst>
              <a:ext uri="{FF2B5EF4-FFF2-40B4-BE49-F238E27FC236}">
                <a16:creationId xmlns:a16="http://schemas.microsoft.com/office/drawing/2014/main" id="{7AF89AAB-960E-56E9-2704-B7F927F51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313" y="1519572"/>
            <a:ext cx="2406787" cy="58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6">
            <a:extLst>
              <a:ext uri="{FF2B5EF4-FFF2-40B4-BE49-F238E27FC236}">
                <a16:creationId xmlns:a16="http://schemas.microsoft.com/office/drawing/2014/main" id="{4C2ABA29-7B9A-9C6F-440B-BF58383E2B6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1400" y="1534952"/>
            <a:ext cx="1630060" cy="63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301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C1DC4-12FE-EF23-6DF9-4F27108AD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FEB95DF9-D257-AE6B-06EC-126AD5FEA0C7}"/>
              </a:ext>
            </a:extLst>
          </p:cNvPr>
          <p:cNvSpPr txBox="1"/>
          <p:nvPr/>
        </p:nvSpPr>
        <p:spPr>
          <a:xfrm>
            <a:off x="2592257" y="5922519"/>
            <a:ext cx="8536954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D9B1876C-8FDC-0120-497A-A1EA36FA546C}"/>
              </a:ext>
            </a:extLst>
          </p:cNvPr>
          <p:cNvSpPr txBox="1"/>
          <p:nvPr/>
        </p:nvSpPr>
        <p:spPr>
          <a:xfrm>
            <a:off x="178467" y="120146"/>
            <a:ext cx="4827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82B1C"/>
                </a:solidFill>
                <a:latin typeface="Poppins" pitchFamily="2" charset="77"/>
                <a:ea typeface="Helvetica Neue Condensed" panose="02000503000000020004" pitchFamily="2" charset="0"/>
                <a:cs typeface="Poppins" pitchFamily="2" charset="77"/>
              </a:rPr>
              <a:t>PERSPECTIVES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58CF2BE-F4E7-C0A6-2B57-6831210C26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324" y="5024846"/>
            <a:ext cx="2092940" cy="160894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6C13D73-303C-2F35-90FF-1D64C3BDE7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21434" r="23985"/>
          <a:stretch/>
        </p:blipFill>
        <p:spPr>
          <a:xfrm>
            <a:off x="2652363" y="5163324"/>
            <a:ext cx="1768289" cy="154988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8884AE3-9AAA-DD6A-9335-7B4A5D507F7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048" y="3602775"/>
            <a:ext cx="2134603" cy="141847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EC0E462-F9A1-A71A-5B76-8CDE921EAF1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9474" r="28947"/>
          <a:stretch/>
        </p:blipFill>
        <p:spPr>
          <a:xfrm>
            <a:off x="9977158" y="3747609"/>
            <a:ext cx="2092941" cy="283143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F4788CE-05A8-9CBC-5E16-751A39517FE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2" y="5290775"/>
            <a:ext cx="2387588" cy="1343018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9A3DF08A-FB7C-63D1-7D9F-3AABCB817C47}"/>
              </a:ext>
            </a:extLst>
          </p:cNvPr>
          <p:cNvSpPr txBox="1"/>
          <p:nvPr/>
        </p:nvSpPr>
        <p:spPr>
          <a:xfrm>
            <a:off x="489337" y="846525"/>
            <a:ext cx="114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2015</a:t>
            </a:r>
          </a:p>
          <a:p>
            <a:r>
              <a:rPr lang="es-ES" sz="28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2021</a:t>
            </a:r>
            <a:endParaRPr lang="es-CR" sz="2800" b="1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E83A261-F88D-E257-7643-B43FF950B9CE}"/>
              </a:ext>
            </a:extLst>
          </p:cNvPr>
          <p:cNvSpPr txBox="1"/>
          <p:nvPr/>
        </p:nvSpPr>
        <p:spPr>
          <a:xfrm>
            <a:off x="3051562" y="815189"/>
            <a:ext cx="114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2023</a:t>
            </a:r>
          </a:p>
          <a:p>
            <a:r>
              <a:rPr lang="es-ES" sz="28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2025</a:t>
            </a:r>
            <a:endParaRPr lang="es-CR" sz="2800" b="1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0464DAE-49DE-F05D-0BFD-C7E9C2B3652E}"/>
              </a:ext>
            </a:extLst>
          </p:cNvPr>
          <p:cNvSpPr txBox="1"/>
          <p:nvPr/>
        </p:nvSpPr>
        <p:spPr>
          <a:xfrm>
            <a:off x="8176012" y="855904"/>
            <a:ext cx="114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2025</a:t>
            </a:r>
          </a:p>
          <a:p>
            <a:r>
              <a:rPr lang="es-ES" sz="28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2030</a:t>
            </a:r>
            <a:endParaRPr lang="es-CR" sz="2800" b="1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B7D5218-8DE8-C011-581C-D23D3E62FF33}"/>
              </a:ext>
            </a:extLst>
          </p:cNvPr>
          <p:cNvSpPr txBox="1"/>
          <p:nvPr/>
        </p:nvSpPr>
        <p:spPr>
          <a:xfrm>
            <a:off x="10738237" y="1135034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2030</a:t>
            </a:r>
            <a:endParaRPr lang="es-CR" sz="2800" b="1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9F75D052-37EF-0566-D2C4-7C9363F3056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8360" y="3542766"/>
            <a:ext cx="1802292" cy="1351719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BA57CA1A-9663-3A30-0E3D-E1126684FDE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256728" y="5225904"/>
            <a:ext cx="1768289" cy="1326217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754DC22A-E2D6-FF66-12A3-5D33AAB3FD6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5073" y="3483132"/>
            <a:ext cx="2092941" cy="1406303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9E5DD75F-972B-0BA5-6DA5-C1A37CC6E6C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729" t="25591" r="17917" b="17222"/>
          <a:stretch/>
        </p:blipFill>
        <p:spPr>
          <a:xfrm>
            <a:off x="148153" y="3507540"/>
            <a:ext cx="2114035" cy="1608947"/>
          </a:xfrm>
          <a:prstGeom prst="rect">
            <a:avLst/>
          </a:prstGeom>
        </p:spPr>
      </p:pic>
      <p:graphicFrame>
        <p:nvGraphicFramePr>
          <p:cNvPr id="26" name="Diagrama 25">
            <a:extLst>
              <a:ext uri="{FF2B5EF4-FFF2-40B4-BE49-F238E27FC236}">
                <a16:creationId xmlns:a16="http://schemas.microsoft.com/office/drawing/2014/main" id="{19F9F210-9AB0-6701-1176-5DCCE00816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6701750"/>
              </p:ext>
            </p:extLst>
          </p:nvPr>
        </p:nvGraphicFramePr>
        <p:xfrm>
          <a:off x="150778" y="1108737"/>
          <a:ext cx="11980187" cy="3041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28" name="CuadroTexto 27">
            <a:extLst>
              <a:ext uri="{FF2B5EF4-FFF2-40B4-BE49-F238E27FC236}">
                <a16:creationId xmlns:a16="http://schemas.microsoft.com/office/drawing/2014/main" id="{3E4BC835-FF6E-3D9A-5AF4-123F40B3F810}"/>
              </a:ext>
            </a:extLst>
          </p:cNvPr>
          <p:cNvSpPr txBox="1"/>
          <p:nvPr/>
        </p:nvSpPr>
        <p:spPr>
          <a:xfrm>
            <a:off x="3434317" y="239418"/>
            <a:ext cx="86966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Hybrids more resilient to climate and disease</a:t>
            </a:r>
            <a:endParaRPr lang="es-CR" sz="32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FDC840B-7162-5B2B-2D98-AB6947D32201}"/>
              </a:ext>
            </a:extLst>
          </p:cNvPr>
          <p:cNvSpPr txBox="1"/>
          <p:nvPr/>
        </p:nvSpPr>
        <p:spPr>
          <a:xfrm>
            <a:off x="5477764" y="1125913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921379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A839C-F586-894F-BCAB-0BDE5BD06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2A2FDA7D-4F7A-2059-952B-BB9B22CEEF63}"/>
              </a:ext>
            </a:extLst>
          </p:cNvPr>
          <p:cNvSpPr txBox="1"/>
          <p:nvPr/>
        </p:nvSpPr>
        <p:spPr>
          <a:xfrm>
            <a:off x="2592257" y="5922519"/>
            <a:ext cx="8536954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58CEB5F-55B2-5FD9-13B0-F4A98C9DA54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562" y="906997"/>
            <a:ext cx="7381717" cy="359078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399C270-A446-29DD-9E7E-71C7B2BBAF68}"/>
              </a:ext>
            </a:extLst>
          </p:cNvPr>
          <p:cNvSpPr txBox="1"/>
          <p:nvPr/>
        </p:nvSpPr>
        <p:spPr>
          <a:xfrm>
            <a:off x="7602279" y="1462494"/>
            <a:ext cx="4455042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1" indent="-285741">
              <a:spcBef>
                <a:spcPts val="800"/>
              </a:spcBef>
              <a:buClr>
                <a:srgbClr val="EFB25B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12E13"/>
                </a:solidFill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Multi-site validation trials</a:t>
            </a:r>
          </a:p>
          <a:p>
            <a:pPr marL="285741" indent="-285741">
              <a:spcBef>
                <a:spcPts val="800"/>
              </a:spcBef>
              <a:buClr>
                <a:srgbClr val="EFB25B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12E13"/>
                </a:solidFill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Physiological responses to water deficit and high temperatures</a:t>
            </a:r>
          </a:p>
          <a:p>
            <a:pPr marL="742941" lvl="1" indent="-285741">
              <a:spcBef>
                <a:spcPts val="800"/>
              </a:spcBef>
              <a:buClr>
                <a:srgbClr val="EFB25B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12E13"/>
                </a:solidFill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Nursery</a:t>
            </a:r>
          </a:p>
          <a:p>
            <a:pPr marL="742941" lvl="1" indent="-285741">
              <a:spcBef>
                <a:spcPts val="800"/>
              </a:spcBef>
              <a:buClr>
                <a:srgbClr val="EFB25B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12E13"/>
                </a:solidFill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Field</a:t>
            </a:r>
            <a:endParaRPr lang="es-CR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2E9A5C7-AD23-0CEB-3537-0EB8EFC45BB9}"/>
              </a:ext>
            </a:extLst>
          </p:cNvPr>
          <p:cNvSpPr txBox="1"/>
          <p:nvPr/>
        </p:nvSpPr>
        <p:spPr>
          <a:xfrm>
            <a:off x="7670422" y="4219313"/>
            <a:ext cx="41812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1" indent="-285741">
              <a:spcBef>
                <a:spcPts val="800"/>
              </a:spcBef>
              <a:buClr>
                <a:srgbClr val="EFB25B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12E13"/>
                </a:solidFill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Pruning modeling</a:t>
            </a:r>
            <a:endParaRPr lang="es-CR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Imagen 6" descr="Mapa&#10;&#10;Descripción generada automáticamente">
            <a:extLst>
              <a:ext uri="{FF2B5EF4-FFF2-40B4-BE49-F238E27FC236}">
                <a16:creationId xmlns:a16="http://schemas.microsoft.com/office/drawing/2014/main" id="{2D867DA7-BD03-09F4-A7B9-59911B60CF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5098" y="4719077"/>
            <a:ext cx="2226263" cy="183893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DADF4E5-E74C-3994-FA4A-0E5BEFCE2D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0003" y="4727392"/>
            <a:ext cx="1978942" cy="193256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E932C9A-7616-5170-8984-2948C9A30E86}"/>
              </a:ext>
            </a:extLst>
          </p:cNvPr>
          <p:cNvSpPr txBox="1"/>
          <p:nvPr/>
        </p:nvSpPr>
        <p:spPr>
          <a:xfrm>
            <a:off x="7614198" y="860111"/>
            <a:ext cx="41812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1" indent="-285741">
              <a:spcBef>
                <a:spcPts val="800"/>
              </a:spcBef>
              <a:buClr>
                <a:srgbClr val="EFB25B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12E13"/>
                </a:solidFill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Quality Assessments</a:t>
            </a:r>
            <a:endParaRPr lang="es-CR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8F6F2F4-4E1B-0542-F415-E87E769CBF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7587" y="4829337"/>
            <a:ext cx="3694068" cy="172867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12" name="TextBox 2">
            <a:extLst>
              <a:ext uri="{FF2B5EF4-FFF2-40B4-BE49-F238E27FC236}">
                <a16:creationId xmlns:a16="http://schemas.microsoft.com/office/drawing/2014/main" id="{E7D968A0-3A51-92AD-9FD4-34A9F3F31E27}"/>
              </a:ext>
            </a:extLst>
          </p:cNvPr>
          <p:cNvSpPr txBox="1"/>
          <p:nvPr/>
        </p:nvSpPr>
        <p:spPr>
          <a:xfrm>
            <a:off x="361308" y="211575"/>
            <a:ext cx="9045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82B1C"/>
                </a:solidFill>
                <a:latin typeface="Poppins" pitchFamily="2" charset="77"/>
                <a:ea typeface="Helvetica Neue Condensed" panose="02000503000000020004" pitchFamily="2" charset="0"/>
                <a:cs typeface="Poppins" pitchFamily="2" charset="77"/>
              </a:rPr>
              <a:t>PERSPECTIVES: new hybrids in CATIE</a:t>
            </a:r>
          </a:p>
        </p:txBody>
      </p:sp>
    </p:spTree>
    <p:extLst>
      <p:ext uri="{BB962C8B-B14F-4D97-AF65-F5344CB8AC3E}">
        <p14:creationId xmlns:p14="http://schemas.microsoft.com/office/powerpoint/2010/main" val="1069392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5627A-B103-396E-EE32-5D61B8E63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C609B442-52E0-804B-EEBD-1E662512881A}"/>
              </a:ext>
            </a:extLst>
          </p:cNvPr>
          <p:cNvSpPr txBox="1"/>
          <p:nvPr/>
        </p:nvSpPr>
        <p:spPr>
          <a:xfrm>
            <a:off x="2592257" y="5922519"/>
            <a:ext cx="8536954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EFCF59C-1CA8-30BB-0B9F-BCB5BEDE0A69}"/>
              </a:ext>
            </a:extLst>
          </p:cNvPr>
          <p:cNvSpPr txBox="1"/>
          <p:nvPr/>
        </p:nvSpPr>
        <p:spPr>
          <a:xfrm>
            <a:off x="637008" y="2907729"/>
            <a:ext cx="3910497" cy="2677656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2400" b="1" kern="0" dirty="0">
                <a:latin typeface="Calibri" panose="020F0502020204030204"/>
              </a:rPr>
              <a:t>15 </a:t>
            </a:r>
            <a:r>
              <a:rPr lang="es-ES" sz="2400" b="1" kern="0" dirty="0" err="1">
                <a:latin typeface="Calibri" panose="020F0502020204030204"/>
              </a:rPr>
              <a:t>materials</a:t>
            </a:r>
            <a:r>
              <a:rPr lang="es-ES" sz="2400" b="1" kern="0" dirty="0">
                <a:latin typeface="Calibri" panose="020F0502020204030204"/>
              </a:rPr>
              <a:t> to be </a:t>
            </a:r>
            <a:r>
              <a:rPr lang="es-ES" sz="2400" b="1" kern="0" dirty="0" err="1">
                <a:latin typeface="Calibri" panose="020F0502020204030204"/>
              </a:rPr>
              <a:t>evaluated</a:t>
            </a:r>
            <a:endParaRPr lang="es-ES" sz="2400" b="1" kern="0" dirty="0">
              <a:latin typeface="Calibri" panose="020F0502020204030204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400" kern="0" dirty="0">
                <a:latin typeface="Calibri" panose="020F0502020204030204"/>
              </a:rPr>
              <a:t>3 CATIE </a:t>
            </a:r>
            <a:r>
              <a:rPr lang="es-ES" sz="2400" kern="0" dirty="0" err="1">
                <a:latin typeface="Calibri" panose="020F0502020204030204"/>
              </a:rPr>
              <a:t>hybrids</a:t>
            </a:r>
            <a:endParaRPr lang="es-ES" sz="2400" kern="0" dirty="0">
              <a:latin typeface="Calibri" panose="020F0502020204030204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400" kern="0" dirty="0">
                <a:latin typeface="Calibri" panose="020F0502020204030204"/>
              </a:rPr>
              <a:t>4 WCR </a:t>
            </a:r>
            <a:r>
              <a:rPr lang="es-ES" sz="2400" kern="0" dirty="0" err="1">
                <a:latin typeface="Calibri" panose="020F0502020204030204"/>
              </a:rPr>
              <a:t>hybrids</a:t>
            </a:r>
            <a:endParaRPr lang="es-ES" sz="2400" kern="0" dirty="0">
              <a:latin typeface="Calibri" panose="020F0502020204030204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400" kern="0" dirty="0">
                <a:latin typeface="Calibri" panose="020F0502020204030204"/>
              </a:rPr>
              <a:t>3 Starbucks </a:t>
            </a:r>
            <a:r>
              <a:rPr lang="es-ES" sz="2400" kern="0" dirty="0" err="1">
                <a:latin typeface="Calibri" panose="020F0502020204030204"/>
              </a:rPr>
              <a:t>hybrids</a:t>
            </a:r>
            <a:endParaRPr lang="es-ES" sz="2400" kern="0" dirty="0">
              <a:latin typeface="Calibri" panose="020F0502020204030204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400" kern="0" dirty="0">
                <a:latin typeface="Calibri" panose="020F0502020204030204"/>
              </a:rPr>
              <a:t>2 Aquiares </a:t>
            </a:r>
            <a:r>
              <a:rPr lang="es-ES" sz="2400" kern="0" dirty="0" err="1">
                <a:latin typeface="Calibri" panose="020F0502020204030204"/>
              </a:rPr>
              <a:t>hybrids</a:t>
            </a:r>
            <a:endParaRPr lang="es-ES" sz="2400" kern="0" dirty="0">
              <a:latin typeface="Calibri" panose="020F0502020204030204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400" kern="0" dirty="0">
                <a:latin typeface="Calibri" panose="020F0502020204030204"/>
              </a:rPr>
              <a:t>3 </a:t>
            </a:r>
            <a:r>
              <a:rPr lang="es-ES" sz="2400" kern="0" dirty="0" err="1">
                <a:latin typeface="Calibri" panose="020F0502020204030204"/>
              </a:rPr>
              <a:t>controls</a:t>
            </a:r>
            <a:r>
              <a:rPr lang="es-ES" sz="2400" kern="0" dirty="0">
                <a:latin typeface="Calibri" panose="020F0502020204030204"/>
              </a:rPr>
              <a:t> (Robusta, </a:t>
            </a:r>
            <a:r>
              <a:rPr lang="es-ES" sz="2400" kern="0" dirty="0" err="1">
                <a:latin typeface="Calibri" panose="020F0502020204030204"/>
              </a:rPr>
              <a:t>Liberica</a:t>
            </a:r>
            <a:r>
              <a:rPr lang="es-ES" sz="2400" kern="0" dirty="0">
                <a:latin typeface="Calibri" panose="020F0502020204030204"/>
              </a:rPr>
              <a:t>, and Arabica)</a:t>
            </a:r>
            <a:endParaRPr kumimoji="0" lang="es-ES" sz="20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CE4FF99-36AB-AC66-06AD-E41A0439BF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8999" y="1160106"/>
            <a:ext cx="7138726" cy="568071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93891E5-B951-DB23-53B0-0CC20362CA7C}"/>
              </a:ext>
            </a:extLst>
          </p:cNvPr>
          <p:cNvSpPr txBox="1"/>
          <p:nvPr/>
        </p:nvSpPr>
        <p:spPr>
          <a:xfrm>
            <a:off x="754669" y="1027024"/>
            <a:ext cx="412810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kern="0" dirty="0">
                <a:latin typeface="Calibri" panose="020F0502020204030204"/>
              </a:rPr>
              <a:t>Multi-site trials of low-altitude coffee hybrids</a:t>
            </a:r>
            <a:endParaRPr lang="es-ES" sz="3600" b="1" kern="0" dirty="0">
              <a:latin typeface="Calibri" panose="020F0502020204030204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CC7D8A3A-1E15-B179-D6C1-7DB594129DED}"/>
              </a:ext>
            </a:extLst>
          </p:cNvPr>
          <p:cNvSpPr txBox="1"/>
          <p:nvPr/>
        </p:nvSpPr>
        <p:spPr>
          <a:xfrm>
            <a:off x="4165685" y="238197"/>
            <a:ext cx="4827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82B1C"/>
                </a:solidFill>
                <a:latin typeface="Poppins" pitchFamily="2" charset="77"/>
                <a:ea typeface="Helvetica Neue Condensed" panose="02000503000000020004" pitchFamily="2" charset="0"/>
                <a:cs typeface="Poppins" pitchFamily="2" charset="77"/>
              </a:rPr>
              <a:t>PERSPECTIVES</a:t>
            </a:r>
          </a:p>
        </p:txBody>
      </p:sp>
    </p:spTree>
    <p:extLst>
      <p:ext uri="{BB962C8B-B14F-4D97-AF65-F5344CB8AC3E}">
        <p14:creationId xmlns:p14="http://schemas.microsoft.com/office/powerpoint/2010/main" val="4157830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48797E4-A741-2F49-53DB-1C47FB97C2FC}"/>
              </a:ext>
            </a:extLst>
          </p:cNvPr>
          <p:cNvSpPr txBox="1"/>
          <p:nvPr/>
        </p:nvSpPr>
        <p:spPr>
          <a:xfrm>
            <a:off x="2592257" y="5922519"/>
            <a:ext cx="8536954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333ADA-2D0C-E04B-B90D-A5E6B35743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92257" y="574160"/>
            <a:ext cx="8414067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Thank you for your attention</a:t>
            </a:r>
            <a:br>
              <a:rPr lang="en-US" dirty="0"/>
            </a:br>
            <a:endParaRPr lang="en-U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0642B45-BE61-8428-8414-2FCE06B6BFC7}"/>
              </a:ext>
            </a:extLst>
          </p:cNvPr>
          <p:cNvSpPr txBox="1"/>
          <p:nvPr/>
        </p:nvSpPr>
        <p:spPr>
          <a:xfrm>
            <a:off x="2796372" y="6257021"/>
            <a:ext cx="75952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R" dirty="0"/>
              <a:t>William Solano </a:t>
            </a:r>
            <a:r>
              <a:rPr lang="es-CR" dirty="0">
                <a:hlinkClick r:id="rId2"/>
              </a:rPr>
              <a:t>wsolano@catie.ac.cr</a:t>
            </a:r>
            <a:r>
              <a:rPr lang="es-CR" dirty="0"/>
              <a:t> ; Rolando Cerda </a:t>
            </a:r>
            <a:r>
              <a:rPr lang="es-CR" dirty="0">
                <a:hlinkClick r:id="rId3"/>
              </a:rPr>
              <a:t>rcerda@catie.ac.cr</a:t>
            </a:r>
            <a:r>
              <a:rPr lang="es-CR" dirty="0"/>
              <a:t>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351E2FD-EF06-1A70-2827-9A0FA1A5F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259" y="671723"/>
            <a:ext cx="8414067" cy="561211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1F6A36C-26E6-EDA8-28D4-41085952EB46}"/>
              </a:ext>
            </a:extLst>
          </p:cNvPr>
          <p:cNvSpPr txBox="1"/>
          <p:nvPr/>
        </p:nvSpPr>
        <p:spPr>
          <a:xfrm>
            <a:off x="3637869" y="5443439"/>
            <a:ext cx="69768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WCR &amp; </a:t>
            </a:r>
            <a:r>
              <a:rPr lang="es-E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Sintercafe</a:t>
            </a:r>
            <a:r>
              <a:rPr lang="es-E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Field </a:t>
            </a:r>
            <a:r>
              <a:rPr lang="es-E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Trip</a:t>
            </a:r>
            <a:r>
              <a:rPr lang="es-E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2024</a:t>
            </a:r>
            <a:endParaRPr lang="es-C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1315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DF46A-926D-2396-454C-F0EE865D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00"/>
            <a:ext cx="10515600" cy="1022101"/>
          </a:xfrm>
        </p:spPr>
        <p:txBody>
          <a:bodyPr>
            <a:normAutofit/>
          </a:bodyPr>
          <a:lstStyle/>
          <a:p>
            <a:r>
              <a:rPr lang="en-US" dirty="0"/>
              <a:t>Timeline of the collection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BB26BA7-53C9-EC6C-BCE2-9A88734666F7}"/>
              </a:ext>
            </a:extLst>
          </p:cNvPr>
          <p:cNvSpPr txBox="1"/>
          <p:nvPr/>
        </p:nvSpPr>
        <p:spPr>
          <a:xfrm>
            <a:off x="2592257" y="5922519"/>
            <a:ext cx="8536954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E0C4305-D46D-6DA5-B0D0-EFFF1262A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89" y="920187"/>
            <a:ext cx="9966961" cy="520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92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F31D3-7F44-434C-1B50-D39DF271B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268"/>
            <a:ext cx="10515600" cy="1022108"/>
          </a:xfrm>
        </p:spPr>
        <p:txBody>
          <a:bodyPr/>
          <a:lstStyle/>
          <a:p>
            <a:r>
              <a:rPr lang="en-US" dirty="0"/>
              <a:t>Collection Description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9B9750E-188C-CF98-1790-B8A6876450C9}"/>
              </a:ext>
            </a:extLst>
          </p:cNvPr>
          <p:cNvSpPr txBox="1"/>
          <p:nvPr/>
        </p:nvSpPr>
        <p:spPr>
          <a:xfrm>
            <a:off x="2592257" y="5922519"/>
            <a:ext cx="8536954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4" name="Tableau 2">
            <a:extLst>
              <a:ext uri="{FF2B5EF4-FFF2-40B4-BE49-F238E27FC236}">
                <a16:creationId xmlns:a16="http://schemas.microsoft.com/office/drawing/2014/main" id="{90CC6539-8B9E-0D78-C7D6-352E8D6AA8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992827"/>
              </p:ext>
            </p:extLst>
          </p:nvPr>
        </p:nvGraphicFramePr>
        <p:xfrm>
          <a:off x="5074920" y="1140535"/>
          <a:ext cx="6992589" cy="4962322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4627462">
                  <a:extLst>
                    <a:ext uri="{9D8B030D-6E8A-4147-A177-3AD203B41FA5}">
                      <a16:colId xmlns:a16="http://schemas.microsoft.com/office/drawing/2014/main" val="413767876"/>
                    </a:ext>
                  </a:extLst>
                </a:gridCol>
                <a:gridCol w="1159422">
                  <a:extLst>
                    <a:ext uri="{9D8B030D-6E8A-4147-A177-3AD203B41FA5}">
                      <a16:colId xmlns:a16="http://schemas.microsoft.com/office/drawing/2014/main" val="3248487914"/>
                    </a:ext>
                  </a:extLst>
                </a:gridCol>
                <a:gridCol w="1205705">
                  <a:extLst>
                    <a:ext uri="{9D8B030D-6E8A-4147-A177-3AD203B41FA5}">
                      <a16:colId xmlns:a16="http://schemas.microsoft.com/office/drawing/2014/main" val="376585547"/>
                    </a:ext>
                  </a:extLst>
                </a:gridCol>
              </a:tblGrid>
              <a:tr h="147762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2800" b="1" dirty="0" err="1">
                          <a:solidFill>
                            <a:schemeClr val="bg1"/>
                          </a:solidFill>
                          <a:effectLst/>
                        </a:rPr>
                        <a:t>Type</a:t>
                      </a:r>
                      <a:r>
                        <a:rPr lang="es-AR" sz="28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s-AR" sz="2800" b="1" dirty="0" err="1">
                          <a:solidFill>
                            <a:schemeClr val="bg1"/>
                          </a:solidFill>
                          <a:effectLst/>
                        </a:rPr>
                        <a:t>of</a:t>
                      </a:r>
                      <a:r>
                        <a:rPr lang="es-AR" sz="28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s-AR" sz="2800" b="1" dirty="0" err="1">
                          <a:solidFill>
                            <a:schemeClr val="bg1"/>
                          </a:solidFill>
                          <a:effectLst/>
                        </a:rPr>
                        <a:t>germplasm</a:t>
                      </a:r>
                      <a:endParaRPr lang="fr-FR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2000" b="1" dirty="0" err="1">
                          <a:solidFill>
                            <a:schemeClr val="bg1"/>
                          </a:solidFill>
                          <a:effectLst/>
                        </a:rPr>
                        <a:t>Number</a:t>
                      </a:r>
                      <a:r>
                        <a:rPr lang="es-AR" sz="20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s-AR" sz="2000" b="1" dirty="0" err="1">
                          <a:solidFill>
                            <a:schemeClr val="bg1"/>
                          </a:solidFill>
                          <a:effectLst/>
                        </a:rPr>
                        <a:t>of</a:t>
                      </a:r>
                      <a:r>
                        <a:rPr lang="es-AR" sz="20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s-AR" sz="2000" b="1" dirty="0" err="1">
                          <a:solidFill>
                            <a:schemeClr val="bg1"/>
                          </a:solidFill>
                          <a:effectLst/>
                        </a:rPr>
                        <a:t>accessions</a:t>
                      </a:r>
                      <a:endParaRPr lang="fr-FR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2000" b="1" dirty="0" err="1">
                          <a:solidFill>
                            <a:schemeClr val="bg1"/>
                          </a:solidFill>
                          <a:effectLst/>
                        </a:rPr>
                        <a:t>Number</a:t>
                      </a:r>
                      <a:r>
                        <a:rPr lang="es-AR" sz="20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s-AR" sz="2000" b="1" dirty="0" err="1">
                          <a:solidFill>
                            <a:schemeClr val="bg1"/>
                          </a:solidFill>
                          <a:effectLst/>
                        </a:rPr>
                        <a:t>of</a:t>
                      </a:r>
                      <a:r>
                        <a:rPr lang="es-AR" sz="2000" b="1" dirty="0">
                          <a:solidFill>
                            <a:schemeClr val="bg1"/>
                          </a:solidFill>
                          <a:effectLst/>
                        </a:rPr>
                        <a:t> plants</a:t>
                      </a:r>
                      <a:endParaRPr lang="fr-FR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5900542"/>
                  </a:ext>
                </a:extLst>
              </a:tr>
              <a:tr h="73200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Wild material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(includes 22 diploid species)</a:t>
                      </a:r>
                      <a:endParaRPr lang="fr-FR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837 </a:t>
                      </a:r>
                      <a:endParaRPr lang="fr-FR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4457</a:t>
                      </a:r>
                      <a:endParaRPr lang="fr-FR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90541"/>
                  </a:ext>
                </a:extLst>
              </a:tr>
              <a:tr h="56990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Materials</a:t>
                      </a:r>
                      <a:r>
                        <a:rPr lang="es-AR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s-AR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of</a:t>
                      </a:r>
                      <a:r>
                        <a:rPr lang="es-AR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s-AR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agricultural</a:t>
                      </a:r>
                      <a:r>
                        <a:rPr lang="es-AR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s-AR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interest</a:t>
                      </a:r>
                      <a:endParaRPr lang="es-AR" sz="2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156</a:t>
                      </a:r>
                      <a:endParaRPr lang="fr-FR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673</a:t>
                      </a:r>
                      <a:endParaRPr lang="fr-FR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563881"/>
                  </a:ext>
                </a:extLst>
              </a:tr>
              <a:tr h="51011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Old </a:t>
                      </a:r>
                      <a:r>
                        <a:rPr lang="es-AR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varieties</a:t>
                      </a:r>
                      <a:r>
                        <a:rPr lang="es-AR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(</a:t>
                      </a:r>
                      <a:r>
                        <a:rPr lang="es-AR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Heirloom</a:t>
                      </a:r>
                      <a:r>
                        <a:rPr lang="es-AR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)</a:t>
                      </a:r>
                      <a:endParaRPr lang="fr-FR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621</a:t>
                      </a:r>
                      <a:endParaRPr lang="fr-FR" sz="2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24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4554</a:t>
                      </a:r>
                      <a:endParaRPr lang="fr-FR" sz="20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33196"/>
                  </a:ext>
                </a:extLst>
              </a:tr>
              <a:tr h="73200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Varieties in greatest demand for research or the coffee sector</a:t>
                      </a:r>
                      <a:endParaRPr lang="fr-FR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40</a:t>
                      </a:r>
                      <a:endParaRPr lang="fr-FR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209</a:t>
                      </a:r>
                      <a:endParaRPr lang="fr-FR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5599602"/>
                  </a:ext>
                </a:extLst>
              </a:tr>
              <a:tr h="49078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Hybrids</a:t>
                      </a:r>
                      <a:r>
                        <a:rPr lang="es-AR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, </a:t>
                      </a:r>
                      <a:r>
                        <a:rPr lang="es-AR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irradiated</a:t>
                      </a:r>
                      <a:r>
                        <a:rPr lang="es-AR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s-AR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materials</a:t>
                      </a:r>
                      <a:endParaRPr lang="fr-FR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24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325</a:t>
                      </a:r>
                      <a:endParaRPr lang="fr-FR" sz="20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2598</a:t>
                      </a:r>
                      <a:endParaRPr lang="fr-FR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206964"/>
                  </a:ext>
                </a:extLst>
              </a:tr>
              <a:tr h="3591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2400" b="1" dirty="0">
                          <a:solidFill>
                            <a:srgbClr val="385623"/>
                          </a:solidFill>
                          <a:effectLst/>
                        </a:rPr>
                        <a:t>Total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2400" b="1">
                          <a:solidFill>
                            <a:srgbClr val="385623"/>
                          </a:solidFill>
                          <a:effectLst/>
                        </a:rPr>
                        <a:t>1979</a:t>
                      </a:r>
                      <a:endParaRPr lang="fr-F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2400" b="1" dirty="0">
                          <a:solidFill>
                            <a:srgbClr val="385623"/>
                          </a:solidFill>
                          <a:effectLst/>
                        </a:rPr>
                        <a:t>12491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210920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5DAA465A-BB9A-8D66-830D-3C72C0AAB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739" y="1474213"/>
            <a:ext cx="5240377" cy="29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033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DD967-9DDC-B1DB-AD0D-BD276455F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07D55-CD60-EFBC-4F22-FE323E059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94" y="241065"/>
            <a:ext cx="10515600" cy="1022108"/>
          </a:xfrm>
        </p:spPr>
        <p:txBody>
          <a:bodyPr>
            <a:normAutofit/>
          </a:bodyPr>
          <a:lstStyle/>
          <a:p>
            <a:r>
              <a:rPr lang="es-ES" dirty="0" err="1"/>
              <a:t>Upgrade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coffee</a:t>
            </a:r>
            <a:r>
              <a:rPr lang="es-ES" dirty="0"/>
              <a:t> </a:t>
            </a:r>
            <a:r>
              <a:rPr lang="es-ES" dirty="0" err="1"/>
              <a:t>collection</a:t>
            </a:r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0A6CEA2-37DF-747A-8BA0-AF24866A2778}"/>
              </a:ext>
            </a:extLst>
          </p:cNvPr>
          <p:cNvSpPr txBox="1"/>
          <p:nvPr/>
        </p:nvSpPr>
        <p:spPr>
          <a:xfrm>
            <a:off x="2592257" y="5922519"/>
            <a:ext cx="8536954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09DC330-851C-C5C2-5EF0-1A0C68B736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852" t="14370" r="20815" b="30074"/>
          <a:stretch>
            <a:fillRect/>
          </a:stretch>
        </p:blipFill>
        <p:spPr>
          <a:xfrm>
            <a:off x="924560" y="1452880"/>
            <a:ext cx="325039" cy="31496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D136D33-737F-C666-62B7-7F21BC18EF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503" t="17644" r="20845" b="17644"/>
          <a:stretch>
            <a:fillRect/>
          </a:stretch>
        </p:blipFill>
        <p:spPr>
          <a:xfrm>
            <a:off x="902039" y="2415833"/>
            <a:ext cx="342998" cy="39179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9B2A537-DB7B-E2A6-5C88-E9A357938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183" y="2968057"/>
            <a:ext cx="391792" cy="39179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492D443-31A3-9F31-DB9D-305F3D2AA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039" y="1930361"/>
            <a:ext cx="325040" cy="32504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8E24CBDF-4839-00D4-1E73-C8E4DF98FACE}"/>
              </a:ext>
            </a:extLst>
          </p:cNvPr>
          <p:cNvSpPr txBox="1"/>
          <p:nvPr/>
        </p:nvSpPr>
        <p:spPr>
          <a:xfrm>
            <a:off x="1483360" y="1425694"/>
            <a:ext cx="4857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Re-establishing the collection in a new location</a:t>
            </a:r>
            <a:endParaRPr lang="es-CR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C33A7A0-AFCC-E468-3C07-A507AD4A88F7}"/>
              </a:ext>
            </a:extLst>
          </p:cNvPr>
          <p:cNvSpPr txBox="1"/>
          <p:nvPr/>
        </p:nvSpPr>
        <p:spPr>
          <a:xfrm>
            <a:off x="1483360" y="1902416"/>
            <a:ext cx="2304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Field safety duplicate</a:t>
            </a:r>
            <a:endParaRPr lang="es-CR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9116D74-7F78-4653-2EEB-C2EB8B259DCF}"/>
              </a:ext>
            </a:extLst>
          </p:cNvPr>
          <p:cNvSpPr txBox="1"/>
          <p:nvPr/>
        </p:nvSpPr>
        <p:spPr>
          <a:xfrm>
            <a:off x="1483360" y="2377696"/>
            <a:ext cx="3283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Cryopreserved safety duplicate</a:t>
            </a:r>
            <a:endParaRPr lang="es-CR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D9C1416-1E20-4BC8-F687-906F30ECB355}"/>
              </a:ext>
            </a:extLst>
          </p:cNvPr>
          <p:cNvSpPr txBox="1"/>
          <p:nvPr/>
        </p:nvSpPr>
        <p:spPr>
          <a:xfrm>
            <a:off x="1484813" y="2852976"/>
            <a:ext cx="3283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Share the information collected</a:t>
            </a:r>
            <a:endParaRPr lang="es-CR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D90E784-5F4E-8EE0-0B0E-8877656AA9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794" y="3490903"/>
            <a:ext cx="2998908" cy="256915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B6D0BA5-0AF1-49D4-187B-66CD11C08B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6432" y="3222308"/>
            <a:ext cx="2581867" cy="352964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FBDF573-6D46-EF65-9CD2-13A13C54E9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3131" y="1369897"/>
            <a:ext cx="3536889" cy="2014282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59ECA1D4-1A48-F67B-19F6-CD57D7FD9A24}"/>
              </a:ext>
            </a:extLst>
          </p:cNvPr>
          <p:cNvSpPr txBox="1"/>
          <p:nvPr/>
        </p:nvSpPr>
        <p:spPr>
          <a:xfrm>
            <a:off x="6749510" y="2890449"/>
            <a:ext cx="18051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dirty="0" err="1"/>
              <a:t>Current</a:t>
            </a:r>
            <a:r>
              <a:rPr lang="es-ES" dirty="0"/>
              <a:t> </a:t>
            </a:r>
            <a:r>
              <a:rPr lang="es-ES" dirty="0" err="1"/>
              <a:t>location</a:t>
            </a:r>
            <a:endParaRPr lang="es-CR" dirty="0"/>
          </a:p>
        </p:txBody>
      </p:sp>
      <p:pic>
        <p:nvPicPr>
          <p:cNvPr id="5" name="Imagen 4" descr="Un bosque con arboles&#10;&#10;El contenido generado por IA puede ser incorrecto.">
            <a:extLst>
              <a:ext uri="{FF2B5EF4-FFF2-40B4-BE49-F238E27FC236}">
                <a16:creationId xmlns:a16="http://schemas.microsoft.com/office/drawing/2014/main" id="{DD480B52-C623-BACB-1831-0264C38313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7394" y="3490903"/>
            <a:ext cx="5944606" cy="334384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30BE0B34-BC8A-5027-57BD-5AC0559033FF}"/>
              </a:ext>
            </a:extLst>
          </p:cNvPr>
          <p:cNvSpPr txBox="1"/>
          <p:nvPr/>
        </p:nvSpPr>
        <p:spPr>
          <a:xfrm>
            <a:off x="9834436" y="6195053"/>
            <a:ext cx="14938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dirty="0"/>
              <a:t>New </a:t>
            </a:r>
            <a:r>
              <a:rPr lang="es-ES" dirty="0" err="1"/>
              <a:t>location</a:t>
            </a:r>
            <a:endParaRPr lang="es-C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9224565-6158-6C30-BB9A-820C515683E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4491" y="397793"/>
            <a:ext cx="1478723" cy="572187"/>
          </a:xfrm>
          <a:prstGeom prst="rect">
            <a:avLst/>
          </a:prstGeom>
        </p:spPr>
      </p:pic>
      <p:pic>
        <p:nvPicPr>
          <p:cNvPr id="1026" name="Picture 2" descr="Crop Trust - Wikipedia">
            <a:extLst>
              <a:ext uri="{FF2B5EF4-FFF2-40B4-BE49-F238E27FC236}">
                <a16:creationId xmlns:a16="http://schemas.microsoft.com/office/drawing/2014/main" id="{E0C1DF5C-306E-46BC-88F0-AF477FAA8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462" y="432633"/>
            <a:ext cx="1309785" cy="53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C25EBE5-97D6-BA83-618F-114FD6511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9627" y="259325"/>
            <a:ext cx="956688" cy="96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D Starbucks Circle Woman Logo PNG | Citypng">
            <a:extLst>
              <a:ext uri="{FF2B5EF4-FFF2-40B4-BE49-F238E27FC236}">
                <a16:creationId xmlns:a16="http://schemas.microsoft.com/office/drawing/2014/main" id="{91AEFBC1-D673-4411-2F6F-CA0F42CA3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498" y="2241561"/>
            <a:ext cx="1048172" cy="96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CA888D6F-3B58-20FA-4F36-BF657E19E6E5}"/>
              </a:ext>
            </a:extLst>
          </p:cNvPr>
          <p:cNvSpPr txBox="1"/>
          <p:nvPr/>
        </p:nvSpPr>
        <p:spPr>
          <a:xfrm>
            <a:off x="10698394" y="1840185"/>
            <a:ext cx="1380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Duplicate in</a:t>
            </a:r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57719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B27C497-0767-4C8B-303E-E56D3C3B4D2A}"/>
              </a:ext>
            </a:extLst>
          </p:cNvPr>
          <p:cNvSpPr txBox="1"/>
          <p:nvPr/>
        </p:nvSpPr>
        <p:spPr>
          <a:xfrm>
            <a:off x="2592257" y="5922519"/>
            <a:ext cx="8536954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0" name="Image 26">
            <a:extLst>
              <a:ext uri="{FF2B5EF4-FFF2-40B4-BE49-F238E27FC236}">
                <a16:creationId xmlns:a16="http://schemas.microsoft.com/office/drawing/2014/main" id="{F0D5375E-2D65-2B2B-460F-C60B8BA2FD1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647" y="1545667"/>
            <a:ext cx="2363117" cy="914400"/>
          </a:xfrm>
          <a:prstGeom prst="rect">
            <a:avLst/>
          </a:prstGeom>
        </p:spPr>
      </p:pic>
      <p:pic>
        <p:nvPicPr>
          <p:cNvPr id="32" name="Image 28">
            <a:extLst>
              <a:ext uri="{FF2B5EF4-FFF2-40B4-BE49-F238E27FC236}">
                <a16:creationId xmlns:a16="http://schemas.microsoft.com/office/drawing/2014/main" id="{95198837-5D05-D0B3-AFCC-64795BC069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581" y="4122749"/>
            <a:ext cx="880377" cy="891202"/>
          </a:xfrm>
          <a:prstGeom prst="rect">
            <a:avLst/>
          </a:prstGeom>
        </p:spPr>
      </p:pic>
      <p:grpSp>
        <p:nvGrpSpPr>
          <p:cNvPr id="39" name="Grupo 38">
            <a:extLst>
              <a:ext uri="{FF2B5EF4-FFF2-40B4-BE49-F238E27FC236}">
                <a16:creationId xmlns:a16="http://schemas.microsoft.com/office/drawing/2014/main" id="{DD7A39AB-E80F-CE17-3A1C-2356C9BB0FD5}"/>
              </a:ext>
            </a:extLst>
          </p:cNvPr>
          <p:cNvGrpSpPr/>
          <p:nvPr/>
        </p:nvGrpSpPr>
        <p:grpSpPr>
          <a:xfrm>
            <a:off x="4558762" y="1192601"/>
            <a:ext cx="7268315" cy="3688146"/>
            <a:chOff x="1236372" y="1181460"/>
            <a:chExt cx="10323762" cy="4780617"/>
          </a:xfrm>
        </p:grpSpPr>
        <p:sp>
          <p:nvSpPr>
            <p:cNvPr id="21" name="Rectangle à coins arrondis 7">
              <a:extLst>
                <a:ext uri="{FF2B5EF4-FFF2-40B4-BE49-F238E27FC236}">
                  <a16:creationId xmlns:a16="http://schemas.microsoft.com/office/drawing/2014/main" id="{318D9B40-1032-F1FE-BE3C-4ECE4F4D0AC2}"/>
                </a:ext>
              </a:extLst>
            </p:cNvPr>
            <p:cNvSpPr/>
            <p:nvPr/>
          </p:nvSpPr>
          <p:spPr>
            <a:xfrm>
              <a:off x="1236372" y="1181460"/>
              <a:ext cx="2620748" cy="1285855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C. </a:t>
              </a:r>
              <a:r>
                <a:rPr kumimoji="0" lang="es-AR" sz="18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arabica</a:t>
              </a:r>
              <a:r>
                <a:rPr kumimoji="0" lang="es-AR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s-A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silvestres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 Yemen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 accesiones</a:t>
              </a:r>
            </a:p>
          </p:txBody>
        </p:sp>
        <p:sp>
          <p:nvSpPr>
            <p:cNvPr id="22" name="Rectangle à coins arrondis 10">
              <a:extLst>
                <a:ext uri="{FF2B5EF4-FFF2-40B4-BE49-F238E27FC236}">
                  <a16:creationId xmlns:a16="http://schemas.microsoft.com/office/drawing/2014/main" id="{DA16E207-0BFA-F5D3-40DB-BDE3266B4CFC}"/>
                </a:ext>
              </a:extLst>
            </p:cNvPr>
            <p:cNvSpPr/>
            <p:nvPr/>
          </p:nvSpPr>
          <p:spPr>
            <a:xfrm>
              <a:off x="3857124" y="1181463"/>
              <a:ext cx="4749800" cy="844413"/>
            </a:xfrm>
            <a:prstGeom prst="roundRect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8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C. </a:t>
              </a:r>
              <a:r>
                <a:rPr kumimoji="0" lang="es-AR" sz="1800" b="0" i="1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arabica</a:t>
              </a:r>
              <a:r>
                <a:rPr kumimoji="0" lang="es-AR" sz="18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s-A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silvestres de Etiopia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760 accesiones</a:t>
              </a:r>
            </a:p>
          </p:txBody>
        </p:sp>
        <p:sp>
          <p:nvSpPr>
            <p:cNvPr id="23" name="Rectangle à coins arrondis 11">
              <a:extLst>
                <a:ext uri="{FF2B5EF4-FFF2-40B4-BE49-F238E27FC236}">
                  <a16:creationId xmlns:a16="http://schemas.microsoft.com/office/drawing/2014/main" id="{F34A8A6D-B691-7686-A602-87D30B81FA0A}"/>
                </a:ext>
              </a:extLst>
            </p:cNvPr>
            <p:cNvSpPr/>
            <p:nvPr/>
          </p:nvSpPr>
          <p:spPr>
            <a:xfrm>
              <a:off x="8606922" y="1181463"/>
              <a:ext cx="2374899" cy="1081021"/>
            </a:xfrm>
            <a:prstGeom prst="roundRect">
              <a:avLst/>
            </a:prstGeom>
            <a:solidFill>
              <a:srgbClr val="FFC000">
                <a:lumMod val="75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Variedades cultivadas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 accesiones</a:t>
              </a:r>
            </a:p>
          </p:txBody>
        </p:sp>
        <p:sp>
          <p:nvSpPr>
            <p:cNvPr id="24" name="Rectangle à coins arrondis 12">
              <a:extLst>
                <a:ext uri="{FF2B5EF4-FFF2-40B4-BE49-F238E27FC236}">
                  <a16:creationId xmlns:a16="http://schemas.microsoft.com/office/drawing/2014/main" id="{D370476F-4021-3AF2-B7C6-FF0675324B8D}"/>
                </a:ext>
              </a:extLst>
            </p:cNvPr>
            <p:cNvSpPr/>
            <p:nvPr/>
          </p:nvSpPr>
          <p:spPr>
            <a:xfrm>
              <a:off x="4742541" y="2438476"/>
              <a:ext cx="2978967" cy="943357"/>
            </a:xfrm>
            <a:prstGeom prst="roundRect">
              <a:avLst/>
            </a:prstGeom>
            <a:solidFill>
              <a:srgbClr val="70AD47">
                <a:lumMod val="75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GBS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Genotyping</a:t>
              </a:r>
              <a:r>
                <a:rPr kumimoji="0" lang="es-A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s-AR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by</a:t>
              </a:r>
              <a:r>
                <a:rPr kumimoji="0" lang="es-A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s-AR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Sequencing</a:t>
              </a:r>
              <a:endParaRPr kumimoji="0" lang="es-A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5" name="Connecteur droit avec flèche 13">
              <a:extLst>
                <a:ext uri="{FF2B5EF4-FFF2-40B4-BE49-F238E27FC236}">
                  <a16:creationId xmlns:a16="http://schemas.microsoft.com/office/drawing/2014/main" id="{24843902-3BCC-6027-B1F1-F0C6E0622986}"/>
                </a:ext>
              </a:extLst>
            </p:cNvPr>
            <p:cNvCxnSpPr>
              <a:cxnSpLocks/>
              <a:stCxn id="22" idx="2"/>
              <a:endCxn id="24" idx="0"/>
            </p:cNvCxnSpPr>
            <p:nvPr/>
          </p:nvCxnSpPr>
          <p:spPr>
            <a:xfrm>
              <a:off x="6232024" y="2025876"/>
              <a:ext cx="0" cy="412601"/>
            </a:xfrm>
            <a:prstGeom prst="straightConnector1">
              <a:avLst/>
            </a:prstGeom>
            <a:noFill/>
            <a:ln w="571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6" name="Rectangle à coins arrondis 18">
              <a:extLst>
                <a:ext uri="{FF2B5EF4-FFF2-40B4-BE49-F238E27FC236}">
                  <a16:creationId xmlns:a16="http://schemas.microsoft.com/office/drawing/2014/main" id="{D0A1817E-4422-7B7E-9173-3E10E08BB6D4}"/>
                </a:ext>
              </a:extLst>
            </p:cNvPr>
            <p:cNvSpPr/>
            <p:nvPr/>
          </p:nvSpPr>
          <p:spPr>
            <a:xfrm>
              <a:off x="4966725" y="3661972"/>
              <a:ext cx="2530599" cy="759691"/>
            </a:xfrm>
            <a:prstGeom prst="round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Core-</a:t>
              </a:r>
              <a:r>
                <a:rPr kumimoji="0" lang="es-AR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Collection</a:t>
              </a:r>
              <a:endParaRPr kumimoji="0" lang="es-A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 accesiones</a:t>
              </a:r>
            </a:p>
          </p:txBody>
        </p:sp>
        <p:cxnSp>
          <p:nvCxnSpPr>
            <p:cNvPr id="27" name="Connecteur droit avec flèche 21">
              <a:extLst>
                <a:ext uri="{FF2B5EF4-FFF2-40B4-BE49-F238E27FC236}">
                  <a16:creationId xmlns:a16="http://schemas.microsoft.com/office/drawing/2014/main" id="{D528979E-FB9F-1EDA-575F-B22E14734AA6}"/>
                </a:ext>
              </a:extLst>
            </p:cNvPr>
            <p:cNvCxnSpPr>
              <a:cxnSpLocks/>
              <a:stCxn id="24" idx="2"/>
              <a:endCxn id="26" idx="0"/>
            </p:cNvCxnSpPr>
            <p:nvPr/>
          </p:nvCxnSpPr>
          <p:spPr>
            <a:xfrm>
              <a:off x="6232024" y="3381833"/>
              <a:ext cx="0" cy="280138"/>
            </a:xfrm>
            <a:prstGeom prst="straightConnector1">
              <a:avLst/>
            </a:prstGeom>
            <a:noFill/>
            <a:ln w="571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8" name="Rectangle à coins arrondis 24">
              <a:extLst>
                <a:ext uri="{FF2B5EF4-FFF2-40B4-BE49-F238E27FC236}">
                  <a16:creationId xmlns:a16="http://schemas.microsoft.com/office/drawing/2014/main" id="{CD70D029-98F7-70A7-9F66-E35EDF26CFD2}"/>
                </a:ext>
              </a:extLst>
            </p:cNvPr>
            <p:cNvSpPr/>
            <p:nvPr/>
          </p:nvSpPr>
          <p:spPr>
            <a:xfrm>
              <a:off x="4384460" y="4949717"/>
              <a:ext cx="3436793" cy="1012360"/>
            </a:xfrm>
            <a:prstGeom prst="round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Triplicada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en CR y 1 en el Salvador</a:t>
              </a:r>
            </a:p>
          </p:txBody>
        </p:sp>
        <p:sp>
          <p:nvSpPr>
            <p:cNvPr id="33" name="Rectangle à coins arrondis 29">
              <a:extLst>
                <a:ext uri="{FF2B5EF4-FFF2-40B4-BE49-F238E27FC236}">
                  <a16:creationId xmlns:a16="http://schemas.microsoft.com/office/drawing/2014/main" id="{800E16AF-7A4B-BC78-1F14-A7A31402DA43}"/>
                </a:ext>
              </a:extLst>
            </p:cNvPr>
            <p:cNvSpPr/>
            <p:nvPr/>
          </p:nvSpPr>
          <p:spPr>
            <a:xfrm>
              <a:off x="8581167" y="5259096"/>
              <a:ext cx="2978967" cy="692747"/>
            </a:xfrm>
            <a:prstGeom prst="roundRect">
              <a:avLst/>
            </a:prstGeom>
            <a:solidFill>
              <a:srgbClr val="70AD47">
                <a:lumMod val="75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fenotipaje</a:t>
              </a:r>
              <a:endParaRPr kumimoji="0" lang="es-A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4" name="Connecteur droit avec flèche 30">
              <a:extLst>
                <a:ext uri="{FF2B5EF4-FFF2-40B4-BE49-F238E27FC236}">
                  <a16:creationId xmlns:a16="http://schemas.microsoft.com/office/drawing/2014/main" id="{CFAB8F6C-7EB8-E44D-0A2B-5DA3A43DE425}"/>
                </a:ext>
              </a:extLst>
            </p:cNvPr>
            <p:cNvCxnSpPr>
              <a:cxnSpLocks/>
              <a:stCxn id="28" idx="3"/>
              <a:endCxn id="33" idx="1"/>
            </p:cNvCxnSpPr>
            <p:nvPr/>
          </p:nvCxnSpPr>
          <p:spPr>
            <a:xfrm>
              <a:off x="7821253" y="5455897"/>
              <a:ext cx="759914" cy="149572"/>
            </a:xfrm>
            <a:prstGeom prst="straightConnector1">
              <a:avLst/>
            </a:prstGeom>
            <a:noFill/>
            <a:ln w="571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6" name="Connecteur droit avec flèche 36">
              <a:extLst>
                <a:ext uri="{FF2B5EF4-FFF2-40B4-BE49-F238E27FC236}">
                  <a16:creationId xmlns:a16="http://schemas.microsoft.com/office/drawing/2014/main" id="{F704CF15-3AB8-2FCE-EA4D-0462046460E5}"/>
                </a:ext>
              </a:extLst>
            </p:cNvPr>
            <p:cNvCxnSpPr>
              <a:cxnSpLocks/>
              <a:stCxn id="26" idx="2"/>
              <a:endCxn id="28" idx="0"/>
            </p:cNvCxnSpPr>
            <p:nvPr/>
          </p:nvCxnSpPr>
          <p:spPr>
            <a:xfrm flipH="1">
              <a:off x="6102857" y="4421663"/>
              <a:ext cx="129166" cy="528053"/>
            </a:xfrm>
            <a:prstGeom prst="straightConnector1">
              <a:avLst/>
            </a:prstGeom>
            <a:noFill/>
            <a:ln w="571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</p:grpSp>
      <p:pic>
        <p:nvPicPr>
          <p:cNvPr id="37" name="Image 40">
            <a:extLst>
              <a:ext uri="{FF2B5EF4-FFF2-40B4-BE49-F238E27FC236}">
                <a16:creationId xmlns:a16="http://schemas.microsoft.com/office/drawing/2014/main" id="{D3D10AD8-DBB3-4F06-2509-629C414070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268" y="4122749"/>
            <a:ext cx="660150" cy="891202"/>
          </a:xfrm>
          <a:prstGeom prst="rect">
            <a:avLst/>
          </a:prstGeom>
        </p:spPr>
      </p:pic>
      <p:sp>
        <p:nvSpPr>
          <p:cNvPr id="38" name="Sous-titre 2">
            <a:extLst>
              <a:ext uri="{FF2B5EF4-FFF2-40B4-BE49-F238E27FC236}">
                <a16:creationId xmlns:a16="http://schemas.microsoft.com/office/drawing/2014/main" id="{D45F76B7-D55F-1FB2-1622-6B2B415358B6}"/>
              </a:ext>
            </a:extLst>
          </p:cNvPr>
          <p:cNvSpPr txBox="1">
            <a:spLocks/>
          </p:cNvSpPr>
          <p:nvPr/>
        </p:nvSpPr>
        <p:spPr>
          <a:xfrm>
            <a:off x="4503764" y="5593161"/>
            <a:ext cx="6625447" cy="7810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 accessions representing 95% of the total genetic variability of the 930 genotyped accessions</a:t>
            </a:r>
            <a:endParaRPr kumimoji="0" lang="es-AR" sz="2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377" marR="0" lvl="1" indent="-457189" algn="ctr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AR" sz="2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377" marR="0" lvl="1" indent="-457189" algn="ctr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AR" sz="2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9A24A648-0644-4E00-200E-C60F0B1649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09595"/>
            <a:ext cx="1973647" cy="781015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73283722-0D5C-962E-B865-71A7897F7A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7" y="2515112"/>
            <a:ext cx="4193365" cy="3145024"/>
          </a:xfrm>
          <a:prstGeom prst="rect">
            <a:avLst/>
          </a:prstGeom>
        </p:spPr>
      </p:pic>
      <p:sp>
        <p:nvSpPr>
          <p:cNvPr id="45" name="TextBox 2">
            <a:extLst>
              <a:ext uri="{FF2B5EF4-FFF2-40B4-BE49-F238E27FC236}">
                <a16:creationId xmlns:a16="http://schemas.microsoft.com/office/drawing/2014/main" id="{9CC5EB03-67D5-9095-794E-9F218CD65DAA}"/>
              </a:ext>
            </a:extLst>
          </p:cNvPr>
          <p:cNvSpPr txBox="1"/>
          <p:nvPr/>
        </p:nvSpPr>
        <p:spPr>
          <a:xfrm>
            <a:off x="2055627" y="290973"/>
            <a:ext cx="8080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82B1C"/>
                </a:solidFill>
                <a:latin typeface="Poppins" pitchFamily="2" charset="77"/>
                <a:ea typeface="Helvetica Neue Condensed" panose="02000503000000020004" pitchFamily="2" charset="0"/>
                <a:cs typeface="Poppins" pitchFamily="2" charset="77"/>
              </a:rPr>
              <a:t>CORE COLLECTION</a:t>
            </a:r>
          </a:p>
        </p:txBody>
      </p:sp>
    </p:spTree>
    <p:extLst>
      <p:ext uri="{BB962C8B-B14F-4D97-AF65-F5344CB8AC3E}">
        <p14:creationId xmlns:p14="http://schemas.microsoft.com/office/powerpoint/2010/main" val="789234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EA06D0D7-62ED-0E3C-2CFB-CBF5353BA37C}"/>
              </a:ext>
            </a:extLst>
          </p:cNvPr>
          <p:cNvSpPr txBox="1"/>
          <p:nvPr/>
        </p:nvSpPr>
        <p:spPr>
          <a:xfrm>
            <a:off x="2592257" y="5922519"/>
            <a:ext cx="8536954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044DA589-F9FC-50F6-CD7A-D28069D4EF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6979230"/>
              </p:ext>
            </p:extLst>
          </p:nvPr>
        </p:nvGraphicFramePr>
        <p:xfrm>
          <a:off x="170121" y="1442583"/>
          <a:ext cx="11661323" cy="3519898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31259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65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4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43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101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20393">
                <a:tc>
                  <a:txBody>
                    <a:bodyPr/>
                    <a:lstStyle/>
                    <a:p>
                      <a:r>
                        <a:rPr lang="es-ES" sz="1900" dirty="0" err="1"/>
                        <a:t>Hibryd</a:t>
                      </a:r>
                      <a:endParaRPr lang="es-E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900" dirty="0"/>
                        <a:t>Progenitor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dirty="0" err="1"/>
                        <a:t>Yield</a:t>
                      </a:r>
                      <a:r>
                        <a:rPr lang="es-ES" sz="1900" dirty="0"/>
                        <a:t>* (</a:t>
                      </a:r>
                      <a:r>
                        <a:rPr lang="es-ES" sz="1900" dirty="0" err="1"/>
                        <a:t>qq</a:t>
                      </a:r>
                      <a:r>
                        <a:rPr lang="es-ES" sz="1900" dirty="0"/>
                        <a:t>/ha)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900" dirty="0" err="1"/>
                        <a:t>Reaction</a:t>
                      </a:r>
                      <a:r>
                        <a:rPr lang="es-ES" sz="1900" dirty="0"/>
                        <a:t> to CLR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900" dirty="0"/>
                        <a:t>Cup </a:t>
                      </a:r>
                      <a:r>
                        <a:rPr lang="es-ES" sz="1900" dirty="0" err="1"/>
                        <a:t>quality</a:t>
                      </a:r>
                      <a:endParaRPr lang="es-E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0949">
                <a:tc>
                  <a:txBody>
                    <a:bodyPr/>
                    <a:lstStyle/>
                    <a:p>
                      <a:r>
                        <a:rPr lang="es-ES" sz="2800" b="1" dirty="0">
                          <a:solidFill>
                            <a:srgbClr val="00B050"/>
                          </a:solidFill>
                        </a:rPr>
                        <a:t>Centroamericano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solidFill>
                            <a:srgbClr val="00B050"/>
                          </a:solidFill>
                        </a:rPr>
                        <a:t>T5296 x </a:t>
                      </a:r>
                      <a:r>
                        <a:rPr lang="es-ES" sz="2000" dirty="0" err="1">
                          <a:solidFill>
                            <a:srgbClr val="00B050"/>
                          </a:solidFill>
                        </a:rPr>
                        <a:t>Rume</a:t>
                      </a:r>
                      <a:r>
                        <a:rPr lang="es-ES" sz="2000" dirty="0">
                          <a:solidFill>
                            <a:srgbClr val="00B050"/>
                          </a:solidFill>
                        </a:rPr>
                        <a:t> Sudán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>
                          <a:solidFill>
                            <a:srgbClr val="00B050"/>
                          </a:solidFill>
                        </a:rPr>
                        <a:t>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 err="1">
                          <a:solidFill>
                            <a:srgbClr val="00B050"/>
                          </a:solidFill>
                        </a:rPr>
                        <a:t>Tolerant</a:t>
                      </a:r>
                      <a:endParaRPr lang="es-ES" sz="20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 err="1">
                          <a:solidFill>
                            <a:srgbClr val="00B050"/>
                          </a:solidFill>
                        </a:rPr>
                        <a:t>Exceptional</a:t>
                      </a:r>
                      <a:endParaRPr lang="es-ES" sz="20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6123">
                <a:tc>
                  <a:txBody>
                    <a:bodyPr/>
                    <a:lstStyle/>
                    <a:p>
                      <a:r>
                        <a:rPr lang="es-ES" sz="2800" b="1" dirty="0">
                          <a:solidFill>
                            <a:srgbClr val="00B050"/>
                          </a:solidFill>
                        </a:rPr>
                        <a:t>Milenio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solidFill>
                            <a:srgbClr val="00B050"/>
                          </a:solidFill>
                        </a:rPr>
                        <a:t>T5296 x </a:t>
                      </a:r>
                      <a:r>
                        <a:rPr lang="es-ES" sz="2000" dirty="0" err="1">
                          <a:solidFill>
                            <a:srgbClr val="00B050"/>
                          </a:solidFill>
                        </a:rPr>
                        <a:t>Rume</a:t>
                      </a:r>
                      <a:r>
                        <a:rPr lang="es-ES" sz="2000" dirty="0">
                          <a:solidFill>
                            <a:srgbClr val="00B050"/>
                          </a:solidFill>
                        </a:rPr>
                        <a:t> Sudán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>
                          <a:solidFill>
                            <a:srgbClr val="00B050"/>
                          </a:solidFill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 err="1">
                          <a:solidFill>
                            <a:srgbClr val="00B050"/>
                          </a:solidFill>
                        </a:rPr>
                        <a:t>Tolerant</a:t>
                      </a:r>
                      <a:endParaRPr lang="es-ES" sz="20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 err="1">
                          <a:solidFill>
                            <a:srgbClr val="00B050"/>
                          </a:solidFill>
                        </a:rPr>
                        <a:t>Exceptional</a:t>
                      </a:r>
                      <a:endParaRPr lang="es-ES" sz="20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700">
                <a:tc>
                  <a:txBody>
                    <a:bodyPr/>
                    <a:lstStyle/>
                    <a:p>
                      <a:r>
                        <a:rPr lang="es-ES" sz="2800" b="1" dirty="0">
                          <a:solidFill>
                            <a:srgbClr val="00B050"/>
                          </a:solidFill>
                        </a:rPr>
                        <a:t>Casiopea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solidFill>
                            <a:srgbClr val="00B050"/>
                          </a:solidFill>
                        </a:rPr>
                        <a:t>Caturra 7 x ET41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>
                          <a:solidFill>
                            <a:srgbClr val="00B050"/>
                          </a:solidFill>
                        </a:rPr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solidFill>
                            <a:srgbClr val="00B050"/>
                          </a:solidFill>
                        </a:rPr>
                        <a:t>Susceptible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 err="1">
                          <a:solidFill>
                            <a:srgbClr val="00B050"/>
                          </a:solidFill>
                        </a:rPr>
                        <a:t>Very</a:t>
                      </a:r>
                      <a:r>
                        <a:rPr lang="es-ES" sz="2000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s-ES" sz="2000" dirty="0" err="1">
                          <a:solidFill>
                            <a:srgbClr val="00B050"/>
                          </a:solidFill>
                        </a:rPr>
                        <a:t>good</a:t>
                      </a:r>
                      <a:endParaRPr lang="es-ES" sz="20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5277">
                <a:tc>
                  <a:txBody>
                    <a:bodyPr/>
                    <a:lstStyle/>
                    <a:p>
                      <a:r>
                        <a:rPr lang="es-ES" sz="2400" b="1" dirty="0"/>
                        <a:t>Esperanza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900" dirty="0"/>
                        <a:t>T5296 x ET41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900" dirty="0" err="1"/>
                        <a:t>Tolerant</a:t>
                      </a:r>
                      <a:endParaRPr lang="es-E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900" dirty="0" err="1"/>
                        <a:t>Very</a:t>
                      </a:r>
                      <a:r>
                        <a:rPr lang="es-ES" sz="1900" dirty="0"/>
                        <a:t> </a:t>
                      </a:r>
                      <a:r>
                        <a:rPr lang="es-ES" sz="1900" dirty="0" err="1"/>
                        <a:t>good</a:t>
                      </a:r>
                      <a:endParaRPr lang="es-E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7041">
                <a:tc>
                  <a:txBody>
                    <a:bodyPr/>
                    <a:lstStyle/>
                    <a:p>
                      <a:r>
                        <a:rPr lang="es-ES" sz="2400" b="1" dirty="0"/>
                        <a:t>Excelencia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900" dirty="0"/>
                        <a:t>Caturra 7 x E531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900" dirty="0"/>
                        <a:t>Susceptible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900" dirty="0" err="1"/>
                        <a:t>Excelent</a:t>
                      </a:r>
                      <a:endParaRPr lang="es-ES" sz="1900" dirty="0"/>
                    </a:p>
                    <a:p>
                      <a:r>
                        <a:rPr lang="es-ES" sz="1900" dirty="0" err="1"/>
                        <a:t>Winner</a:t>
                      </a:r>
                      <a:r>
                        <a:rPr lang="es-ES" sz="1900" dirty="0"/>
                        <a:t> </a:t>
                      </a:r>
                      <a:r>
                        <a:rPr lang="es-ES" sz="1900" dirty="0" err="1"/>
                        <a:t>CoE</a:t>
                      </a:r>
                      <a:r>
                        <a:rPr lang="es-ES" sz="1900" baseline="0" dirty="0"/>
                        <a:t> </a:t>
                      </a:r>
                      <a:r>
                        <a:rPr lang="es-ES" sz="1900" dirty="0"/>
                        <a:t>2016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TextBox 2">
            <a:extLst>
              <a:ext uri="{FF2B5EF4-FFF2-40B4-BE49-F238E27FC236}">
                <a16:creationId xmlns:a16="http://schemas.microsoft.com/office/drawing/2014/main" id="{353879B2-F0A7-6FED-42B4-1C4E3288FD89}"/>
              </a:ext>
            </a:extLst>
          </p:cNvPr>
          <p:cNvSpPr txBox="1"/>
          <p:nvPr/>
        </p:nvSpPr>
        <p:spPr>
          <a:xfrm>
            <a:off x="170121" y="498135"/>
            <a:ext cx="10584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82B1C"/>
                </a:solidFill>
                <a:latin typeface="Poppins" pitchFamily="2" charset="77"/>
                <a:ea typeface="Helvetica Neue Condensed" panose="02000503000000020004" pitchFamily="2" charset="0"/>
                <a:cs typeface="Poppins" pitchFamily="2" charset="77"/>
              </a:rPr>
              <a:t>Products: Coffee hybrids in LAC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E458370-D3B8-D6DF-A2F2-6524B8AF2B05}"/>
              </a:ext>
            </a:extLst>
          </p:cNvPr>
          <p:cNvSpPr txBox="1"/>
          <p:nvPr/>
        </p:nvSpPr>
        <p:spPr>
          <a:xfrm>
            <a:off x="1921412" y="5184584"/>
            <a:ext cx="100933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*Average of 7 harvests evaluated in Costa Rica; </a:t>
            </a:r>
          </a:p>
          <a:p>
            <a:r>
              <a:rPr lang="en-US" sz="2000" dirty="0"/>
              <a:t>Source: reports from ICAFE and CATIE</a:t>
            </a:r>
            <a:endParaRPr lang="es-ES" sz="20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E768108-F4E8-5E51-CB4A-3ACD523C0FCE}"/>
              </a:ext>
            </a:extLst>
          </p:cNvPr>
          <p:cNvSpPr txBox="1"/>
          <p:nvPr/>
        </p:nvSpPr>
        <p:spPr>
          <a:xfrm>
            <a:off x="2920871" y="6015581"/>
            <a:ext cx="748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Average yield in LAC: around 15-25 </a:t>
            </a:r>
            <a:r>
              <a:rPr lang="en-US" sz="2400" dirty="0" err="1">
                <a:solidFill>
                  <a:srgbClr val="FF0000"/>
                </a:solidFill>
              </a:rPr>
              <a:t>qq</a:t>
            </a:r>
            <a:r>
              <a:rPr lang="en-US" sz="2400" dirty="0">
                <a:solidFill>
                  <a:srgbClr val="FF0000"/>
                </a:solidFill>
              </a:rPr>
              <a:t>/ha (green coffee)</a:t>
            </a:r>
            <a:endParaRPr lang="es-ES" sz="2400" dirty="0">
              <a:solidFill>
                <a:srgbClr val="FF0000"/>
              </a:solidFill>
            </a:endParaRPr>
          </a:p>
        </p:txBody>
      </p:sp>
      <p:pic>
        <p:nvPicPr>
          <p:cNvPr id="2" name="Image 6">
            <a:extLst>
              <a:ext uri="{FF2B5EF4-FFF2-40B4-BE49-F238E27FC236}">
                <a16:creationId xmlns:a16="http://schemas.microsoft.com/office/drawing/2014/main" id="{94F1E61F-D50B-751C-39B5-6DE1ED5F71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1030" y="346232"/>
            <a:ext cx="1630060" cy="63074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01CE1B6-32B5-A00D-382C-D3B5DCF6C6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6529" y="330415"/>
            <a:ext cx="1372797" cy="630746"/>
          </a:xfrm>
          <a:prstGeom prst="rect">
            <a:avLst/>
          </a:prstGeom>
        </p:spPr>
      </p:pic>
      <p:pic>
        <p:nvPicPr>
          <p:cNvPr id="4" name="Image 9">
            <a:extLst>
              <a:ext uri="{FF2B5EF4-FFF2-40B4-BE49-F238E27FC236}">
                <a16:creationId xmlns:a16="http://schemas.microsoft.com/office/drawing/2014/main" id="{AE775E86-2FAD-D296-57F9-6E2C30BB12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64765" y="321122"/>
            <a:ext cx="1282320" cy="75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127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47E14-D2BA-F5E0-0988-B9990618F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3D0DE6A0-24D9-334C-F173-3C345835135B}"/>
              </a:ext>
            </a:extLst>
          </p:cNvPr>
          <p:cNvSpPr txBox="1"/>
          <p:nvPr/>
        </p:nvSpPr>
        <p:spPr>
          <a:xfrm>
            <a:off x="2592257" y="5922519"/>
            <a:ext cx="8536954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A14C0E8-F141-5D5E-3A6C-368ED2E129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4058" y="6284883"/>
            <a:ext cx="2694831" cy="34101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B0096CE-D8D2-F896-1CA2-DAD80DCE72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170" y="1999664"/>
            <a:ext cx="5497552" cy="414825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14FE5CD-068A-F6DC-3406-8D80D8B528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3083" y="1326999"/>
            <a:ext cx="4441902" cy="291605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3E2C649-73DD-21EF-D514-64262CFF26D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170" y="98654"/>
            <a:ext cx="3932664" cy="1762582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6DAEB19-CDDC-1399-E1E9-4D9AF051FC5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3083" y="4461990"/>
            <a:ext cx="5585439" cy="1951137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5ECB9FC2-8C0D-8740-4753-D1766618C089}"/>
              </a:ext>
            </a:extLst>
          </p:cNvPr>
          <p:cNvSpPr txBox="1"/>
          <p:nvPr/>
        </p:nvSpPr>
        <p:spPr>
          <a:xfrm>
            <a:off x="4157329" y="665544"/>
            <a:ext cx="7453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82B1C"/>
                </a:solidFill>
                <a:latin typeface="Poppins" pitchFamily="2" charset="77"/>
                <a:ea typeface="Helvetica Neue Condensed" panose="02000503000000020004" pitchFamily="2" charset="0"/>
                <a:cs typeface="Poppins" pitchFamily="2" charset="77"/>
              </a:rPr>
              <a:t>RESULTS OF HYBRIDS IN LAC</a:t>
            </a:r>
          </a:p>
        </p:txBody>
      </p:sp>
    </p:spTree>
    <p:extLst>
      <p:ext uri="{BB962C8B-B14F-4D97-AF65-F5344CB8AC3E}">
        <p14:creationId xmlns:p14="http://schemas.microsoft.com/office/powerpoint/2010/main" val="1796657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6879D-1E09-15B8-8150-FA96B2B98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0D0DEF31-14B8-EA79-7256-FA4C732C4F25}"/>
              </a:ext>
            </a:extLst>
          </p:cNvPr>
          <p:cNvSpPr txBox="1"/>
          <p:nvPr/>
        </p:nvSpPr>
        <p:spPr>
          <a:xfrm>
            <a:off x="2592257" y="5922519"/>
            <a:ext cx="8536954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7A2C86BF-3FC6-6EB1-47B5-A2B721D20F48}"/>
              </a:ext>
            </a:extLst>
          </p:cNvPr>
          <p:cNvSpPr txBox="1"/>
          <p:nvPr/>
        </p:nvSpPr>
        <p:spPr>
          <a:xfrm>
            <a:off x="2512085" y="295551"/>
            <a:ext cx="8389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82B1C"/>
                </a:solidFill>
                <a:latin typeface="Poppins" pitchFamily="2" charset="77"/>
                <a:ea typeface="Helvetica Neue Condensed" panose="02000503000000020004" pitchFamily="2" charset="0"/>
                <a:cs typeface="Poppins" pitchFamily="2" charset="77"/>
              </a:rPr>
              <a:t>ADOPTION OF HYBRIDS IN LAC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3D59433-723F-08DB-FDE3-A4AE570BC0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912" y="3200080"/>
            <a:ext cx="9021436" cy="361535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F86B730-747E-2C91-AE02-D06B5FA454E6}"/>
              </a:ext>
            </a:extLst>
          </p:cNvPr>
          <p:cNvSpPr txBox="1"/>
          <p:nvPr/>
        </p:nvSpPr>
        <p:spPr>
          <a:xfrm>
            <a:off x="244549" y="880326"/>
            <a:ext cx="116745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Conclusions: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Hybrids have the potential to adapt to different environments and types of farmers.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Hybrids offer higher and more stable yields, earlier fruiting, uniform ripening, improved plant growth, excellent cup quality, and greater tolerance to pests and diseases.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F1 hybrids are more resilient to climate change.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Improved financial and physical access to hybrids is needed.</a:t>
            </a:r>
            <a:endParaRPr lang="es-CR" sz="2400" b="1" u="sng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57989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D202C-1F09-6D04-400D-7BAF6493C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5679B71C-84A4-E6A8-39B9-E0AAB8DA2A68}"/>
              </a:ext>
            </a:extLst>
          </p:cNvPr>
          <p:cNvSpPr txBox="1"/>
          <p:nvPr/>
        </p:nvSpPr>
        <p:spPr>
          <a:xfrm>
            <a:off x="2592257" y="5922519"/>
            <a:ext cx="8536954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A51D922F-E3C1-7E94-9347-D6C73EA49A90}"/>
              </a:ext>
            </a:extLst>
          </p:cNvPr>
          <p:cNvSpPr txBox="1"/>
          <p:nvPr/>
        </p:nvSpPr>
        <p:spPr>
          <a:xfrm>
            <a:off x="4165685" y="238197"/>
            <a:ext cx="4827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82B1C"/>
                </a:solidFill>
                <a:latin typeface="Poppins" pitchFamily="2" charset="77"/>
                <a:ea typeface="Helvetica Neue Condensed" panose="02000503000000020004" pitchFamily="2" charset="0"/>
                <a:cs typeface="Poppins" pitchFamily="2" charset="77"/>
              </a:rPr>
              <a:t>PERSPECTIVES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63DF11E9-BD5F-42FD-34D2-FC1B1F9F1B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73" y="2275278"/>
            <a:ext cx="5215954" cy="2289915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2CE00749-4902-4208-B93C-A9E6C7CB5E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2231" y="758215"/>
            <a:ext cx="5535168" cy="3926458"/>
          </a:xfrm>
          <a:prstGeom prst="rect">
            <a:avLst/>
          </a:prstGeom>
        </p:spPr>
      </p:pic>
      <p:sp>
        <p:nvSpPr>
          <p:cNvPr id="5" name="Rectangle 10">
            <a:extLst>
              <a:ext uri="{FF2B5EF4-FFF2-40B4-BE49-F238E27FC236}">
                <a16:creationId xmlns:a16="http://schemas.microsoft.com/office/drawing/2014/main" id="{7213A734-6A64-3D9F-A599-7C442A62AA4E}"/>
              </a:ext>
            </a:extLst>
          </p:cNvPr>
          <p:cNvSpPr/>
          <p:nvPr/>
        </p:nvSpPr>
        <p:spPr>
          <a:xfrm>
            <a:off x="4372251" y="1258581"/>
            <a:ext cx="160969" cy="738253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71FBCE7-BAF7-7733-7679-08393FEACADD}"/>
              </a:ext>
            </a:extLst>
          </p:cNvPr>
          <p:cNvSpPr txBox="1"/>
          <p:nvPr/>
        </p:nvSpPr>
        <p:spPr>
          <a:xfrm>
            <a:off x="5581403" y="4660923"/>
            <a:ext cx="1448789" cy="1200329"/>
          </a:xfrm>
          <a:prstGeom prst="rect">
            <a:avLst/>
          </a:prstGeom>
          <a:noFill/>
          <a:ln w="19050">
            <a:solidFill>
              <a:srgbClr val="ED7D31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CATIE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CROP TRUST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GIZ</a:t>
            </a:r>
            <a:endParaRPr kumimoji="0" lang="es-C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E1352F8-6FEA-F473-B8EB-9B28809C5C10}"/>
              </a:ext>
            </a:extLst>
          </p:cNvPr>
          <p:cNvSpPr txBox="1"/>
          <p:nvPr/>
        </p:nvSpPr>
        <p:spPr>
          <a:xfrm>
            <a:off x="7372602" y="4647072"/>
            <a:ext cx="1448789" cy="2031325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CATIE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WCR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PROMECAFE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INSTITUTOS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EARTH y otras </a:t>
            </a:r>
            <a:r>
              <a:rPr kumimoji="0" lang="es-E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Us</a:t>
            </a: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PRIVADOS</a:t>
            </a:r>
            <a:endParaRPr kumimoji="0" lang="es-C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3B9904D-A6ED-EA6F-3969-E4826C4AE59A}"/>
              </a:ext>
            </a:extLst>
          </p:cNvPr>
          <p:cNvSpPr txBox="1"/>
          <p:nvPr/>
        </p:nvSpPr>
        <p:spPr>
          <a:xfrm>
            <a:off x="9246922" y="4656970"/>
            <a:ext cx="1448789" cy="2031325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CATIE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WCR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PROMECAFE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INSTITUTOS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EARTH y otras </a:t>
            </a:r>
            <a:r>
              <a:rPr kumimoji="0" lang="es-E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Us</a:t>
            </a: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PRIVADOS</a:t>
            </a:r>
            <a:endParaRPr kumimoji="0" lang="es-C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7B11B81C-E99A-9EFB-376D-BE1530073B68}"/>
              </a:ext>
            </a:extLst>
          </p:cNvPr>
          <p:cNvSpPr/>
          <p:nvPr/>
        </p:nvSpPr>
        <p:spPr>
          <a:xfrm>
            <a:off x="3211033" y="4565193"/>
            <a:ext cx="2278393" cy="1311561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CLR </a:t>
            </a:r>
            <a:r>
              <a:rPr kumimoji="0" lang="es-E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races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600" kern="0" dirty="0" err="1">
                <a:solidFill>
                  <a:prstClr val="white"/>
                </a:solidFill>
                <a:latin typeface="Calibri" panose="020F0502020204030204"/>
              </a:rPr>
              <a:t>Climate</a:t>
            </a:r>
            <a:r>
              <a:rPr lang="es-ES" sz="1600" kern="0" dirty="0">
                <a:solidFill>
                  <a:prstClr val="white"/>
                </a:solidFill>
                <a:latin typeface="Calibri" panose="020F0502020204030204"/>
              </a:rPr>
              <a:t> Change</a:t>
            </a:r>
            <a:endParaRPr kumimoji="0" lang="es-CR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DD7F8FB9-64D9-4484-9C8E-B23A38F180D7}"/>
              </a:ext>
            </a:extLst>
          </p:cNvPr>
          <p:cNvSpPr/>
          <p:nvPr/>
        </p:nvSpPr>
        <p:spPr>
          <a:xfrm>
            <a:off x="10787815" y="2739308"/>
            <a:ext cx="1448789" cy="3248897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according to new challenges</a:t>
            </a:r>
            <a:endParaRPr kumimoji="0" lang="es-CR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6047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1347</TotalTime>
  <Words>546</Words>
  <Application>Microsoft Office PowerPoint</Application>
  <PresentationFormat>Panorámica</PresentationFormat>
  <Paragraphs>155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2" baseType="lpstr">
      <vt:lpstr>Aptos</vt:lpstr>
      <vt:lpstr>Aptos Display</vt:lpstr>
      <vt:lpstr>Arial</vt:lpstr>
      <vt:lpstr>Arial Rounded MT Bold</vt:lpstr>
      <vt:lpstr>Calibri</vt:lpstr>
      <vt:lpstr>Poppins</vt:lpstr>
      <vt:lpstr>Wingdings</vt:lpstr>
      <vt:lpstr>Office Theme</vt:lpstr>
      <vt:lpstr>CATIE: Coffee Collection and Breeding William Solano, Daniel Fernandez, Rolando Cerda</vt:lpstr>
      <vt:lpstr>Timeline of the collection</vt:lpstr>
      <vt:lpstr>Collection Description</vt:lpstr>
      <vt:lpstr>Upgrade of the coffee collection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Thank you for your attention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Laura Marshall</dc:creator>
  <cp:lastModifiedBy>William Solano (CATIE)</cp:lastModifiedBy>
  <cp:revision>22</cp:revision>
  <dcterms:created xsi:type="dcterms:W3CDTF">2025-04-24T09:03:38Z</dcterms:created>
  <dcterms:modified xsi:type="dcterms:W3CDTF">2025-11-17T01:53:26Z</dcterms:modified>
</cp:coreProperties>
</file>