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6" r:id="rId2"/>
    <p:sldId id="257" r:id="rId3"/>
    <p:sldId id="268" r:id="rId4"/>
    <p:sldId id="269" r:id="rId5"/>
    <p:sldId id="281" r:id="rId6"/>
    <p:sldId id="270" r:id="rId7"/>
    <p:sldId id="282" r:id="rId8"/>
    <p:sldId id="271" r:id="rId9"/>
    <p:sldId id="273" r:id="rId10"/>
    <p:sldId id="274" r:id="rId11"/>
    <p:sldId id="275" r:id="rId12"/>
    <p:sldId id="277" r:id="rId13"/>
    <p:sldId id="278" r:id="rId14"/>
    <p:sldId id="279" r:id="rId15"/>
    <p:sldId id="280" r:id="rId1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D3FAE"/>
    <a:srgbClr val="C0C0C0"/>
    <a:srgbClr val="B793FF"/>
    <a:srgbClr val="9966FF"/>
    <a:srgbClr val="FFC6C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75" autoAdjust="0"/>
    <p:restoredTop sz="94660"/>
  </p:normalViewPr>
  <p:slideViewPr>
    <p:cSldViewPr>
      <p:cViewPr>
        <p:scale>
          <a:sx n="50" d="100"/>
          <a:sy n="50" d="100"/>
        </p:scale>
        <p:origin x="-117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A1F4BF-7FE7-4771-BA21-C3E339CB4EE8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7CBF92-D38E-475B-8FC0-6F0C860718FF}">
      <dgm:prSet custT="1"/>
      <dgm:spPr/>
      <dgm:t>
        <a:bodyPr/>
        <a:lstStyle/>
        <a:p>
          <a:r>
            <a:rPr lang="en-US" sz="1800" dirty="0" err="1" smtClean="0">
              <a:latin typeface="Arial Narrow" pitchFamily="34" charset="0"/>
            </a:rPr>
            <a:t>MoU</a:t>
          </a:r>
          <a:r>
            <a:rPr lang="en-US" sz="1800" dirty="0" smtClean="0">
              <a:latin typeface="Arial Narrow" pitchFamily="34" charset="0"/>
            </a:rPr>
            <a:t> Signed with WCR and India for IMLVT</a:t>
          </a:r>
        </a:p>
        <a:p>
          <a:r>
            <a:rPr lang="en-US" sz="1400" dirty="0" smtClean="0">
              <a:latin typeface="Arial Narrow" pitchFamily="34" charset="0"/>
            </a:rPr>
            <a:t>Received 28 Arabica varieties 2015-2017</a:t>
          </a:r>
        </a:p>
        <a:p>
          <a:r>
            <a:rPr lang="en-US" sz="1400" dirty="0" smtClean="0">
              <a:latin typeface="Arial Narrow" pitchFamily="34" charset="0"/>
            </a:rPr>
            <a:t>Establishment of IMLVT plot-2016-2017</a:t>
          </a:r>
        </a:p>
        <a:p>
          <a:r>
            <a:rPr lang="en-US" sz="1400" dirty="0" smtClean="0">
              <a:latin typeface="Arial Narrow" pitchFamily="34" charset="0"/>
            </a:rPr>
            <a:t>Valuation varieties </a:t>
          </a:r>
          <a:endParaRPr lang="en-US" sz="1400" dirty="0">
            <a:latin typeface="Arial Narrow" pitchFamily="34" charset="0"/>
          </a:endParaRPr>
        </a:p>
      </dgm:t>
    </dgm:pt>
    <dgm:pt modelId="{0A02AD23-CCD6-44D2-92C8-069EFD6B428F}" type="parTrans" cxnId="{92091292-2990-4349-8667-8389E1E93097}">
      <dgm:prSet/>
      <dgm:spPr/>
      <dgm:t>
        <a:bodyPr/>
        <a:lstStyle/>
        <a:p>
          <a:endParaRPr lang="en-US" sz="1800">
            <a:latin typeface="Rockwell" pitchFamily="18" charset="0"/>
          </a:endParaRPr>
        </a:p>
      </dgm:t>
    </dgm:pt>
    <dgm:pt modelId="{9407CE89-FD12-4DF2-BD75-A6740FA17BE9}" type="sibTrans" cxnId="{92091292-2990-4349-8667-8389E1E93097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endParaRPr lang="en-US" sz="2800" dirty="0">
            <a:solidFill>
              <a:schemeClr val="tx1"/>
            </a:solidFill>
            <a:latin typeface="Rockwell" pitchFamily="18" charset="0"/>
          </a:endParaRPr>
        </a:p>
      </dgm:t>
    </dgm:pt>
    <dgm:pt modelId="{E3C92658-6241-491F-B152-2A7A754BD85B}">
      <dgm:prSet custT="1"/>
      <dgm:spPr/>
      <dgm:t>
        <a:bodyPr/>
        <a:lstStyle/>
        <a:p>
          <a:r>
            <a:rPr lang="en-US" sz="2400" dirty="0" err="1" smtClean="0">
              <a:latin typeface="Arial Narrow" pitchFamily="34" charset="0"/>
            </a:rPr>
            <a:t>MoU</a:t>
          </a:r>
          <a:r>
            <a:rPr lang="en-US" sz="2400" dirty="0" smtClean="0">
              <a:latin typeface="Arial Narrow" pitchFamily="34" charset="0"/>
            </a:rPr>
            <a:t> signed for Global </a:t>
          </a:r>
          <a:r>
            <a:rPr lang="en-US" sz="2400" dirty="0" err="1" smtClean="0">
              <a:latin typeface="Arial Narrow" pitchFamily="34" charset="0"/>
            </a:rPr>
            <a:t>Innovea</a:t>
          </a:r>
          <a:r>
            <a:rPr lang="en-US" sz="2400" dirty="0" smtClean="0">
              <a:latin typeface="Arial Narrow" pitchFamily="34" charset="0"/>
            </a:rPr>
            <a:t> Network project</a:t>
          </a:r>
          <a:endParaRPr lang="en-US" sz="2400" dirty="0">
            <a:latin typeface="Arial Narrow" pitchFamily="34" charset="0"/>
          </a:endParaRPr>
        </a:p>
      </dgm:t>
    </dgm:pt>
    <dgm:pt modelId="{1B34B6E0-262D-48C8-9B49-9E83FA894427}" type="parTrans" cxnId="{B7440AE0-0AD9-4838-BD7A-831AC2555A58}">
      <dgm:prSet/>
      <dgm:spPr/>
      <dgm:t>
        <a:bodyPr/>
        <a:lstStyle/>
        <a:p>
          <a:endParaRPr lang="en-IN" sz="1800">
            <a:latin typeface="Rockwell" pitchFamily="18" charset="0"/>
          </a:endParaRPr>
        </a:p>
      </dgm:t>
    </dgm:pt>
    <dgm:pt modelId="{0B64CA2A-EADE-40E1-B8FD-396CAB58CAE0}" type="sibTrans" cxnId="{B7440AE0-0AD9-4838-BD7A-831AC2555A58}">
      <dgm:prSet custT="1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endParaRPr lang="en-IN" sz="2800">
            <a:solidFill>
              <a:schemeClr val="tx1"/>
            </a:solidFill>
            <a:latin typeface="Rockwell" pitchFamily="18" charset="0"/>
          </a:endParaRPr>
        </a:p>
      </dgm:t>
    </dgm:pt>
    <dgm:pt modelId="{90B48EA7-D11B-4D68-A8A3-44A666EC0353}">
      <dgm:prSet custT="1"/>
      <dgm:spPr/>
      <dgm:t>
        <a:bodyPr/>
        <a:lstStyle/>
        <a:p>
          <a:r>
            <a:rPr lang="en-US" sz="2400" smtClean="0">
              <a:latin typeface="Arial Narrow" pitchFamily="34" charset="0"/>
            </a:rPr>
            <a:t>MoU Signed with WCR for Global Robusta network project</a:t>
          </a:r>
          <a:endParaRPr lang="en-US" sz="2400" dirty="0">
            <a:latin typeface="Arial Narrow" pitchFamily="34" charset="0"/>
          </a:endParaRPr>
        </a:p>
      </dgm:t>
    </dgm:pt>
    <dgm:pt modelId="{0F27A9E4-4667-4924-AA92-08C3D08673BA}" type="parTrans" cxnId="{975E19F0-0746-4902-B945-1D3850ADE52D}">
      <dgm:prSet/>
      <dgm:spPr/>
      <dgm:t>
        <a:bodyPr/>
        <a:lstStyle/>
        <a:p>
          <a:endParaRPr lang="en-IN" sz="1800">
            <a:latin typeface="Rockwell" pitchFamily="18" charset="0"/>
          </a:endParaRPr>
        </a:p>
      </dgm:t>
    </dgm:pt>
    <dgm:pt modelId="{562402A6-2CD4-4DEE-95A6-F14512CBF4ED}" type="sibTrans" cxnId="{975E19F0-0746-4902-B945-1D3850ADE52D}">
      <dgm:prSet/>
      <dgm:spPr/>
      <dgm:t>
        <a:bodyPr/>
        <a:lstStyle/>
        <a:p>
          <a:endParaRPr lang="en-IN" sz="1800">
            <a:latin typeface="Rockwell" pitchFamily="18" charset="0"/>
          </a:endParaRPr>
        </a:p>
      </dgm:t>
    </dgm:pt>
    <dgm:pt modelId="{8070DABE-F57F-40A9-8D4B-372A837DD250}">
      <dgm:prSet custT="1"/>
      <dgm:spPr/>
      <dgm:t>
        <a:bodyPr/>
        <a:lstStyle/>
        <a:p>
          <a:r>
            <a:rPr lang="en-US" sz="2400" dirty="0" smtClean="0">
              <a:latin typeface="Arial Narrow" pitchFamily="34" charset="0"/>
            </a:rPr>
            <a:t>Received  </a:t>
          </a:r>
          <a:r>
            <a:rPr lang="en-US" sz="2400" dirty="0" err="1" smtClean="0">
              <a:latin typeface="Arial Narrow" pitchFamily="34" charset="0"/>
            </a:rPr>
            <a:t>Innovea</a:t>
          </a:r>
          <a:r>
            <a:rPr lang="en-US" sz="2400" dirty="0" smtClean="0">
              <a:latin typeface="Arial Narrow" pitchFamily="34" charset="0"/>
            </a:rPr>
            <a:t> global varieties Arabica varieties Sept 2024</a:t>
          </a:r>
          <a:endParaRPr lang="en-IN" sz="2400" dirty="0">
            <a:latin typeface="Arial Narrow" pitchFamily="34" charset="0"/>
          </a:endParaRPr>
        </a:p>
      </dgm:t>
    </dgm:pt>
    <dgm:pt modelId="{B2454C86-1CDC-4246-BD59-C35BCDC445D2}" type="parTrans" cxnId="{6E45FF49-87A0-4546-9AE4-91491D395EDA}">
      <dgm:prSet/>
      <dgm:spPr/>
      <dgm:t>
        <a:bodyPr/>
        <a:lstStyle/>
        <a:p>
          <a:endParaRPr lang="en-IN" sz="1800">
            <a:latin typeface="Rockwell" pitchFamily="18" charset="0"/>
          </a:endParaRPr>
        </a:p>
      </dgm:t>
    </dgm:pt>
    <dgm:pt modelId="{6638FAE5-924F-49C4-87BE-E7DBEC5D693B}" type="sibTrans" cxnId="{6E45FF49-87A0-4546-9AE4-91491D395EDA}">
      <dgm:prSet custT="1"/>
      <dgm:spPr>
        <a:ln>
          <a:solidFill>
            <a:srgbClr val="7D3FAE">
              <a:alpha val="90000"/>
            </a:srgbClr>
          </a:solidFill>
        </a:ln>
      </dgm:spPr>
      <dgm:t>
        <a:bodyPr/>
        <a:lstStyle/>
        <a:p>
          <a:endParaRPr lang="en-IN" sz="2800">
            <a:solidFill>
              <a:schemeClr val="tx1"/>
            </a:solidFill>
            <a:latin typeface="Rockwell" pitchFamily="18" charset="0"/>
          </a:endParaRPr>
        </a:p>
      </dgm:t>
    </dgm:pt>
    <dgm:pt modelId="{B459A47A-6494-4BCB-ACAB-3B502F4C125C}" type="pres">
      <dgm:prSet presAssocID="{30A1F4BF-7FE7-4771-BA21-C3E339CB4EE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D900A1-D420-4EB3-8FC9-61E641D13991}" type="pres">
      <dgm:prSet presAssocID="{30A1F4BF-7FE7-4771-BA21-C3E339CB4EE8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E7F3AA3C-324C-4BC1-A767-A7FC4B3E3DF9}" type="pres">
      <dgm:prSet presAssocID="{30A1F4BF-7FE7-4771-BA21-C3E339CB4EE8}" presName="FourNodes_1" presStyleLbl="node1" presStyleIdx="0" presStyleCnt="4" custScaleX="114602" custScaleY="113612" custLinFactNeighborX="4847" custLinFactNeighborY="68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B89503-AB53-440D-B870-A7A4E153B0F6}" type="pres">
      <dgm:prSet presAssocID="{30A1F4BF-7FE7-4771-BA21-C3E339CB4EE8}" presName="FourNodes_2" presStyleLbl="node1" presStyleIdx="1" presStyleCnt="4" custScaleX="1148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8261EB-4500-4A04-A381-6FE17EB6B720}" type="pres">
      <dgm:prSet presAssocID="{30A1F4BF-7FE7-4771-BA21-C3E339CB4EE8}" presName="FourNodes_3" presStyleLbl="node1" presStyleIdx="2" presStyleCnt="4" custScaleX="1050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F98D76-357B-42A3-B893-C50D98B39895}" type="pres">
      <dgm:prSet presAssocID="{30A1F4BF-7FE7-4771-BA21-C3E339CB4EE8}" presName="FourNodes_4" presStyleLbl="node1" presStyleIdx="3" presStyleCnt="4" custLinFactNeighborX="-3208" custLinFactNeighborY="-30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FC4622-8721-4E51-AA17-E9CAB3986DF3}" type="pres">
      <dgm:prSet presAssocID="{30A1F4BF-7FE7-4771-BA21-C3E339CB4EE8}" presName="FourConn_1-2" presStyleLbl="fgAccFollowNode1" presStyleIdx="0" presStyleCnt="3" custLinFactNeighborX="73568" custLinFactNeighborY="-13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D5516A-BEEE-4512-ADB0-ABEECCC3D22D}" type="pres">
      <dgm:prSet presAssocID="{30A1F4BF-7FE7-4771-BA21-C3E339CB4EE8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C4C6C4-97DD-447F-8160-41793C5AA0CC}" type="pres">
      <dgm:prSet presAssocID="{30A1F4BF-7FE7-4771-BA21-C3E339CB4EE8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050BB8-5D0B-422B-A4FF-D10040DA273E}" type="pres">
      <dgm:prSet presAssocID="{30A1F4BF-7FE7-4771-BA21-C3E339CB4EE8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11B1DE-0831-4B5A-9730-1BE825340FED}" type="pres">
      <dgm:prSet presAssocID="{30A1F4BF-7FE7-4771-BA21-C3E339CB4EE8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653B41-C621-4142-BE4A-1D0D7AC2851A}" type="pres">
      <dgm:prSet presAssocID="{30A1F4BF-7FE7-4771-BA21-C3E339CB4EE8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18F490-FA73-42AC-A56B-AFFD8BEB7D54}" type="pres">
      <dgm:prSet presAssocID="{30A1F4BF-7FE7-4771-BA21-C3E339CB4EE8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C9D76F-25D7-43D4-970F-19C926820C04}" type="presOf" srcId="{6638FAE5-924F-49C4-87BE-E7DBEC5D693B}" destId="{FEC4C6C4-97DD-447F-8160-41793C5AA0CC}" srcOrd="0" destOrd="0" presId="urn:microsoft.com/office/officeart/2005/8/layout/vProcess5"/>
    <dgm:cxn modelId="{975E19F0-0746-4902-B945-1D3850ADE52D}" srcId="{30A1F4BF-7FE7-4771-BA21-C3E339CB4EE8}" destId="{90B48EA7-D11B-4D68-A8A3-44A666EC0353}" srcOrd="3" destOrd="0" parTransId="{0F27A9E4-4667-4924-AA92-08C3D08673BA}" sibTransId="{562402A6-2CD4-4DEE-95A6-F14512CBF4ED}"/>
    <dgm:cxn modelId="{B7440AE0-0AD9-4838-BD7A-831AC2555A58}" srcId="{30A1F4BF-7FE7-4771-BA21-C3E339CB4EE8}" destId="{E3C92658-6241-491F-B152-2A7A754BD85B}" srcOrd="1" destOrd="0" parTransId="{1B34B6E0-262D-48C8-9B49-9E83FA894427}" sibTransId="{0B64CA2A-EADE-40E1-B8FD-396CAB58CAE0}"/>
    <dgm:cxn modelId="{C46D9B2A-8201-47F8-A40B-2EDBC6C07871}" type="presOf" srcId="{8070DABE-F57F-40A9-8D4B-372A837DD250}" destId="{468261EB-4500-4A04-A381-6FE17EB6B720}" srcOrd="0" destOrd="0" presId="urn:microsoft.com/office/officeart/2005/8/layout/vProcess5"/>
    <dgm:cxn modelId="{6E45FF49-87A0-4546-9AE4-91491D395EDA}" srcId="{30A1F4BF-7FE7-4771-BA21-C3E339CB4EE8}" destId="{8070DABE-F57F-40A9-8D4B-372A837DD250}" srcOrd="2" destOrd="0" parTransId="{B2454C86-1CDC-4246-BD59-C35BCDC445D2}" sibTransId="{6638FAE5-924F-49C4-87BE-E7DBEC5D693B}"/>
    <dgm:cxn modelId="{C19800DC-42AE-4AC7-A0FC-74B44EF2B6E1}" type="presOf" srcId="{E3C92658-6241-491F-B152-2A7A754BD85B}" destId="{04B89503-AB53-440D-B870-A7A4E153B0F6}" srcOrd="0" destOrd="0" presId="urn:microsoft.com/office/officeart/2005/8/layout/vProcess5"/>
    <dgm:cxn modelId="{DBCD8EB4-3035-49CC-9396-E544652DB6AC}" type="presOf" srcId="{90B48EA7-D11B-4D68-A8A3-44A666EC0353}" destId="{75F98D76-357B-42A3-B893-C50D98B39895}" srcOrd="0" destOrd="0" presId="urn:microsoft.com/office/officeart/2005/8/layout/vProcess5"/>
    <dgm:cxn modelId="{7BB66647-DDBF-4359-BCAC-F87DBB226265}" type="presOf" srcId="{8070DABE-F57F-40A9-8D4B-372A837DD250}" destId="{FD653B41-C621-4142-BE4A-1D0D7AC2851A}" srcOrd="1" destOrd="0" presId="urn:microsoft.com/office/officeart/2005/8/layout/vProcess5"/>
    <dgm:cxn modelId="{BD3A5BFA-2F78-40A8-A8A3-AE1F170287D0}" type="presOf" srcId="{9407CE89-FD12-4DF2-BD75-A6740FA17BE9}" destId="{56FC4622-8721-4E51-AA17-E9CAB3986DF3}" srcOrd="0" destOrd="0" presId="urn:microsoft.com/office/officeart/2005/8/layout/vProcess5"/>
    <dgm:cxn modelId="{164C0374-4B64-448C-ADBF-83CB5758C1AD}" type="presOf" srcId="{E3C92658-6241-491F-B152-2A7A754BD85B}" destId="{4C11B1DE-0831-4B5A-9730-1BE825340FED}" srcOrd="1" destOrd="0" presId="urn:microsoft.com/office/officeart/2005/8/layout/vProcess5"/>
    <dgm:cxn modelId="{572B5A74-25C4-4EC9-8A94-1C4C4F1160E2}" type="presOf" srcId="{497CBF92-D38E-475B-8FC0-6F0C860718FF}" destId="{E7F3AA3C-324C-4BC1-A767-A7FC4B3E3DF9}" srcOrd="0" destOrd="0" presId="urn:microsoft.com/office/officeart/2005/8/layout/vProcess5"/>
    <dgm:cxn modelId="{244F7B52-160A-4F18-982C-F32E537E0DE7}" type="presOf" srcId="{0B64CA2A-EADE-40E1-B8FD-396CAB58CAE0}" destId="{56D5516A-BEEE-4512-ADB0-ABEECCC3D22D}" srcOrd="0" destOrd="0" presId="urn:microsoft.com/office/officeart/2005/8/layout/vProcess5"/>
    <dgm:cxn modelId="{20DD5329-0779-4989-BB85-8D65E5799953}" type="presOf" srcId="{90B48EA7-D11B-4D68-A8A3-44A666EC0353}" destId="{9418F490-FA73-42AC-A56B-AFFD8BEB7D54}" srcOrd="1" destOrd="0" presId="urn:microsoft.com/office/officeart/2005/8/layout/vProcess5"/>
    <dgm:cxn modelId="{92091292-2990-4349-8667-8389E1E93097}" srcId="{30A1F4BF-7FE7-4771-BA21-C3E339CB4EE8}" destId="{497CBF92-D38E-475B-8FC0-6F0C860718FF}" srcOrd="0" destOrd="0" parTransId="{0A02AD23-CCD6-44D2-92C8-069EFD6B428F}" sibTransId="{9407CE89-FD12-4DF2-BD75-A6740FA17BE9}"/>
    <dgm:cxn modelId="{6B2CC94A-0468-46AE-BE1D-5E8ABBB60C0C}" type="presOf" srcId="{30A1F4BF-7FE7-4771-BA21-C3E339CB4EE8}" destId="{B459A47A-6494-4BCB-ACAB-3B502F4C125C}" srcOrd="0" destOrd="0" presId="urn:microsoft.com/office/officeart/2005/8/layout/vProcess5"/>
    <dgm:cxn modelId="{05050049-5C8E-4CF8-A989-C5DDF114B178}" type="presOf" srcId="{497CBF92-D38E-475B-8FC0-6F0C860718FF}" destId="{65050BB8-5D0B-422B-A4FF-D10040DA273E}" srcOrd="1" destOrd="0" presId="urn:microsoft.com/office/officeart/2005/8/layout/vProcess5"/>
    <dgm:cxn modelId="{D2D46840-BE2A-4A27-8F4D-D0DB2BF19648}" type="presParOf" srcId="{B459A47A-6494-4BCB-ACAB-3B502F4C125C}" destId="{DDD900A1-D420-4EB3-8FC9-61E641D13991}" srcOrd="0" destOrd="0" presId="urn:microsoft.com/office/officeart/2005/8/layout/vProcess5"/>
    <dgm:cxn modelId="{221F1121-604C-4CF5-83D8-1F27AFAE91FF}" type="presParOf" srcId="{B459A47A-6494-4BCB-ACAB-3B502F4C125C}" destId="{E7F3AA3C-324C-4BC1-A767-A7FC4B3E3DF9}" srcOrd="1" destOrd="0" presId="urn:microsoft.com/office/officeart/2005/8/layout/vProcess5"/>
    <dgm:cxn modelId="{0BD36A2D-24A0-4317-892D-7D82089C7B9A}" type="presParOf" srcId="{B459A47A-6494-4BCB-ACAB-3B502F4C125C}" destId="{04B89503-AB53-440D-B870-A7A4E153B0F6}" srcOrd="2" destOrd="0" presId="urn:microsoft.com/office/officeart/2005/8/layout/vProcess5"/>
    <dgm:cxn modelId="{7DA4D0D5-E58C-4CC4-AB09-01BD02201160}" type="presParOf" srcId="{B459A47A-6494-4BCB-ACAB-3B502F4C125C}" destId="{468261EB-4500-4A04-A381-6FE17EB6B720}" srcOrd="3" destOrd="0" presId="urn:microsoft.com/office/officeart/2005/8/layout/vProcess5"/>
    <dgm:cxn modelId="{209DC2C8-EF1A-490C-B92F-62652014533E}" type="presParOf" srcId="{B459A47A-6494-4BCB-ACAB-3B502F4C125C}" destId="{75F98D76-357B-42A3-B893-C50D98B39895}" srcOrd="4" destOrd="0" presId="urn:microsoft.com/office/officeart/2005/8/layout/vProcess5"/>
    <dgm:cxn modelId="{A5BD23AF-88D5-4947-B442-36B764CF3984}" type="presParOf" srcId="{B459A47A-6494-4BCB-ACAB-3B502F4C125C}" destId="{56FC4622-8721-4E51-AA17-E9CAB3986DF3}" srcOrd="5" destOrd="0" presId="urn:microsoft.com/office/officeart/2005/8/layout/vProcess5"/>
    <dgm:cxn modelId="{0516806C-B18F-45C8-BC88-0E79E62B76A8}" type="presParOf" srcId="{B459A47A-6494-4BCB-ACAB-3B502F4C125C}" destId="{56D5516A-BEEE-4512-ADB0-ABEECCC3D22D}" srcOrd="6" destOrd="0" presId="urn:microsoft.com/office/officeart/2005/8/layout/vProcess5"/>
    <dgm:cxn modelId="{F60C271C-CAE5-4F35-9723-DE80C3FC15A0}" type="presParOf" srcId="{B459A47A-6494-4BCB-ACAB-3B502F4C125C}" destId="{FEC4C6C4-97DD-447F-8160-41793C5AA0CC}" srcOrd="7" destOrd="0" presId="urn:microsoft.com/office/officeart/2005/8/layout/vProcess5"/>
    <dgm:cxn modelId="{C6DBE166-E99D-4CBB-B2EC-C9458268833C}" type="presParOf" srcId="{B459A47A-6494-4BCB-ACAB-3B502F4C125C}" destId="{65050BB8-5D0B-422B-A4FF-D10040DA273E}" srcOrd="8" destOrd="0" presId="urn:microsoft.com/office/officeart/2005/8/layout/vProcess5"/>
    <dgm:cxn modelId="{6B6E2497-BB1D-4386-8EA3-9C23E344023A}" type="presParOf" srcId="{B459A47A-6494-4BCB-ACAB-3B502F4C125C}" destId="{4C11B1DE-0831-4B5A-9730-1BE825340FED}" srcOrd="9" destOrd="0" presId="urn:microsoft.com/office/officeart/2005/8/layout/vProcess5"/>
    <dgm:cxn modelId="{27D970E2-F3E8-411A-957C-4E4EB0590771}" type="presParOf" srcId="{B459A47A-6494-4BCB-ACAB-3B502F4C125C}" destId="{FD653B41-C621-4142-BE4A-1D0D7AC2851A}" srcOrd="10" destOrd="0" presId="urn:microsoft.com/office/officeart/2005/8/layout/vProcess5"/>
    <dgm:cxn modelId="{0471A425-0B47-4BE9-A75A-70D6D341C118}" type="presParOf" srcId="{B459A47A-6494-4BCB-ACAB-3B502F4C125C}" destId="{9418F490-FA73-42AC-A56B-AFFD8BEB7D54}" srcOrd="11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3AA3C-324C-4BC1-A767-A7FC4B3E3DF9}">
      <dsp:nvSpPr>
        <dsp:cNvPr id="0" name=""/>
        <dsp:cNvSpPr/>
      </dsp:nvSpPr>
      <dsp:spPr>
        <a:xfrm>
          <a:off x="77886" y="34440"/>
          <a:ext cx="7460043" cy="11498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Rockwell" panose="02060603020205020403" pitchFamily="18" charset="0"/>
            </a:rPr>
            <a:t>MoU Signed with WCR and India for IMLVT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Rockwell" panose="02060603020205020403" pitchFamily="18" charset="0"/>
            </a:rPr>
            <a:t>Received 28 Arabica varieties 2015-2017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Rockwell" panose="02060603020205020403" pitchFamily="18" charset="0"/>
            </a:rPr>
            <a:t>Establishment of IMLVT plot-2016-2017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Rockwell" panose="02060603020205020403" pitchFamily="18" charset="0"/>
            </a:rPr>
            <a:t>Valuation varieties </a:t>
          </a:r>
        </a:p>
      </dsp:txBody>
      <dsp:txXfrm>
        <a:off x="111563" y="68117"/>
        <a:ext cx="6111064" cy="1082468"/>
      </dsp:txXfrm>
    </dsp:sp>
    <dsp:sp modelId="{04B89503-AB53-440D-B870-A7A4E153B0F6}">
      <dsp:nvSpPr>
        <dsp:cNvPr id="0" name=""/>
        <dsp:cNvSpPr/>
      </dsp:nvSpPr>
      <dsp:spPr>
        <a:xfrm>
          <a:off x="298266" y="1230512"/>
          <a:ext cx="7478595" cy="1012060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  <a:latin typeface="Rockwell" panose="02060603020205020403" pitchFamily="18" charset="0"/>
            </a:rPr>
            <a:t>MoU signed for Global </a:t>
          </a:r>
          <a:r>
            <a:rPr lang="en-US" sz="2500" kern="1200" dirty="0" err="1">
              <a:solidFill>
                <a:schemeClr val="tx1"/>
              </a:solidFill>
              <a:latin typeface="Rockwell" panose="02060603020205020403" pitchFamily="18" charset="0"/>
            </a:rPr>
            <a:t>Innovea</a:t>
          </a:r>
          <a:r>
            <a:rPr lang="en-US" sz="2500" kern="1200" dirty="0">
              <a:solidFill>
                <a:schemeClr val="tx1"/>
              </a:solidFill>
              <a:latin typeface="Rockwell" panose="02060603020205020403" pitchFamily="18" charset="0"/>
            </a:rPr>
            <a:t> Network project</a:t>
          </a:r>
        </a:p>
      </dsp:txBody>
      <dsp:txXfrm>
        <a:off x="327908" y="1260154"/>
        <a:ext cx="6037207" cy="952776"/>
      </dsp:txXfrm>
    </dsp:sp>
    <dsp:sp modelId="{468261EB-4500-4A04-A381-6FE17EB6B720}">
      <dsp:nvSpPr>
        <dsp:cNvPr id="0" name=""/>
        <dsp:cNvSpPr/>
      </dsp:nvSpPr>
      <dsp:spPr>
        <a:xfrm>
          <a:off x="1156319" y="2426584"/>
          <a:ext cx="6836561" cy="1012060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  <a:latin typeface="Rockwell" panose="02060603020205020403" pitchFamily="18" charset="0"/>
            </a:rPr>
            <a:t>Received  </a:t>
          </a:r>
          <a:r>
            <a:rPr lang="en-US" sz="2500" kern="1200" dirty="0" err="1">
              <a:solidFill>
                <a:schemeClr val="tx1"/>
              </a:solidFill>
              <a:latin typeface="Rockwell" panose="02060603020205020403" pitchFamily="18" charset="0"/>
            </a:rPr>
            <a:t>Innovea</a:t>
          </a:r>
          <a:r>
            <a:rPr lang="en-US" sz="2500" kern="1200" dirty="0">
              <a:solidFill>
                <a:schemeClr val="tx1"/>
              </a:solidFill>
              <a:latin typeface="Rockwell" panose="02060603020205020403" pitchFamily="18" charset="0"/>
            </a:rPr>
            <a:t> global varieties Arabica varieties Sept 2024</a:t>
          </a:r>
          <a:endParaRPr lang="en-IN" sz="2500" kern="1200" dirty="0">
            <a:solidFill>
              <a:schemeClr val="tx1"/>
            </a:solidFill>
          </a:endParaRPr>
        </a:p>
      </dsp:txBody>
      <dsp:txXfrm>
        <a:off x="1185961" y="2456226"/>
        <a:ext cx="5522371" cy="952776"/>
      </dsp:txXfrm>
    </dsp:sp>
    <dsp:sp modelId="{75F98D76-357B-42A3-B893-C50D98B39895}">
      <dsp:nvSpPr>
        <dsp:cNvPr id="0" name=""/>
        <dsp:cNvSpPr/>
      </dsp:nvSpPr>
      <dsp:spPr>
        <a:xfrm>
          <a:off x="1656185" y="3591586"/>
          <a:ext cx="6509523" cy="1012060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  <a:latin typeface="Rockwell" panose="02060603020205020403" pitchFamily="18" charset="0"/>
            </a:rPr>
            <a:t>MoU Signed with WCR for Global Robusta network project</a:t>
          </a:r>
        </a:p>
      </dsp:txBody>
      <dsp:txXfrm>
        <a:off x="1685827" y="3621228"/>
        <a:ext cx="5247227" cy="952776"/>
      </dsp:txXfrm>
    </dsp:sp>
    <dsp:sp modelId="{56FC4622-8721-4E51-AA17-E9CAB3986DF3}">
      <dsp:nvSpPr>
        <dsp:cNvPr id="0" name=""/>
        <dsp:cNvSpPr/>
      </dsp:nvSpPr>
      <dsp:spPr>
        <a:xfrm>
          <a:off x="6573273" y="723179"/>
          <a:ext cx="657839" cy="65783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>
            <a:solidFill>
              <a:schemeClr val="tx1"/>
            </a:solidFill>
            <a:latin typeface="Rockwell" panose="02060603020205020403" pitchFamily="18" charset="0"/>
          </a:endParaRPr>
        </a:p>
      </dsp:txBody>
      <dsp:txXfrm>
        <a:off x="6721287" y="723179"/>
        <a:ext cx="361811" cy="495024"/>
      </dsp:txXfrm>
    </dsp:sp>
    <dsp:sp modelId="{56D5516A-BEEE-4512-ADB0-ABEECCC3D22D}">
      <dsp:nvSpPr>
        <dsp:cNvPr id="0" name=""/>
        <dsp:cNvSpPr/>
      </dsp:nvSpPr>
      <dsp:spPr>
        <a:xfrm>
          <a:off x="6634486" y="2005659"/>
          <a:ext cx="657839" cy="65783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000" kern="1200">
            <a:solidFill>
              <a:schemeClr val="tx1"/>
            </a:solidFill>
          </a:endParaRPr>
        </a:p>
      </dsp:txBody>
      <dsp:txXfrm>
        <a:off x="6782500" y="2005659"/>
        <a:ext cx="361811" cy="495024"/>
      </dsp:txXfrm>
    </dsp:sp>
    <dsp:sp modelId="{FEC4C6C4-97DD-447F-8160-41793C5AA0CC}">
      <dsp:nvSpPr>
        <dsp:cNvPr id="0" name=""/>
        <dsp:cNvSpPr/>
      </dsp:nvSpPr>
      <dsp:spPr>
        <a:xfrm>
          <a:off x="7171521" y="3201731"/>
          <a:ext cx="657839" cy="65783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000" kern="1200">
            <a:solidFill>
              <a:schemeClr val="tx1"/>
            </a:solidFill>
          </a:endParaRPr>
        </a:p>
      </dsp:txBody>
      <dsp:txXfrm>
        <a:off x="7319535" y="3201731"/>
        <a:ext cx="361811" cy="495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9BE7D-B738-4DB7-B521-2B064C022392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ED84E-6F5C-4BDE-8FB7-7E76E7598D6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Half Frame 6"/>
          <p:cNvSpPr/>
          <p:nvPr userDrawn="1"/>
        </p:nvSpPr>
        <p:spPr>
          <a:xfrm>
            <a:off x="0" y="0"/>
            <a:ext cx="2000232" cy="2857520"/>
          </a:xfrm>
          <a:prstGeom prst="halfFrame">
            <a:avLst>
              <a:gd name="adj1" fmla="val 12349"/>
              <a:gd name="adj2" fmla="val 1309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Half Frame 6"/>
          <p:cNvSpPr/>
          <p:nvPr userDrawn="1"/>
        </p:nvSpPr>
        <p:spPr>
          <a:xfrm>
            <a:off x="0" y="0"/>
            <a:ext cx="2000232" cy="2857520"/>
          </a:xfrm>
          <a:prstGeom prst="halfFrame">
            <a:avLst>
              <a:gd name="adj1" fmla="val 12350"/>
              <a:gd name="adj2" fmla="val 14598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alf Frame 7"/>
          <p:cNvSpPr/>
          <p:nvPr userDrawn="1"/>
        </p:nvSpPr>
        <p:spPr>
          <a:xfrm>
            <a:off x="0" y="0"/>
            <a:ext cx="2000232" cy="2857520"/>
          </a:xfrm>
          <a:prstGeom prst="halfFrame">
            <a:avLst>
              <a:gd name="adj1" fmla="val 12350"/>
              <a:gd name="adj2" fmla="val 1384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="" xmlns:a16="http://schemas.microsoft.com/office/drawing/2014/main" id="{B9D7E975-9161-4F2D-AC53-69E1912F6B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9EC34F-4D44-41E9-8A8F-2ABF25EFC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28662" y="1660062"/>
            <a:ext cx="1500198" cy="1268871"/>
          </a:xfrm>
          <a:prstGeom prst="rect">
            <a:avLst/>
          </a:prstGeom>
          <a:noFill/>
        </p:spPr>
      </p:pic>
      <p:pic>
        <p:nvPicPr>
          <p:cNvPr id="5" name="Picture 2" descr="https://www.comunicaffe.com/wp-content/uploads/2017/09/World-Coffee-Research-logo-201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3333" y="4278093"/>
            <a:ext cx="3009143" cy="1579799"/>
          </a:xfrm>
          <a:prstGeom prst="rect">
            <a:avLst/>
          </a:prstGeom>
          <a:noFill/>
        </p:spPr>
      </p:pic>
      <p:sp>
        <p:nvSpPr>
          <p:cNvPr id="22" name="Right Triangle 21">
            <a:extLst>
              <a:ext uri="{FF2B5EF4-FFF2-40B4-BE49-F238E27FC236}">
                <a16:creationId xmlns="" xmlns:a16="http://schemas.microsoft.com/office/drawing/2014/main" id="{827DC2C4-B485-428A-BF4A-472D2967F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63E6235-1649-4B47-9862-4026FC473B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723741" y="623275"/>
            <a:ext cx="4936378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6182" y="683881"/>
            <a:ext cx="4714907" cy="2030739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Rockwell" panose="02060603020205020403" pitchFamily="18" charset="0"/>
              </a:rPr>
              <a:t>Global Coffee Breeding Meeting, Manizales- Colombia, on November 17 - 21, 2025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9631" y="4278093"/>
            <a:ext cx="3998517" cy="1261267"/>
          </a:xfrm>
        </p:spPr>
        <p:txBody>
          <a:bodyPr anchor="t">
            <a:normAutofit lnSpcReduction="10000"/>
          </a:bodyPr>
          <a:lstStyle/>
          <a:p>
            <a:pPr algn="l">
              <a:lnSpc>
                <a:spcPct val="90000"/>
              </a:lnSpc>
            </a:pP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  <a:latin typeface="Rockwell" panose="02060603020205020403" pitchFamily="18" charset="0"/>
              </a:rPr>
              <a:t>Dr</a:t>
            </a:r>
            <a:r>
              <a:rPr lang="en-US" sz="1500" b="1" dirty="0" smtClean="0">
                <a:solidFill>
                  <a:schemeClr val="accent4">
                    <a:lumMod val="75000"/>
                  </a:schemeClr>
                </a:solidFill>
                <a:latin typeface="Rockwell" panose="02060603020205020403" pitchFamily="18" charset="0"/>
              </a:rPr>
              <a:t>. Jeena Devasia,</a:t>
            </a:r>
            <a:endParaRPr lang="en-US" sz="1500" b="1" dirty="0">
              <a:solidFill>
                <a:schemeClr val="accent4">
                  <a:lumMod val="75000"/>
                </a:schemeClr>
              </a:solidFill>
              <a:latin typeface="Rockwell" panose="02060603020205020403" pitchFamily="18" charset="0"/>
            </a:endParaRPr>
          </a:p>
          <a:p>
            <a:pPr algn="l">
              <a:lnSpc>
                <a:spcPct val="90000"/>
              </a:lnSpc>
            </a:pPr>
            <a:r>
              <a:rPr lang="en-US" sz="1500" dirty="0">
                <a:solidFill>
                  <a:schemeClr val="accent4">
                    <a:lumMod val="75000"/>
                  </a:schemeClr>
                </a:solidFill>
                <a:latin typeface="Rockwell" panose="02060603020205020403" pitchFamily="18" charset="0"/>
              </a:rPr>
              <a:t>Head, Plant Breeding </a:t>
            </a:r>
            <a:r>
              <a:rPr lang="en-US" sz="1500" dirty="0" smtClean="0">
                <a:solidFill>
                  <a:schemeClr val="accent4">
                    <a:lumMod val="75000"/>
                  </a:schemeClr>
                </a:solidFill>
                <a:latin typeface="Rockwell" panose="02060603020205020403" pitchFamily="18" charset="0"/>
              </a:rPr>
              <a:t>and </a:t>
            </a:r>
            <a:r>
              <a:rPr lang="en-US" sz="1500" dirty="0">
                <a:solidFill>
                  <a:schemeClr val="accent4">
                    <a:lumMod val="75000"/>
                  </a:schemeClr>
                </a:solidFill>
                <a:latin typeface="Rockwell" panose="02060603020205020403" pitchFamily="18" charset="0"/>
              </a:rPr>
              <a:t>Genetics</a:t>
            </a:r>
          </a:p>
          <a:p>
            <a:pPr algn="l">
              <a:lnSpc>
                <a:spcPct val="90000"/>
              </a:lnSpc>
            </a:pPr>
            <a:r>
              <a:rPr lang="en-US" sz="1500" dirty="0">
                <a:solidFill>
                  <a:schemeClr val="accent4">
                    <a:lumMod val="75000"/>
                  </a:schemeClr>
                </a:solidFill>
                <a:latin typeface="Rockwell" panose="02060603020205020403" pitchFamily="18" charset="0"/>
              </a:rPr>
              <a:t>Central Coffee Research Institute</a:t>
            </a:r>
            <a:r>
              <a:rPr lang="en-US" sz="1500" dirty="0" smtClean="0">
                <a:solidFill>
                  <a:schemeClr val="accent4">
                    <a:lumMod val="75000"/>
                  </a:schemeClr>
                </a:solidFill>
                <a:latin typeface="Rockwell" panose="02060603020205020403" pitchFamily="18" charset="0"/>
              </a:rPr>
              <a:t>,</a:t>
            </a:r>
          </a:p>
          <a:p>
            <a:pPr algn="l">
              <a:lnSpc>
                <a:spcPct val="90000"/>
              </a:lnSpc>
            </a:pPr>
            <a:r>
              <a:rPr lang="en-US" sz="1500" dirty="0" err="1" smtClean="0">
                <a:solidFill>
                  <a:schemeClr val="accent4">
                    <a:lumMod val="75000"/>
                  </a:schemeClr>
                </a:solidFill>
                <a:latin typeface="Rockwell" panose="02060603020205020403" pitchFamily="18" charset="0"/>
              </a:rPr>
              <a:t>Chikkamagaluru</a:t>
            </a:r>
            <a:r>
              <a:rPr lang="en-US" sz="1500" dirty="0">
                <a:solidFill>
                  <a:schemeClr val="accent4">
                    <a:lumMod val="75000"/>
                  </a:schemeClr>
                </a:solidFill>
                <a:latin typeface="Rockwell" panose="02060603020205020403" pitchFamily="18" charset="0"/>
              </a:rPr>
              <a:t>, </a:t>
            </a:r>
            <a:endParaRPr lang="en-US" sz="1500" dirty="0" smtClean="0">
              <a:solidFill>
                <a:schemeClr val="accent4">
                  <a:lumMod val="75000"/>
                </a:schemeClr>
              </a:solidFill>
              <a:latin typeface="Rockwell" panose="02060603020205020403" pitchFamily="18" charset="0"/>
            </a:endParaRPr>
          </a:p>
          <a:p>
            <a:pPr algn="l">
              <a:lnSpc>
                <a:spcPct val="90000"/>
              </a:lnSpc>
            </a:pPr>
            <a:r>
              <a:rPr lang="en-US" sz="1500" dirty="0" smtClean="0">
                <a:solidFill>
                  <a:schemeClr val="accent4">
                    <a:lumMod val="75000"/>
                  </a:schemeClr>
                </a:solidFill>
                <a:latin typeface="Rockwell" panose="02060603020205020403" pitchFamily="18" charset="0"/>
              </a:rPr>
              <a:t>Karnataka</a:t>
            </a:r>
            <a:r>
              <a:rPr lang="en-US" sz="1500" dirty="0">
                <a:solidFill>
                  <a:schemeClr val="accent4">
                    <a:lumMod val="75000"/>
                  </a:schemeClr>
                </a:solidFill>
                <a:latin typeface="Rockwell" panose="02060603020205020403" pitchFamily="18" charset="0"/>
              </a:rPr>
              <a:t>, India</a:t>
            </a:r>
          </a:p>
          <a:p>
            <a:pPr algn="l">
              <a:lnSpc>
                <a:spcPct val="90000"/>
              </a:lnSpc>
            </a:pPr>
            <a:endParaRPr lang="en-US" sz="1500" dirty="0">
              <a:solidFill>
                <a:schemeClr val="accent4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F11D903-A1C7-F37E-7B15-F5842EBFAE9E}"/>
              </a:ext>
            </a:extLst>
          </p:cNvPr>
          <p:cNvSpPr txBox="1"/>
          <p:nvPr/>
        </p:nvSpPr>
        <p:spPr>
          <a:xfrm>
            <a:off x="3723741" y="2866244"/>
            <a:ext cx="4936378" cy="646331"/>
          </a:xfrm>
          <a:prstGeom prst="rect">
            <a:avLst/>
          </a:prstGeom>
          <a:solidFill>
            <a:srgbClr val="7D3FAE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Rockwell" panose="02060603020205020403" pitchFamily="18" charset="0"/>
              </a:rPr>
              <a:t>Indian Collaboration with World Coffee Research  </a:t>
            </a:r>
            <a:endParaRPr lang="en-IN" i="1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305D223C-007B-D637-D3FD-258AEC514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4913F6-9454-D241-0C77-9C0A0899F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794" y="116632"/>
            <a:ext cx="7000924" cy="1325175"/>
          </a:xfr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Arial Narrow" pitchFamily="34" charset="0"/>
              </a:rPr>
              <a:t>Evaluation of varieties in brief- Cup Quality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120E988-16EF-F52F-19AB-DF3AFC0C623A}"/>
              </a:ext>
            </a:extLst>
          </p:cNvPr>
          <p:cNvSpPr/>
          <p:nvPr/>
        </p:nvSpPr>
        <p:spPr>
          <a:xfrm>
            <a:off x="0" y="0"/>
            <a:ext cx="1714480" cy="6858000"/>
          </a:xfrm>
          <a:prstGeom prst="rect">
            <a:avLst/>
          </a:prstGeom>
          <a:solidFill>
            <a:srgbClr val="7D3FA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</a:rPr>
              <a:t>Status of IMLVT -Collaboration with India &amp; WCR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133BA3A4-5462-5C03-7E41-D0BA8AF4D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39632798"/>
              </p:ext>
            </p:extLst>
          </p:nvPr>
        </p:nvGraphicFramePr>
        <p:xfrm>
          <a:off x="3095836" y="1538031"/>
          <a:ext cx="5112568" cy="2804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0422">
                  <a:extLst>
                    <a:ext uri="{9D8B030D-6E8A-4147-A177-3AD203B41FA5}">
                      <a16:colId xmlns="" xmlns:a16="http://schemas.microsoft.com/office/drawing/2014/main" val="2630517460"/>
                    </a:ext>
                  </a:extLst>
                </a:gridCol>
                <a:gridCol w="1848127">
                  <a:extLst>
                    <a:ext uri="{9D8B030D-6E8A-4147-A177-3AD203B41FA5}">
                      <a16:colId xmlns="" xmlns:a16="http://schemas.microsoft.com/office/drawing/2014/main" val="3314942095"/>
                    </a:ext>
                  </a:extLst>
                </a:gridCol>
                <a:gridCol w="2424019">
                  <a:extLst>
                    <a:ext uri="{9D8B030D-6E8A-4147-A177-3AD203B41FA5}">
                      <a16:colId xmlns="" xmlns:a16="http://schemas.microsoft.com/office/drawing/2014/main" val="552203151"/>
                    </a:ext>
                  </a:extLst>
                </a:gridCol>
              </a:tblGrid>
              <a:tr h="523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 err="1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Sl.No</a:t>
                      </a:r>
                      <a:endParaRPr lang="en-IN" sz="16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Variety</a:t>
                      </a:r>
                      <a:endParaRPr lang="en-IN" sz="16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Cup Scores- Mean </a:t>
                      </a:r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of </a:t>
                      </a:r>
                      <a:r>
                        <a:rPr lang="en-US" sz="1600" b="1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three</a:t>
                      </a:r>
                      <a:r>
                        <a:rPr lang="en-US" sz="1600" b="1" baseline="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years</a:t>
                      </a:r>
                      <a:endParaRPr lang="en-IN" sz="1600" b="1" dirty="0">
                        <a:solidFill>
                          <a:srgbClr val="FFFF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2670129605"/>
                  </a:ext>
                </a:extLst>
              </a:tr>
              <a:tr h="250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1</a:t>
                      </a:r>
                      <a:endParaRPr lang="en-IN" sz="1600" b="1" dirty="0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Batian</a:t>
                      </a:r>
                      <a:endParaRPr lang="en-IN" sz="1600" b="1" dirty="0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>
                          <a:effectLst/>
                          <a:latin typeface="+mn-lt"/>
                        </a:rPr>
                        <a:t>81</a:t>
                      </a:r>
                      <a:endParaRPr lang="en-IN" sz="1600" b="1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4264228937"/>
                  </a:ext>
                </a:extLst>
              </a:tr>
              <a:tr h="250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2</a:t>
                      </a:r>
                      <a:endParaRPr lang="en-IN" sz="1600" b="1" dirty="0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>
                          <a:effectLst/>
                          <a:latin typeface="+mn-lt"/>
                        </a:rPr>
                        <a:t>Catigua MG2</a:t>
                      </a:r>
                      <a:endParaRPr lang="en-IN" sz="1600" b="1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>
                          <a:effectLst/>
                          <a:latin typeface="+mn-lt"/>
                        </a:rPr>
                        <a:t>81.4</a:t>
                      </a:r>
                      <a:endParaRPr lang="en-IN" sz="1600" b="1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421971672"/>
                  </a:ext>
                </a:extLst>
              </a:tr>
              <a:tr h="250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3</a:t>
                      </a:r>
                      <a:endParaRPr lang="en-IN" sz="1600" b="1" dirty="0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>
                          <a:effectLst/>
                          <a:latin typeface="+mn-lt"/>
                        </a:rPr>
                        <a:t>EC-16</a:t>
                      </a:r>
                      <a:endParaRPr lang="en-IN" sz="1600" b="1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>
                          <a:effectLst/>
                          <a:latin typeface="+mn-lt"/>
                        </a:rPr>
                        <a:t>79.4</a:t>
                      </a:r>
                      <a:endParaRPr lang="en-IN" sz="1600" b="1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3954384236"/>
                  </a:ext>
                </a:extLst>
              </a:tr>
              <a:tr h="250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4</a:t>
                      </a:r>
                      <a:endParaRPr lang="en-IN" sz="1600" b="1" dirty="0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IPR-103</a:t>
                      </a:r>
                      <a:endParaRPr lang="en-IN" sz="1600" b="1" dirty="0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>
                          <a:effectLst/>
                          <a:latin typeface="+mn-lt"/>
                        </a:rPr>
                        <a:t>78.9</a:t>
                      </a:r>
                      <a:endParaRPr lang="en-IN" sz="1600" b="1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611176482"/>
                  </a:ext>
                </a:extLst>
              </a:tr>
              <a:tr h="250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5</a:t>
                      </a:r>
                      <a:endParaRPr lang="en-IN" sz="1600" b="1" dirty="0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>
                          <a:effectLst/>
                          <a:latin typeface="+mn-lt"/>
                        </a:rPr>
                        <a:t>Marsellesa</a:t>
                      </a:r>
                      <a:endParaRPr lang="en-IN" sz="1600" b="1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80.2</a:t>
                      </a:r>
                      <a:endParaRPr lang="en-IN" sz="1600" b="1" dirty="0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6708184"/>
                  </a:ext>
                </a:extLst>
              </a:tr>
              <a:tr h="250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6</a:t>
                      </a:r>
                      <a:endParaRPr lang="en-IN" sz="1600" b="1" dirty="0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>
                          <a:effectLst/>
                          <a:latin typeface="+mn-lt"/>
                        </a:rPr>
                        <a:t>Pacamara</a:t>
                      </a:r>
                      <a:endParaRPr lang="en-IN" sz="1600" b="1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>
                          <a:effectLst/>
                          <a:latin typeface="+mn-lt"/>
                        </a:rPr>
                        <a:t>82.7</a:t>
                      </a:r>
                      <a:endParaRPr lang="en-IN" sz="1600" b="1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2752071268"/>
                  </a:ext>
                </a:extLst>
              </a:tr>
              <a:tr h="250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7</a:t>
                      </a:r>
                      <a:endParaRPr lang="en-IN" sz="1600" b="1" dirty="0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>
                          <a:effectLst/>
                          <a:latin typeface="+mn-lt"/>
                        </a:rPr>
                        <a:t>S.795</a:t>
                      </a:r>
                      <a:endParaRPr lang="en-IN" sz="1600" b="1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>
                          <a:effectLst/>
                          <a:latin typeface="+mn-lt"/>
                        </a:rPr>
                        <a:t>79.4</a:t>
                      </a:r>
                      <a:endParaRPr lang="en-IN" sz="1600" b="1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2748287201"/>
                  </a:ext>
                </a:extLst>
              </a:tr>
              <a:tr h="250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8</a:t>
                      </a:r>
                      <a:endParaRPr lang="en-IN" sz="1600" b="1" dirty="0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>
                          <a:effectLst/>
                          <a:latin typeface="+mn-lt"/>
                        </a:rPr>
                        <a:t>Sln.6</a:t>
                      </a:r>
                      <a:endParaRPr lang="en-IN" sz="1600" b="1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80</a:t>
                      </a:r>
                      <a:endParaRPr lang="en-IN" sz="1600" b="1" dirty="0">
                        <a:effectLst/>
                        <a:latin typeface="+mn-lt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212572257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363DBE25-12A3-1D92-EC6C-52F4CF740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918" y="4643446"/>
            <a:ext cx="712366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Eight varieties WCR were sent for cup quality assessment in 2021,2022 and 2023.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results indicated that, the variety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Pacamara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recorded high SCA score of 82.7 followed by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Catigua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MG2 and Batian.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variety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Marsellesa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Sln.6 were also recorded high score of 80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1146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91FD9E0E-CFB2-BD00-967F-964961981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600" y="692696"/>
            <a:ext cx="6552728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CCRI, Coffee Board,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India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joined hands with WCR for evaluating the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breeding lines/hybrids developed by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crossing best performing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varieties.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As part of INNOVEA team: 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September 2024: Received </a:t>
            </a:r>
            <a:r>
              <a:rPr lang="en-US" altLang="en-US" sz="2200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  <a:r>
              <a:rPr lang="en-US" altLang="en-US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raised seedlings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from Costa Rica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through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NBPGR after the quarantine clearance. 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0" lang="en-US" altLang="en-US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plantlets were transplanted into root trainers in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soil rite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mixture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maintained in the Isolation for two months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alt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Later shifted to normal nursery mixture and maintained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26D6A24-431A-AA79-D4A5-15934994B766}"/>
              </a:ext>
            </a:extLst>
          </p:cNvPr>
          <p:cNvSpPr/>
          <p:nvPr/>
        </p:nvSpPr>
        <p:spPr>
          <a:xfrm>
            <a:off x="0" y="-27384"/>
            <a:ext cx="25206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892859C-F429-9781-85FE-C9BBE70AC6B8}"/>
              </a:ext>
            </a:extLst>
          </p:cNvPr>
          <p:cNvSpPr txBox="1"/>
          <p:nvPr/>
        </p:nvSpPr>
        <p:spPr>
          <a:xfrm>
            <a:off x="4405012" y="215062"/>
            <a:ext cx="278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Rockwell" panose="02060603020205020403" pitchFamily="18" charset="0"/>
              </a:rPr>
              <a:t>Innovea</a:t>
            </a:r>
            <a:r>
              <a:rPr lang="en-US" sz="2800" dirty="0">
                <a:latin typeface="Rockwell" panose="02060603020205020403" pitchFamily="18" charset="0"/>
              </a:rPr>
              <a:t> Global </a:t>
            </a:r>
            <a:endParaRPr lang="en-IN" sz="2800" dirty="0">
              <a:latin typeface="Rockwell" panose="020606030202050204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E13ED7E-1B39-CC33-D7ED-B050EDE1B1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49" t="7473" r="22435"/>
          <a:stretch>
            <a:fillRect/>
          </a:stretch>
        </p:blipFill>
        <p:spPr>
          <a:xfrm>
            <a:off x="467544" y="27384"/>
            <a:ext cx="1487540" cy="3002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CA88319-2E21-8901-6E01-C2ECDCD369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21385"/>
            <a:ext cx="2528796" cy="1902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D2E8261-8FA5-4EF0-C029-E3EE1B4E12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88" t="14492" r="3538" b="5024"/>
          <a:stretch>
            <a:fillRect/>
          </a:stretch>
        </p:blipFill>
        <p:spPr>
          <a:xfrm flipH="1">
            <a:off x="29102" y="5115714"/>
            <a:ext cx="2469450" cy="16463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0798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C1A2A5-80D0-6842-5829-46C3296AB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58" y="-142900"/>
            <a:ext cx="8072494" cy="69269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n-US" sz="2000" b="1" dirty="0">
                <a:latin typeface="+mn-lt"/>
              </a:rPr>
              <a:t>The status of available plants being hardened at CCRI</a:t>
            </a:r>
            <a:endParaRPr lang="en-IN" sz="2000" b="1" dirty="0">
              <a:latin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7D938A9A-EFA5-0407-462C-8F44D5D6BF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38231713"/>
              </p:ext>
            </p:extLst>
          </p:nvPr>
        </p:nvGraphicFramePr>
        <p:xfrm>
          <a:off x="214282" y="496062"/>
          <a:ext cx="2664296" cy="63619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579">
                  <a:extLst>
                    <a:ext uri="{9D8B030D-6E8A-4147-A177-3AD203B41FA5}">
                      <a16:colId xmlns="" xmlns:a16="http://schemas.microsoft.com/office/drawing/2014/main" val="3007266828"/>
                    </a:ext>
                  </a:extLst>
                </a:gridCol>
                <a:gridCol w="1214446">
                  <a:extLst>
                    <a:ext uri="{9D8B030D-6E8A-4147-A177-3AD203B41FA5}">
                      <a16:colId xmlns="" xmlns:a16="http://schemas.microsoft.com/office/drawing/2014/main" val="1431057652"/>
                    </a:ext>
                  </a:extLst>
                </a:gridCol>
                <a:gridCol w="997271">
                  <a:extLst>
                    <a:ext uri="{9D8B030D-6E8A-4147-A177-3AD203B41FA5}">
                      <a16:colId xmlns="" xmlns:a16="http://schemas.microsoft.com/office/drawing/2014/main" val="952316956"/>
                    </a:ext>
                  </a:extLst>
                </a:gridCol>
              </a:tblGrid>
              <a:tr h="447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Sl.No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Code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>
                          <a:effectLst/>
                          <a:latin typeface="Rockwell" panose="02060603020205020403" pitchFamily="18" charset="0"/>
                        </a:rPr>
                        <a:t>total plants available  at CCRI  nursery</a:t>
                      </a:r>
                      <a:endParaRPr lang="en-IN" sz="11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4145229446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1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WCR0021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44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21221085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2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>
                          <a:effectLst/>
                          <a:latin typeface="Rockwell" panose="02060603020205020403" pitchFamily="18" charset="0"/>
                        </a:rPr>
                        <a:t>WCR0022</a:t>
                      </a:r>
                      <a:endParaRPr lang="en-IN" sz="11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30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877649713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3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WCR0023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32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995259175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4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WCR0024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8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3915406928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5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WCR0025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>
                          <a:effectLst/>
                          <a:latin typeface="Rockwell" panose="02060603020205020403" pitchFamily="18" charset="0"/>
                        </a:rPr>
                        <a:t>7</a:t>
                      </a:r>
                      <a:endParaRPr lang="en-IN" sz="11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662495658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6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WCR0026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18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3160474729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7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WCR0101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1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2203942410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8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WCR0102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>
                          <a:effectLst/>
                          <a:latin typeface="Rockwell" panose="02060603020205020403" pitchFamily="18" charset="0"/>
                        </a:rPr>
                        <a:t>5</a:t>
                      </a:r>
                      <a:endParaRPr lang="en-IN" sz="11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3840028517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>
                          <a:effectLst/>
                          <a:latin typeface="Rockwell" panose="02060603020205020403" pitchFamily="18" charset="0"/>
                        </a:rPr>
                        <a:t>9</a:t>
                      </a:r>
                      <a:endParaRPr lang="en-IN" sz="11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WCR0103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5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1269932085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10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>
                          <a:effectLst/>
                          <a:latin typeface="Rockwell" panose="02060603020205020403" pitchFamily="18" charset="0"/>
                        </a:rPr>
                        <a:t>WCR0104</a:t>
                      </a:r>
                      <a:endParaRPr lang="en-IN" sz="11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1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2672739632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11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WCR0105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2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4131264880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12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WCR0106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4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4182755046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13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WCR0107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3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2234656257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14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WCR0108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1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737916237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15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WCR0109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5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1473831800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16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WCR0110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3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1545645284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17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WCR0111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5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793745080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18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WCR0112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9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2615673081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19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WCR0113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1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2666916550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20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 114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3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3223604862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21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 115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4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3166978389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22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 116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1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54524109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23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 117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3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1791468849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24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 132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23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1032046840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25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 133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9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3777868565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26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 137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28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1261261526"/>
                  </a:ext>
                </a:extLst>
              </a:tr>
              <a:tr h="143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27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 138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6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695234351"/>
                  </a:ext>
                </a:extLst>
              </a:tr>
              <a:tr h="1842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28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WCR 140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27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2716853203"/>
                  </a:ext>
                </a:extLst>
              </a:tr>
              <a:tr h="14306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  <a:latin typeface="Rockwell" panose="02060603020205020403" pitchFamily="18" charset="0"/>
                        </a:rPr>
                        <a:t>Total</a:t>
                      </a:r>
                      <a:endParaRPr lang="en-IN" sz="11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>
                          <a:effectLst/>
                          <a:latin typeface="Rockwell" panose="02060603020205020403" pitchFamily="18" charset="0"/>
                        </a:rPr>
                        <a:t>288</a:t>
                      </a:r>
                      <a:endParaRPr lang="en-IN" sz="11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unga" panose="020B0502040204020203" pitchFamily="34" charset="0"/>
                      </a:endParaRPr>
                    </a:p>
                  </a:txBody>
                  <a:tcPr marL="52767" marR="52767" marT="0" marB="0"/>
                </a:tc>
                <a:extLst>
                  <a:ext uri="{0D108BD9-81ED-4DB2-BD59-A6C34878D82A}">
                    <a16:rowId xmlns="" xmlns:a16="http://schemas.microsoft.com/office/drawing/2014/main" val="347527684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C9FAA7D-7783-2A3A-D9B1-62909477C487}"/>
              </a:ext>
            </a:extLst>
          </p:cNvPr>
          <p:cNvSpPr txBox="1"/>
          <p:nvPr/>
        </p:nvSpPr>
        <p:spPr>
          <a:xfrm>
            <a:off x="5523544" y="624662"/>
            <a:ext cx="322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b="1" dirty="0"/>
              <a:t>Seedling Genotyping: </a:t>
            </a:r>
            <a:endParaRPr lang="en-IN" dirty="0"/>
          </a:p>
          <a:p>
            <a:r>
              <a:rPr lang="en-US" dirty="0"/>
              <a:t>The genotyping was conducted with WCR’s interventions.</a:t>
            </a:r>
            <a:endParaRPr lang="en-IN" dirty="0"/>
          </a:p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40657DC-C1D4-DEF1-AA90-E49F816700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282" y="1756957"/>
            <a:ext cx="1312934" cy="236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D33E9B4-DE84-756D-4645-0046F1F25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432" y="1776481"/>
            <a:ext cx="1312934" cy="2321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7C61FE7-A8E1-44EF-CBF6-92785F01D9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282" y="4276982"/>
            <a:ext cx="3227851" cy="242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5B3B1B8-64CE-5B03-A906-0E5703461F1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6290" y="1075373"/>
            <a:ext cx="2287082" cy="30413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2E51AA8-FA18-8B79-D9C1-99B787659B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19" y="4538965"/>
            <a:ext cx="1624576" cy="2158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30333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337B06D-ED1F-9903-E786-FE9B15EF6C30}"/>
              </a:ext>
            </a:extLst>
          </p:cNvPr>
          <p:cNvSpPr txBox="1"/>
          <p:nvPr/>
        </p:nvSpPr>
        <p:spPr>
          <a:xfrm>
            <a:off x="3714744" y="285728"/>
            <a:ext cx="201901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 Narrow" pitchFamily="34" charset="0"/>
              </a:rPr>
              <a:t>Way Forward</a:t>
            </a:r>
            <a:endParaRPr lang="en-IN" sz="2800" b="1" dirty="0">
              <a:solidFill>
                <a:srgbClr val="7030A0"/>
              </a:solidFill>
              <a:latin typeface="Arial Narrow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D655162-427F-0298-E901-B2F19D20C1FD}"/>
              </a:ext>
            </a:extLst>
          </p:cNvPr>
          <p:cNvSpPr txBox="1"/>
          <p:nvPr/>
        </p:nvSpPr>
        <p:spPr>
          <a:xfrm>
            <a:off x="509317" y="1268760"/>
            <a:ext cx="8280920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fontAlgn="base">
              <a:buClr>
                <a:srgbClr val="000000"/>
              </a:buClr>
              <a:buSzPts val="1100"/>
              <a:buFont typeface="Wingdings" panose="05000000000000000000" pitchFamily="2" charset="2"/>
              <a:buChar char="v"/>
            </a:pPr>
            <a:r>
              <a:rPr lang="en-US" sz="2400" b="1" u="none" strike="noStrike" dirty="0">
                <a:solidFill>
                  <a:srgbClr val="1B1C1D"/>
                </a:solidFill>
                <a:effectLst/>
                <a:latin typeface="Arial Narrow" pitchFamily="34" charset="0"/>
                <a:ea typeface="Arial" panose="020B0604020202020204" pitchFamily="34" charset="0"/>
                <a:cs typeface="Arial" panose="020B0604020202020204" pitchFamily="34" charset="0"/>
              </a:rPr>
              <a:t>Experimental Design: Establishing trial plot at TEC, </a:t>
            </a:r>
            <a:r>
              <a:rPr lang="en-US" sz="2400" b="1" u="none" strike="noStrike" dirty="0" err="1">
                <a:solidFill>
                  <a:srgbClr val="1B1C1D"/>
                </a:solidFill>
                <a:effectLst/>
                <a:latin typeface="Arial Narrow" pitchFamily="34" charset="0"/>
                <a:ea typeface="Arial" panose="020B0604020202020204" pitchFamily="34" charset="0"/>
                <a:cs typeface="Arial" panose="020B0604020202020204" pitchFamily="34" charset="0"/>
              </a:rPr>
              <a:t>Arasinaguppe</a:t>
            </a:r>
            <a:r>
              <a:rPr lang="en-US" sz="2400" b="1" u="none" strike="noStrike" dirty="0">
                <a:solidFill>
                  <a:srgbClr val="1B1C1D"/>
                </a:solidFill>
                <a:effectLst/>
                <a:latin typeface="Arial Narrow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u="none" strike="noStrike" dirty="0" err="1">
                <a:solidFill>
                  <a:srgbClr val="1B1C1D"/>
                </a:solidFill>
                <a:effectLst/>
                <a:latin typeface="Arial Narrow" pitchFamily="34" charset="0"/>
                <a:ea typeface="Arial" panose="020B0604020202020204" pitchFamily="34" charset="0"/>
                <a:cs typeface="Arial" panose="020B0604020202020204" pitchFamily="34" charset="0"/>
              </a:rPr>
              <a:t>Chikka</a:t>
            </a:r>
            <a:r>
              <a:rPr lang="en-US" sz="2400" b="1" dirty="0" err="1">
                <a:solidFill>
                  <a:srgbClr val="1B1C1D"/>
                </a:solidFill>
                <a:latin typeface="Arial Narrow" pitchFamily="34" charset="0"/>
                <a:ea typeface="Arial" panose="020B0604020202020204" pitchFamily="34" charset="0"/>
                <a:cs typeface="Arial" panose="020B0604020202020204" pitchFamily="34" charset="0"/>
              </a:rPr>
              <a:t>magaluru</a:t>
            </a:r>
            <a:r>
              <a:rPr lang="en-US" sz="2400" b="1" dirty="0">
                <a:solidFill>
                  <a:srgbClr val="1B1C1D"/>
                </a:solidFill>
                <a:latin typeface="Arial Narrow" pitchFamily="34" charset="0"/>
                <a:ea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sz="2400" dirty="0">
                <a:latin typeface="Arial Narrow" pitchFamily="34" charset="0"/>
              </a:rPr>
              <a:t>13°23'33.38"N latitude 75°46'30.42"E longitude 13°23'33.38“</a:t>
            </a:r>
          </a:p>
          <a:p>
            <a:pPr marL="342900" lvl="0" indent="-342900" algn="just" fontAlgn="base">
              <a:buClr>
                <a:srgbClr val="000000"/>
              </a:buClr>
              <a:buSzPts val="1100"/>
              <a:buFont typeface="Wingdings" panose="05000000000000000000" pitchFamily="2" charset="2"/>
              <a:buChar char="v"/>
            </a:pPr>
            <a:endParaRPr lang="en-US" sz="2400" dirty="0">
              <a:latin typeface="Arial Narrow" pitchFamily="34" charset="0"/>
            </a:endParaRPr>
          </a:p>
          <a:p>
            <a:pPr marL="342900" lvl="0" indent="-342900" algn="just" fontAlgn="base">
              <a:buClr>
                <a:srgbClr val="000000"/>
              </a:buClr>
              <a:buSzPts val="1100"/>
              <a:buFont typeface="Wingdings" panose="05000000000000000000" pitchFamily="2" charset="2"/>
              <a:buChar char="v"/>
            </a:pPr>
            <a:r>
              <a:rPr lang="en-US" sz="2400" b="1" u="none" strike="noStrike" dirty="0">
                <a:solidFill>
                  <a:srgbClr val="1B1C1D"/>
                </a:solidFill>
                <a:effectLst/>
                <a:latin typeface="Arial Narrow" pitchFamily="34" charset="0"/>
                <a:ea typeface="Arial" panose="020B0604020202020204" pitchFamily="34" charset="0"/>
                <a:cs typeface="Arial" panose="020B0604020202020204" pitchFamily="34" charset="0"/>
              </a:rPr>
              <a:t>Tree Transplantation: </a:t>
            </a:r>
            <a:r>
              <a:rPr lang="en-US" sz="2000" b="1" u="none" strike="noStrike" dirty="0">
                <a:solidFill>
                  <a:srgbClr val="1B1C1D"/>
                </a:solidFill>
                <a:effectLst/>
                <a:latin typeface="Arial Narrow" pitchFamily="34" charset="0"/>
                <a:ea typeface="Arial" panose="020B0604020202020204" pitchFamily="34" charset="0"/>
                <a:cs typeface="Arial" panose="020B0604020202020204" pitchFamily="34" charset="0"/>
              </a:rPr>
              <a:t>In December 2025</a:t>
            </a:r>
            <a:endParaRPr lang="en-IN" sz="2000" dirty="0">
              <a:latin typeface="Arial Narrow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buClr>
                <a:srgbClr val="000000"/>
              </a:buClr>
              <a:buSzPts val="1100"/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1B1C1D"/>
                </a:solidFill>
                <a:effectLst/>
                <a:latin typeface="Arial Narrow" pitchFamily="34" charset="0"/>
                <a:ea typeface="Times New Roman" panose="02020603050405020304" pitchFamily="18" charset="0"/>
              </a:rPr>
              <a:t> Phenotypic Data Collection:- </a:t>
            </a:r>
            <a:r>
              <a:rPr lang="en-US" sz="2000" b="1" dirty="0">
                <a:solidFill>
                  <a:srgbClr val="1B1C1D"/>
                </a:solidFill>
                <a:effectLst/>
                <a:latin typeface="Arial Narrow" pitchFamily="34" charset="0"/>
                <a:ea typeface="Times New Roman" panose="02020603050405020304" pitchFamily="18" charset="0"/>
              </a:rPr>
              <a:t>May 2026</a:t>
            </a:r>
          </a:p>
          <a:p>
            <a:pPr marL="342900" lvl="0" indent="-342900" algn="just" fontAlgn="base">
              <a:buClr>
                <a:srgbClr val="000000"/>
              </a:buClr>
              <a:buSzPts val="1100"/>
              <a:buFont typeface="Wingdings" panose="05000000000000000000" pitchFamily="2" charset="2"/>
              <a:buChar char="v"/>
            </a:pPr>
            <a:endParaRPr lang="en-US" sz="2000" b="1" dirty="0">
              <a:solidFill>
                <a:srgbClr val="1B1C1D"/>
              </a:solidFill>
              <a:effectLst/>
              <a:latin typeface="Arial Narrow" pitchFamily="34" charset="0"/>
              <a:ea typeface="Times New Roman" panose="02020603050405020304" pitchFamily="18" charset="0"/>
            </a:endParaRPr>
          </a:p>
          <a:p>
            <a:pPr marL="342900" lvl="0" indent="-342900" algn="just" fontAlgn="base">
              <a:buClr>
                <a:srgbClr val="000000"/>
              </a:buClr>
              <a:buSzPts val="1100"/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1B1C1D"/>
                </a:solidFill>
                <a:latin typeface="Arial Narrow" pitchFamily="34" charset="0"/>
                <a:ea typeface="Times New Roman" panose="02020603050405020304" pitchFamily="18" charset="0"/>
              </a:rPr>
              <a:t>Evaluating the new F1 hybrids on:-</a:t>
            </a:r>
          </a:p>
          <a:p>
            <a:pPr marL="912813" lvl="0" indent="-285750" algn="just" fontAlgn="base"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1B1C1D"/>
                </a:solidFill>
                <a:latin typeface="Arial Narrow" pitchFamily="34" charset="0"/>
                <a:ea typeface="Times New Roman" panose="02020603050405020304" pitchFamily="18" charset="0"/>
              </a:rPr>
              <a:t>Vegetative </a:t>
            </a:r>
            <a:r>
              <a:rPr lang="en-US" sz="2400" b="1" dirty="0" err="1">
                <a:solidFill>
                  <a:srgbClr val="1B1C1D"/>
                </a:solidFill>
                <a:latin typeface="Arial Narrow" pitchFamily="34" charset="0"/>
                <a:ea typeface="Times New Roman" panose="02020603050405020304" pitchFamily="18" charset="0"/>
              </a:rPr>
              <a:t>Vigour</a:t>
            </a:r>
            <a:endParaRPr lang="en-US" sz="2400" b="1" dirty="0">
              <a:solidFill>
                <a:srgbClr val="1B1C1D"/>
              </a:solidFill>
              <a:latin typeface="Arial Narrow" pitchFamily="34" charset="0"/>
              <a:ea typeface="Times New Roman" panose="02020603050405020304" pitchFamily="18" charset="0"/>
            </a:endParaRPr>
          </a:p>
          <a:p>
            <a:pPr marL="912813" lvl="0" indent="-285750" algn="just" fontAlgn="base"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1B1C1D"/>
                </a:solidFill>
                <a:effectLst/>
                <a:latin typeface="Arial Narrow" pitchFamily="34" charset="0"/>
                <a:ea typeface="Times New Roman" panose="02020603050405020304" pitchFamily="18" charset="0"/>
              </a:rPr>
              <a:t>Leaf Rust Incidence</a:t>
            </a:r>
          </a:p>
          <a:p>
            <a:pPr marL="912813" lvl="0" indent="-285750" algn="just" fontAlgn="base"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1B1C1D"/>
                </a:solidFill>
                <a:latin typeface="Arial Narrow" pitchFamily="34" charset="0"/>
                <a:ea typeface="Times New Roman" panose="02020603050405020304" pitchFamily="18" charset="0"/>
              </a:rPr>
              <a:t>Yield</a:t>
            </a:r>
          </a:p>
          <a:p>
            <a:pPr marL="912813" lvl="0" indent="-285750" algn="just" fontAlgn="base"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1B1C1D"/>
                </a:solidFill>
                <a:effectLst/>
                <a:latin typeface="Arial Narrow" pitchFamily="34" charset="0"/>
                <a:ea typeface="Times New Roman" panose="02020603050405020304" pitchFamily="18" charset="0"/>
              </a:rPr>
              <a:t>Quality</a:t>
            </a:r>
          </a:p>
          <a:p>
            <a:pPr marL="912813" lvl="0" indent="-285750" algn="just" fontAlgn="base">
              <a:buClr>
                <a:srgbClr val="000000"/>
              </a:buClr>
              <a:buSzPts val="1100"/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1B1C1D"/>
                </a:solidFill>
                <a:latin typeface="Arial Narrow" pitchFamily="34" charset="0"/>
                <a:ea typeface="Times New Roman" panose="02020603050405020304" pitchFamily="18" charset="0"/>
              </a:rPr>
              <a:t>Other pest and disease</a:t>
            </a:r>
            <a:endParaRPr lang="en-IN" sz="2400" dirty="0">
              <a:effectLst/>
              <a:latin typeface="Arial Narrow" pitchFamily="34" charset="0"/>
              <a:ea typeface="Times New Roman" panose="02020603050405020304" pitchFamily="18" charset="0"/>
            </a:endParaRPr>
          </a:p>
          <a:p>
            <a:pPr marL="342900" lvl="0" indent="-342900" algn="just" fontAlgn="base">
              <a:buClr>
                <a:srgbClr val="000000"/>
              </a:buClr>
              <a:buSzPts val="1100"/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1B1C1D"/>
                </a:solidFill>
                <a:effectLst/>
                <a:latin typeface="Arial Narrow" pitchFamily="34" charset="0"/>
                <a:ea typeface="Times New Roman" panose="02020603050405020304" pitchFamily="18" charset="0"/>
              </a:rPr>
              <a:t> Agronomy Management Activities</a:t>
            </a:r>
            <a:endParaRPr lang="en-IN" sz="2400" dirty="0">
              <a:effectLst/>
              <a:latin typeface="Arial Narrow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5966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D1A025F-E57B-B4E6-93F8-774A70334AE2}"/>
              </a:ext>
            </a:extLst>
          </p:cNvPr>
          <p:cNvSpPr txBox="1"/>
          <p:nvPr/>
        </p:nvSpPr>
        <p:spPr>
          <a:xfrm>
            <a:off x="2843808" y="764704"/>
            <a:ext cx="4466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Narrow" pitchFamily="34" charset="0"/>
              </a:rPr>
              <a:t>Robusta Breeding network</a:t>
            </a:r>
            <a:endParaRPr lang="en-IN" sz="3200" b="1" dirty="0">
              <a:latin typeface="Arial Narrow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BC75F24-C282-E476-BABA-A9500D286A15}"/>
              </a:ext>
            </a:extLst>
          </p:cNvPr>
          <p:cNvSpPr txBox="1"/>
          <p:nvPr/>
        </p:nvSpPr>
        <p:spPr>
          <a:xfrm>
            <a:off x="1835696" y="220486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sz="2400" dirty="0">
              <a:latin typeface="Arial Narrow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C21AEC0-EBEB-3E8A-03AE-C409C517FCCB}"/>
              </a:ext>
            </a:extLst>
          </p:cNvPr>
          <p:cNvSpPr txBox="1"/>
          <p:nvPr/>
        </p:nvSpPr>
        <p:spPr>
          <a:xfrm>
            <a:off x="1500166" y="2252955"/>
            <a:ext cx="3922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Arial Narrow" pitchFamily="34" charset="0"/>
              </a:rPr>
              <a:t>MoU signed with WCR in </a:t>
            </a:r>
            <a:r>
              <a:rPr lang="en-US" sz="2400" dirty="0" smtClean="0">
                <a:latin typeface="Arial Narrow" pitchFamily="34" charset="0"/>
              </a:rPr>
              <a:t>2025</a:t>
            </a:r>
            <a:endParaRPr lang="en-US" sz="2400" dirty="0">
              <a:latin typeface="Arial Narrow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C21AEC0-EBEB-3E8A-03AE-C409C517FCCB}"/>
              </a:ext>
            </a:extLst>
          </p:cNvPr>
          <p:cNvSpPr txBox="1"/>
          <p:nvPr/>
        </p:nvSpPr>
        <p:spPr>
          <a:xfrm>
            <a:off x="1357290" y="3538839"/>
            <a:ext cx="6715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Arial Narrow" pitchFamily="34" charset="0"/>
              </a:rPr>
              <a:t>Looking ahead towards active participation and development of elite promising Robusta varieties in association with WCR. </a:t>
            </a:r>
            <a:endParaRPr lang="en-IN" sz="2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4108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/>
          <p:nvPr/>
        </p:nvSpPr>
        <p:spPr>
          <a:xfrm>
            <a:off x="357158" y="714356"/>
            <a:ext cx="4496033" cy="5214974"/>
          </a:xfrm>
          <a:custGeom>
            <a:avLst/>
            <a:gdLst/>
            <a:ahLst/>
            <a:cxnLst/>
            <a:rect l="l" t="t" r="r" b="b"/>
            <a:pathLst>
              <a:path w="7561946" h="8370177">
                <a:moveTo>
                  <a:pt x="0" y="0"/>
                </a:moveTo>
                <a:lnTo>
                  <a:pt x="7561946" y="0"/>
                </a:lnTo>
                <a:lnTo>
                  <a:pt x="7561946" y="8370177"/>
                </a:lnTo>
                <a:lnTo>
                  <a:pt x="0" y="8370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9259" b="49902"/>
          <a:stretch>
            <a:fillRect/>
          </a:stretch>
        </p:blipFill>
        <p:spPr bwMode="auto">
          <a:xfrm>
            <a:off x="7715272" y="500042"/>
            <a:ext cx="1065554" cy="103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47529" t="52930" r="35999" b="25097"/>
          <a:stretch>
            <a:fillRect/>
          </a:stretch>
        </p:blipFill>
        <p:spPr bwMode="auto">
          <a:xfrm>
            <a:off x="7500958" y="5072074"/>
            <a:ext cx="1333509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35999" t="29492" r="31058" b="7519"/>
          <a:stretch>
            <a:fillRect/>
          </a:stretch>
        </p:blipFill>
        <p:spPr bwMode="auto">
          <a:xfrm>
            <a:off x="7715272" y="3214686"/>
            <a:ext cx="1199494" cy="128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3" y="214290"/>
            <a:ext cx="2747027" cy="1768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5865828"/>
            <a:ext cx="1113983" cy="99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/>
          <a:srcRect l="45883" t="13379" r="34352" b="47071"/>
          <a:stretch>
            <a:fillRect/>
          </a:stretch>
        </p:blipFill>
        <p:spPr bwMode="auto">
          <a:xfrm>
            <a:off x="6215074" y="5715016"/>
            <a:ext cx="1015986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 l="3082" b="16503"/>
          <a:stretch>
            <a:fillRect/>
          </a:stretch>
        </p:blipFill>
        <p:spPr bwMode="auto">
          <a:xfrm>
            <a:off x="4714876" y="5357826"/>
            <a:ext cx="1143008" cy="115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 l="30472" t="13184" r="29172" b="32617"/>
          <a:stretch>
            <a:fillRect/>
          </a:stretch>
        </p:blipFill>
        <p:spPr bwMode="auto">
          <a:xfrm>
            <a:off x="6429388" y="2357430"/>
            <a:ext cx="1143008" cy="86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7" name="AutoShape 13" descr="https://photos.fife.usercontent.google.com/pw/AP1GczN3dERiehuvc3fLV_chtaKgUERpfXOmHLFQu9MEhPDUBdlbYj1ssf6EgA=w242-h182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9" name="AutoShape 15" descr="https://photos.fife.usercontent.google.com/pw/AP1GczN3dERiehuvc3fLV_chtaKgUERpfXOmHLFQu9MEhPDUBdlbYj1ssf6EgA=w242-h182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 cstate="print"/>
          <a:srcRect l="54118" t="30957" r="26116" b="19238"/>
          <a:stretch>
            <a:fillRect/>
          </a:stretch>
        </p:blipFill>
        <p:spPr bwMode="auto">
          <a:xfrm>
            <a:off x="6429388" y="357166"/>
            <a:ext cx="85725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2" name="AutoShape 18" descr="https://photos.fife.usercontent.google.com/pw/AP1GczOnbDHnuokPO4P44ndLOrqMGoNMkPcPULl8YumsuObCZiPghKhVEMHEyw=w937-h682-s-no-gm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/>
          <a:srcRect l="21413" t="30761" r="24231" b="10644"/>
          <a:stretch>
            <a:fillRect/>
          </a:stretch>
        </p:blipFill>
        <p:spPr bwMode="auto">
          <a:xfrm>
            <a:off x="4000496" y="3500438"/>
            <a:ext cx="2928958" cy="177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/>
          <a:srcRect l="17881" t="29492" r="70589" b="48535"/>
          <a:stretch>
            <a:fillRect/>
          </a:stretch>
        </p:blipFill>
        <p:spPr bwMode="auto">
          <a:xfrm>
            <a:off x="5214942" y="1428736"/>
            <a:ext cx="100013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4"/>
          <a:srcRect l="35176" t="28028" r="53294" b="38281"/>
          <a:stretch>
            <a:fillRect/>
          </a:stretch>
        </p:blipFill>
        <p:spPr bwMode="auto">
          <a:xfrm>
            <a:off x="7786710" y="1857364"/>
            <a:ext cx="782713" cy="128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181644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BACC6370-2D7E-4714-9D71-7542949D7D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68B3F68-107C-434F-AA38-110D5EA91B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AD0DBB9-1A4B-4391-81D4-CB19F9AB91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63BBA22-50EA-4C4D-BE05-F1CE4E63AA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469" y="349112"/>
            <a:ext cx="2533396" cy="877729"/>
          </a:xfrm>
        </p:spPr>
        <p:txBody>
          <a:bodyPr anchor="ctr">
            <a:normAutofit/>
          </a:bodyPr>
          <a:lstStyle/>
          <a:p>
            <a:pPr algn="l"/>
            <a:r>
              <a:rPr lang="en-US" sz="3500" b="1" dirty="0">
                <a:solidFill>
                  <a:schemeClr val="bg1"/>
                </a:solidFill>
                <a:latin typeface="Arial Narrow" pitchFamily="34" charset="0"/>
              </a:rPr>
              <a:t>Milestones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8D2905EF-6FE9-B9C5-46E7-0905796F5D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95252372"/>
              </p:ext>
            </p:extLst>
          </p:nvPr>
        </p:nvGraphicFramePr>
        <p:xfrm>
          <a:off x="500034" y="1571613"/>
          <a:ext cx="8536462" cy="4953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60E6B1-0445-E06B-47B0-7846D700B230}"/>
              </a:ext>
            </a:extLst>
          </p:cNvPr>
          <p:cNvSpPr txBox="1"/>
          <p:nvPr/>
        </p:nvSpPr>
        <p:spPr>
          <a:xfrm>
            <a:off x="7858148" y="4572008"/>
            <a:ext cx="60785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IN" dirty="0">
                <a:latin typeface="Arial Narrow" pitchFamily="34" charset="0"/>
              </a:rPr>
              <a:t>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E092839-A6CB-4FAD-1B37-1C650A81BE9D}"/>
              </a:ext>
            </a:extLst>
          </p:cNvPr>
          <p:cNvSpPr txBox="1"/>
          <p:nvPr/>
        </p:nvSpPr>
        <p:spPr>
          <a:xfrm>
            <a:off x="6876471" y="2170045"/>
            <a:ext cx="60785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IN" b="1" dirty="0">
                <a:latin typeface="Arial Narrow" pitchFamily="34" charset="0"/>
              </a:rPr>
              <a:t>2014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3C3437A-9AA3-80D8-5869-A3B81E73A775}"/>
              </a:ext>
            </a:extLst>
          </p:cNvPr>
          <p:cNvSpPr txBox="1"/>
          <p:nvPr/>
        </p:nvSpPr>
        <p:spPr>
          <a:xfrm>
            <a:off x="7500958" y="3214686"/>
            <a:ext cx="60785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IN" b="1" dirty="0">
                <a:latin typeface="Arial Narrow" pitchFamily="34" charset="0"/>
              </a:rPr>
              <a:t>2022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734F565-2905-E00E-8EAB-86B17F2EB504}"/>
              </a:ext>
            </a:extLst>
          </p:cNvPr>
          <p:cNvSpPr txBox="1"/>
          <p:nvPr/>
        </p:nvSpPr>
        <p:spPr>
          <a:xfrm>
            <a:off x="8111134" y="5949280"/>
            <a:ext cx="60785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IN" b="1" dirty="0">
                <a:latin typeface="Arial Narrow" pitchFamily="34" charset="0"/>
              </a:rPr>
              <a:t>2025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7030A0"/>
          </a:solidFill>
          <a:ln>
            <a:solidFill>
              <a:srgbClr val="7D3F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214554"/>
            <a:ext cx="8229600" cy="1143000"/>
          </a:xfrm>
          <a:noFill/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IMLVT – India</a:t>
            </a:r>
            <a:br>
              <a:rPr lang="en-US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 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quick </a:t>
            </a:r>
            <a:r>
              <a:rPr lang="en-US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overview</a:t>
            </a:r>
            <a:endParaRPr lang="en-US" sz="4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ight Triangle 2"/>
          <p:cNvSpPr/>
          <p:nvPr/>
        </p:nvSpPr>
        <p:spPr>
          <a:xfrm rot="16200000">
            <a:off x="7286644" y="5000636"/>
            <a:ext cx="1357322" cy="1928826"/>
          </a:xfrm>
          <a:prstGeom prst="rtTriangle">
            <a:avLst/>
          </a:prstGeom>
          <a:solidFill>
            <a:srgbClr val="7030A0"/>
          </a:solidFill>
          <a:ln>
            <a:solidFill>
              <a:srgbClr val="7D3F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27839721"/>
              </p:ext>
            </p:extLst>
          </p:nvPr>
        </p:nvGraphicFramePr>
        <p:xfrm>
          <a:off x="2428860" y="0"/>
          <a:ext cx="3194749" cy="6790234"/>
        </p:xfrm>
        <a:graphic>
          <a:graphicData uri="http://schemas.openxmlformats.org/drawingml/2006/table">
            <a:tbl>
              <a:tblPr firstRow="1" bandRow="1"/>
              <a:tblGrid>
                <a:gridCol w="520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679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2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4280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latin typeface="Arial Narrow" pitchFamily="34" charset="0"/>
                          <a:ea typeface="Batang"/>
                          <a:cs typeface="Times New Roman"/>
                        </a:rPr>
                        <a:t>Sl. No. 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latin typeface="Arial Narrow" pitchFamily="34" charset="0"/>
                          <a:ea typeface="Batang"/>
                          <a:cs typeface="Times New Roman"/>
                        </a:rPr>
                        <a:t>Variety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0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IN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1</a:t>
                      </a: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it-IT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Colombia 1  </a:t>
                      </a: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it-IT" sz="2000">
                          <a:latin typeface="Arial Narrow" pitchFamily="34" charset="0"/>
                          <a:ea typeface="Batang"/>
                          <a:cs typeface="Times New Roman"/>
                        </a:rPr>
                        <a:t>2</a:t>
                      </a:r>
                      <a:endParaRPr lang="en-IN" sz="200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it-IT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Colombia 2 </a:t>
                      </a: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it-IT" sz="2000">
                          <a:latin typeface="Arial Narrow" pitchFamily="34" charset="0"/>
                          <a:ea typeface="Batang"/>
                          <a:cs typeface="Times New Roman"/>
                        </a:rPr>
                        <a:t>3</a:t>
                      </a:r>
                      <a:endParaRPr lang="en-IN" sz="200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it-IT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Colombia 3  </a:t>
                      </a: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it-IT" sz="2000">
                          <a:latin typeface="Arial Narrow" pitchFamily="34" charset="0"/>
                          <a:ea typeface="Batang"/>
                          <a:cs typeface="Times New Roman"/>
                        </a:rPr>
                        <a:t>4</a:t>
                      </a:r>
                      <a:endParaRPr lang="en-IN" sz="200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it-IT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Colombia 4 </a:t>
                      </a: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it-IT" sz="2000">
                          <a:latin typeface="Arial Narrow" pitchFamily="34" charset="0"/>
                          <a:ea typeface="Batang"/>
                          <a:cs typeface="Times New Roman"/>
                        </a:rPr>
                        <a:t>5</a:t>
                      </a:r>
                      <a:endParaRPr lang="en-IN" sz="200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it-IT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Colombia 5 </a:t>
                      </a: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>
                          <a:latin typeface="Arial Narrow" pitchFamily="34" charset="0"/>
                          <a:ea typeface="Batang"/>
                          <a:cs typeface="Times New Roman"/>
                        </a:rPr>
                        <a:t>6</a:t>
                      </a:r>
                      <a:endParaRPr lang="en-IN" sz="200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IPR-103 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>
                          <a:latin typeface="Arial Narrow" pitchFamily="34" charset="0"/>
                          <a:ea typeface="Batang"/>
                          <a:cs typeface="Times New Roman"/>
                        </a:rPr>
                        <a:t>7</a:t>
                      </a:r>
                      <a:endParaRPr lang="en-IN" sz="200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IPR-107 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>
                          <a:latin typeface="Arial Narrow" pitchFamily="34" charset="0"/>
                          <a:ea typeface="Batang"/>
                          <a:cs typeface="Times New Roman"/>
                        </a:rPr>
                        <a:t>8</a:t>
                      </a:r>
                      <a:endParaRPr lang="en-IN" sz="200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Paraiso 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>
                          <a:latin typeface="Arial Narrow" pitchFamily="34" charset="0"/>
                          <a:ea typeface="Batang"/>
                          <a:cs typeface="Times New Roman"/>
                        </a:rPr>
                        <a:t>9</a:t>
                      </a:r>
                      <a:endParaRPr lang="en-IN" sz="200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latin typeface="Arial Narrow" pitchFamily="34" charset="0"/>
                          <a:ea typeface="Batang"/>
                          <a:cs typeface="Times New Roman"/>
                        </a:rPr>
                        <a:t>Catigua</a:t>
                      </a: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 MG2 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>
                          <a:latin typeface="Arial Narrow" pitchFamily="34" charset="0"/>
                          <a:ea typeface="Batang"/>
                          <a:cs typeface="Times New Roman"/>
                        </a:rPr>
                        <a:t>10</a:t>
                      </a:r>
                      <a:endParaRPr lang="en-IN" sz="200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IAC 144 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11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Ruru11 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b="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12</a:t>
                      </a:r>
                      <a:endParaRPr lang="en-IN" sz="2000" b="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b="0" dirty="0">
                          <a:latin typeface="Arial Narrow" pitchFamily="34" charset="0"/>
                          <a:ea typeface="Batang"/>
                          <a:cs typeface="Times New Roman"/>
                        </a:rPr>
                        <a:t>S.4808 (dwarf)</a:t>
                      </a:r>
                      <a:endParaRPr lang="en-IN" sz="2000" b="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13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IN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EC-16   </a:t>
                      </a: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14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EC-15 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15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latin typeface="Arial Narrow" pitchFamily="34" charset="0"/>
                          <a:ea typeface="Batang"/>
                          <a:cs typeface="Times New Roman"/>
                        </a:rPr>
                        <a:t>Marsellesa</a:t>
                      </a: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 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16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latin typeface="Arial Narrow" pitchFamily="34" charset="0"/>
                          <a:ea typeface="Batang"/>
                          <a:cs typeface="Times New Roman"/>
                        </a:rPr>
                        <a:t>Pacamara</a:t>
                      </a: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 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latin typeface="Rockwell" panose="02060603020205020403" pitchFamily="18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17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Lempira 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latin typeface="Rockwell" panose="02060603020205020403" pitchFamily="18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2214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18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latin typeface="Arial Narrow" pitchFamily="34" charset="0"/>
                          <a:ea typeface="Batang"/>
                          <a:cs typeface="Times New Roman"/>
                        </a:rPr>
                        <a:t>Parainema</a:t>
                      </a: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 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latin typeface="Rockwell" panose="02060603020205020403" pitchFamily="18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347117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19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Oro Azteca 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latin typeface="Rockwell" panose="02060603020205020403" pitchFamily="18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347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20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Ruru11 (dwarf)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5C2AAE2-5209-B6CD-66D8-685E7EBBCC76}"/>
              </a:ext>
            </a:extLst>
          </p:cNvPr>
          <p:cNvSpPr/>
          <p:nvPr/>
        </p:nvSpPr>
        <p:spPr>
          <a:xfrm>
            <a:off x="21717" y="11211"/>
            <a:ext cx="2407143" cy="6846790"/>
          </a:xfrm>
          <a:prstGeom prst="rect">
            <a:avLst/>
          </a:prstGeom>
          <a:solidFill>
            <a:srgbClr val="7D3FA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2635"/>
            <a:ext cx="2494712" cy="94126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Arial Narrow" pitchFamily="34" charset="0"/>
              </a:rPr>
              <a:t>V</a:t>
            </a:r>
            <a:r>
              <a:rPr lang="en-US" sz="2400" b="1" kern="1200" dirty="0">
                <a:solidFill>
                  <a:schemeClr val="bg1"/>
                </a:solidFill>
                <a:latin typeface="Arial Narrow" pitchFamily="34" charset="0"/>
              </a:rPr>
              <a:t>arieties received for IMLVT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8454" y="2924944"/>
            <a:ext cx="2319330" cy="194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b="1" dirty="0">
                <a:solidFill>
                  <a:schemeClr val="bg1"/>
                </a:solidFill>
                <a:latin typeface="Arial Narrow" pitchFamily="34" charset="0"/>
              </a:rPr>
              <a:t>Local Check varieties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/>
                </a:solidFill>
                <a:latin typeface="Arial Narrow" pitchFamily="34" charset="0"/>
              </a:rPr>
              <a:t>Chandragiri- Semi dwarf (</a:t>
            </a:r>
            <a:r>
              <a:rPr lang="en-US" sz="1900" dirty="0" err="1">
                <a:solidFill>
                  <a:schemeClr val="bg1"/>
                </a:solidFill>
                <a:latin typeface="Arial Narrow" pitchFamily="34" charset="0"/>
              </a:rPr>
              <a:t>Sarchimor</a:t>
            </a:r>
            <a:r>
              <a:rPr lang="en-US" sz="1900" dirty="0">
                <a:solidFill>
                  <a:schemeClr val="bg1"/>
                </a:solidFill>
                <a:latin typeface="Arial Narrow" pitchFamily="34" charset="0"/>
              </a:rPr>
              <a:t>)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/>
                </a:solidFill>
                <a:latin typeface="Arial Narrow" pitchFamily="34" charset="0"/>
              </a:rPr>
              <a:t>Sln.9  - Tall (HDT x </a:t>
            </a:r>
            <a:r>
              <a:rPr lang="en-US" sz="1900" dirty="0" err="1">
                <a:solidFill>
                  <a:schemeClr val="bg1"/>
                </a:solidFill>
                <a:latin typeface="Arial Narrow" pitchFamily="34" charset="0"/>
              </a:rPr>
              <a:t>Tafarikela</a:t>
            </a:r>
            <a:r>
              <a:rPr lang="en-US" sz="1900" dirty="0">
                <a:solidFill>
                  <a:schemeClr val="bg1"/>
                </a:solidFill>
                <a:latin typeface="Arial Narrow" pitchFamily="34" charset="0"/>
              </a:rPr>
              <a:t>)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27839721"/>
              </p:ext>
            </p:extLst>
          </p:nvPr>
        </p:nvGraphicFramePr>
        <p:xfrm>
          <a:off x="5949251" y="116640"/>
          <a:ext cx="3194749" cy="3352800"/>
        </p:xfrm>
        <a:graphic>
          <a:graphicData uri="http://schemas.openxmlformats.org/drawingml/2006/table">
            <a:tbl>
              <a:tblPr firstRow="1" bandRow="1"/>
              <a:tblGrid>
                <a:gridCol w="520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679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2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68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 Narrow" pitchFamily="34" charset="0"/>
                          <a:ea typeface="Batang"/>
                          <a:cs typeface="Times New Roman"/>
                        </a:rPr>
                        <a:t>Sl. No. 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 Narrow" pitchFamily="34" charset="0"/>
                          <a:ea typeface="Batang"/>
                          <a:cs typeface="Times New Roman"/>
                        </a:rPr>
                        <a:t>Variety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84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21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Mundo Novo 379/19 (tall)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84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22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Batian  (tall)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284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23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K7 (tall)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284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24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SL28 (tall)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284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25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S.795 (tall)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284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26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rial Narrow" pitchFamily="34" charset="0"/>
                          <a:ea typeface="Batang"/>
                          <a:cs typeface="Times New Roman"/>
                        </a:rPr>
                        <a:t>S.5B (tall)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284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27</a:t>
                      </a:r>
                      <a:endParaRPr lang="en-IN" sz="2000" b="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Arial Narrow" pitchFamily="34" charset="0"/>
                          <a:ea typeface="Batang"/>
                          <a:cs typeface="Times New Roman"/>
                        </a:rPr>
                        <a:t>Sln.6 </a:t>
                      </a:r>
                      <a:r>
                        <a:rPr lang="en-US" sz="2000" b="0" dirty="0">
                          <a:latin typeface="Arial Narrow" pitchFamily="34" charset="0"/>
                          <a:ea typeface="Batang"/>
                          <a:cs typeface="Times New Roman"/>
                        </a:rPr>
                        <a:t>(tall)</a:t>
                      </a:r>
                      <a:endParaRPr lang="en-IN" sz="2000" b="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284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Batang"/>
                          <a:cs typeface="Times New Roman"/>
                        </a:rPr>
                        <a:t>28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Batang"/>
                          <a:cs typeface="Times New Roman"/>
                        </a:rPr>
                        <a:t>Geisha (tall)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latin typeface="Rockwell" panose="02060603020205020403" pitchFamily="18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2284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Batang"/>
                          <a:cs typeface="Times New Roman"/>
                        </a:rPr>
                        <a:t>29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Batang"/>
                          <a:cs typeface="Times New Roman"/>
                        </a:rPr>
                        <a:t>AB3 (tall)</a:t>
                      </a:r>
                      <a:endParaRPr lang="en-IN" sz="2000" dirty="0">
                        <a:latin typeface="Arial Narrow" pitchFamily="34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latin typeface="Rockwell" panose="02060603020205020403" pitchFamily="18" charset="0"/>
                        <a:ea typeface="Batang"/>
                        <a:cs typeface="Times New Roman"/>
                      </a:endParaRPr>
                    </a:p>
                  </a:txBody>
                  <a:tcPr marL="40423" marR="404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BREEDING DOCUMENTS 20 th JULY 2011 backup\Photo for AR  2020 HO\WCR  IMLVT Block at CC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1" y="0"/>
            <a:ext cx="7682695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4282" y="5786454"/>
            <a:ext cx="2556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WCR-IMLVT Block, CCRI</a:t>
            </a:r>
            <a:endParaRPr lang="en-IN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56064" y="6234545"/>
            <a:ext cx="14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Catigua MG-2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45037" y="6317673"/>
            <a:ext cx="120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Parainema</a:t>
            </a:r>
            <a:endParaRPr lang="en-IN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8390F5A-7B94-9E96-9519-90F39EBA7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72516"/>
            <a:ext cx="8643966" cy="6485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1F590A-37B8-813D-F31A-538EA62E0283}"/>
              </a:ext>
            </a:extLst>
          </p:cNvPr>
          <p:cNvSpPr txBox="1"/>
          <p:nvPr/>
        </p:nvSpPr>
        <p:spPr>
          <a:xfrm>
            <a:off x="6143636" y="285728"/>
            <a:ext cx="272792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ckwell" panose="02060603020205020403" pitchFamily="18" charset="0"/>
              </a:rPr>
              <a:t>IMLVT Plot, CCRI, INDIA</a:t>
            </a:r>
            <a:endParaRPr lang="en-IN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7" name="Picture 7" descr="D:\Desktop files as on 17-12-2019\WCR 11\WCR\WCR selected pics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5948" y="113265"/>
            <a:ext cx="2722418" cy="4061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84865" y="3366656"/>
            <a:ext cx="2556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WCR-IMLVT Block, CCRI</a:t>
            </a:r>
            <a:endParaRPr lang="en-IN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56064" y="6234545"/>
            <a:ext cx="14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Catigua MG-2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45037" y="6317673"/>
            <a:ext cx="120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Parainema</a:t>
            </a:r>
            <a:endParaRPr lang="en-IN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8390F5A-7B94-9E96-9519-90F39EBA7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577535"/>
            <a:ext cx="5705079" cy="4280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1F590A-37B8-813D-F31A-538EA62E0283}"/>
              </a:ext>
            </a:extLst>
          </p:cNvPr>
          <p:cNvSpPr txBox="1"/>
          <p:nvPr/>
        </p:nvSpPr>
        <p:spPr>
          <a:xfrm>
            <a:off x="3774447" y="1173221"/>
            <a:ext cx="272792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IMLVT Plot, CCRI, INDIA</a:t>
            </a:r>
            <a:endParaRPr lang="en-IN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042" y="116632"/>
            <a:ext cx="6745382" cy="13251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3500" b="1" dirty="0">
                <a:solidFill>
                  <a:srgbClr val="7030A0"/>
                </a:solidFill>
                <a:latin typeface="Arial Narrow" pitchFamily="34" charset="0"/>
              </a:rPr>
              <a:t>Evaluation of varieties in brief- Yield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D1058F-13F8-89D3-CE50-A94020E321EB}"/>
              </a:ext>
            </a:extLst>
          </p:cNvPr>
          <p:cNvSpPr txBox="1"/>
          <p:nvPr/>
        </p:nvSpPr>
        <p:spPr>
          <a:xfrm>
            <a:off x="1428728" y="1928802"/>
            <a:ext cx="739345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400" dirty="0">
                <a:effectLst/>
                <a:latin typeface="Arial Narrow" pitchFamily="34" charset="0"/>
                <a:ea typeface="Times New Roman" panose="02020603050405020304" pitchFamily="18" charset="0"/>
              </a:rPr>
              <a:t>Yield </a:t>
            </a:r>
            <a:r>
              <a:rPr lang="en-US" sz="2400" dirty="0">
                <a:effectLst/>
                <a:latin typeface="Arial Narrow" pitchFamily="34" charset="0"/>
                <a:ea typeface="Times New Roman" panose="02020603050405020304" pitchFamily="18" charset="0"/>
              </a:rPr>
              <a:t>level ranged from 246 kg /ha to 746 kg cc/ha.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effectLst/>
                <a:latin typeface="Arial Narrow" pitchFamily="34" charset="0"/>
                <a:ea typeface="Times New Roman" panose="02020603050405020304" pitchFamily="18" charset="0"/>
              </a:rPr>
              <a:t>The maximum projected yield was recorded in </a:t>
            </a:r>
            <a:r>
              <a:rPr lang="en-US" sz="2400" dirty="0" err="1">
                <a:effectLst/>
                <a:latin typeface="Arial Narrow" pitchFamily="34" charset="0"/>
                <a:ea typeface="Times New Roman" panose="02020603050405020304" pitchFamily="18" charset="0"/>
              </a:rPr>
              <a:t>Paraenema</a:t>
            </a:r>
            <a:r>
              <a:rPr lang="en-US" sz="2400" dirty="0">
                <a:effectLst/>
                <a:latin typeface="Arial Narrow" pitchFamily="34" charset="0"/>
                <a:ea typeface="Times New Roman" panose="02020603050405020304" pitchFamily="18" charset="0"/>
              </a:rPr>
              <a:t> (806 kg cc/ha) followed by EC-16 (744 kg cc/ha) and </a:t>
            </a:r>
            <a:r>
              <a:rPr lang="en-US" sz="2400" dirty="0" err="1">
                <a:effectLst/>
                <a:latin typeface="Arial Narrow" pitchFamily="34" charset="0"/>
                <a:ea typeface="Times New Roman" panose="02020603050405020304" pitchFamily="18" charset="0"/>
              </a:rPr>
              <a:t>Marsellesa</a:t>
            </a:r>
            <a:r>
              <a:rPr lang="en-US" sz="2400" dirty="0">
                <a:effectLst/>
                <a:latin typeface="Arial Narrow" pitchFamily="34" charset="0"/>
                <a:ea typeface="Times New Roman" panose="02020603050405020304" pitchFamily="18" charset="0"/>
              </a:rPr>
              <a:t> (700 kg cc/ha)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effectLst/>
                <a:latin typeface="Arial Narrow" pitchFamily="34" charset="0"/>
                <a:ea typeface="Times New Roman" panose="02020603050405020304" pitchFamily="18" charset="0"/>
              </a:rPr>
              <a:t> the maximum  mean of five years  was recorded  EC-16 (746 kg/cc/ha).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effectLst/>
                <a:latin typeface="Arial Narrow" pitchFamily="34" charset="0"/>
                <a:ea typeface="Times New Roman" panose="02020603050405020304" pitchFamily="18" charset="0"/>
              </a:rPr>
              <a:t>The check variety Chandragiri recorded mean yield of 836.7 kg/ha.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effectLst/>
                <a:latin typeface="Arial Narrow" pitchFamily="34" charset="0"/>
                <a:ea typeface="Times New Roman" panose="02020603050405020304" pitchFamily="18" charset="0"/>
              </a:rPr>
              <a:t> </a:t>
            </a:r>
            <a:r>
              <a:rPr lang="en-GB" sz="2400" dirty="0">
                <a:effectLst/>
                <a:latin typeface="Arial Narrow" pitchFamily="34" charset="0"/>
                <a:ea typeface="Times New Roman" panose="02020603050405020304" pitchFamily="18" charset="0"/>
              </a:rPr>
              <a:t>The per cent of ‘A ‘grade beans ranged between 11% in </a:t>
            </a:r>
            <a:r>
              <a:rPr lang="en-GB" sz="2400" dirty="0" err="1">
                <a:effectLst/>
                <a:latin typeface="Arial Narrow" pitchFamily="34" charset="0"/>
                <a:ea typeface="Times New Roman" panose="02020603050405020304" pitchFamily="18" charset="0"/>
              </a:rPr>
              <a:t>Catigua</a:t>
            </a:r>
            <a:r>
              <a:rPr lang="en-GB" sz="2400" dirty="0">
                <a:effectLst/>
                <a:latin typeface="Arial Narrow" pitchFamily="34" charset="0"/>
                <a:ea typeface="Times New Roman" panose="02020603050405020304" pitchFamily="18" charset="0"/>
              </a:rPr>
              <a:t> MG-2 and 81% in </a:t>
            </a:r>
            <a:r>
              <a:rPr lang="en-GB" sz="2400" dirty="0" err="1">
                <a:effectLst/>
                <a:latin typeface="Arial Narrow" pitchFamily="34" charset="0"/>
                <a:ea typeface="Times New Roman" panose="02020603050405020304" pitchFamily="18" charset="0"/>
              </a:rPr>
              <a:t>Pacamara</a:t>
            </a:r>
            <a:endParaRPr lang="en-IN" sz="2400" dirty="0">
              <a:latin typeface="Arial Narrow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87C8957-59DE-06FE-E482-249AEDB4E8A6}"/>
              </a:ext>
            </a:extLst>
          </p:cNvPr>
          <p:cNvSpPr/>
          <p:nvPr/>
        </p:nvSpPr>
        <p:spPr>
          <a:xfrm>
            <a:off x="0" y="0"/>
            <a:ext cx="1357290" cy="6858000"/>
          </a:xfrm>
          <a:prstGeom prst="rect">
            <a:avLst/>
          </a:prstGeom>
          <a:solidFill>
            <a:srgbClr val="7D3FA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</a:rPr>
              <a:t>Status of IMLVT -Collaboration with India &amp; WCR</a:t>
            </a:r>
            <a:endParaRPr lang="en-IN" sz="12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="" xmlns:a16="http://schemas.microsoft.com/office/drawing/2014/main" id="{D8D85FA1-2A16-0416-1056-961F9BDFD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2DC991-082A-E82A-51D1-FBAD3D7B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32" y="116632"/>
            <a:ext cx="6388192" cy="1383542"/>
          </a:xfrm>
          <a:solidFill>
            <a:schemeClr val="bg1">
              <a:lumMod val="9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 Narrow" pitchFamily="34" charset="0"/>
              </a:rPr>
              <a:t>Evaluation of varieties in brief- CLR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63E3EA7-0122-433E-5F48-816ACED05B81}"/>
              </a:ext>
            </a:extLst>
          </p:cNvPr>
          <p:cNvSpPr/>
          <p:nvPr/>
        </p:nvSpPr>
        <p:spPr>
          <a:xfrm>
            <a:off x="0" y="0"/>
            <a:ext cx="1428728" cy="6858000"/>
          </a:xfrm>
          <a:prstGeom prst="rect">
            <a:avLst/>
          </a:prstGeom>
          <a:solidFill>
            <a:srgbClr val="7D3FA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</a:rPr>
              <a:t>Status of IMLVT -Collaboration with India &amp; WCR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8EF1B8A-A5B0-BF62-9DA8-B2D1E2673541}"/>
              </a:ext>
            </a:extLst>
          </p:cNvPr>
          <p:cNvSpPr txBox="1"/>
          <p:nvPr/>
        </p:nvSpPr>
        <p:spPr>
          <a:xfrm>
            <a:off x="1857356" y="2500306"/>
            <a:ext cx="7072362" cy="3760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v"/>
              <a:tabLst>
                <a:tab pos="435610" algn="l"/>
              </a:tabLst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Catigua</a:t>
            </a:r>
            <a:r>
              <a:rPr lang="en-US" sz="2400" dirty="0">
                <a:solidFill>
                  <a:srgbClr val="000000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 MG-2 and EC-16 manifested high field tolerance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v"/>
              <a:tabLst>
                <a:tab pos="43561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The per cent of incidence 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Catigua</a:t>
            </a:r>
            <a:r>
              <a:rPr lang="en-US" sz="2400" dirty="0">
                <a:solidFill>
                  <a:srgbClr val="000000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 MG-2 is 0.55%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v"/>
              <a:tabLst>
                <a:tab pos="43561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In EC-16, 8.3% of incidence reported, where as the severity (1.4) is very less with non sporulated spores.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v"/>
              <a:tabLst>
                <a:tab pos="43561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The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sarchimor</a:t>
            </a:r>
            <a:r>
              <a:rPr lang="en-US" sz="2400" dirty="0">
                <a:solidFill>
                  <a:srgbClr val="000000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 varieties such as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Parainema</a:t>
            </a:r>
            <a:r>
              <a:rPr lang="en-US" sz="2400" dirty="0">
                <a:solidFill>
                  <a:srgbClr val="000000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Marsellesa</a:t>
            </a:r>
            <a:r>
              <a:rPr lang="en-US" sz="2400" dirty="0">
                <a:solidFill>
                  <a:srgbClr val="000000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 were observed to be tolerant in all replications.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v"/>
              <a:tabLst>
                <a:tab pos="435610" algn="l"/>
              </a:tabLst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Catimors</a:t>
            </a:r>
            <a:r>
              <a:rPr lang="en-US" sz="2400" dirty="0">
                <a:solidFill>
                  <a:srgbClr val="000000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 varieties and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Pacamara</a:t>
            </a:r>
            <a:r>
              <a:rPr lang="en-US" sz="2400" dirty="0">
                <a:solidFill>
                  <a:srgbClr val="000000"/>
                </a:solidFill>
                <a:effectLst/>
                <a:latin typeface="Arial Narrow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 variety were found to be susceptible to coffee leaf rust with high defoliation.</a:t>
            </a:r>
            <a:endParaRPr lang="en-IN" sz="2400" dirty="0">
              <a:effectLst/>
              <a:latin typeface="Arial Narrow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8129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4661</TotalTime>
  <Words>881</Words>
  <Application>Microsoft Office PowerPoint</Application>
  <PresentationFormat>On-screen Show (4:3)</PresentationFormat>
  <Paragraphs>257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Global Coffee Breeding Meeting, Manizales- Colombia, on November 17 - 21, 2025 </vt:lpstr>
      <vt:lpstr>Milestones</vt:lpstr>
      <vt:lpstr>IMLVT – India  A quick overview</vt:lpstr>
      <vt:lpstr>Varieties received for IMLVT </vt:lpstr>
      <vt:lpstr>Slide 5</vt:lpstr>
      <vt:lpstr>Slide 6</vt:lpstr>
      <vt:lpstr>Slide 7</vt:lpstr>
      <vt:lpstr>Evaluation of varieties in brief- Yield</vt:lpstr>
      <vt:lpstr>Evaluation of varieties in brief- CLR</vt:lpstr>
      <vt:lpstr>Evaluation of varieties in brief- Cup Quality</vt:lpstr>
      <vt:lpstr>Slide 11</vt:lpstr>
      <vt:lpstr>The status of available plants being hardened at CCRI</vt:lpstr>
      <vt:lpstr>Slide 13</vt:lpstr>
      <vt:lpstr>Slide 14</vt:lpstr>
      <vt:lpstr>Slide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Innovea Breeders work shop  on 13th -17th November 2023 at Amsterdam</dc:title>
  <dc:creator>Dell</dc:creator>
  <cp:lastModifiedBy>HP</cp:lastModifiedBy>
  <cp:revision>118</cp:revision>
  <dcterms:created xsi:type="dcterms:W3CDTF">2006-08-16T00:00:00Z</dcterms:created>
  <dcterms:modified xsi:type="dcterms:W3CDTF">2025-11-13T17:22:42Z</dcterms:modified>
</cp:coreProperties>
</file>