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BLOOMING -KALRO FIELD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Sheet1!$L$2</c:f>
              <c:strCache>
                <c:ptCount val="1"/>
                <c:pt idx="0">
                  <c:v>No of Genotypes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C5-4A1F-BE26-7EDBA3F6A3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C5-4A1F-BE26-7EDBA3F6A3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C5-4A1F-BE26-7EDBA3F6A3A2}"/>
              </c:ext>
            </c:extLst>
          </c:dPt>
          <c:cat>
            <c:strRef>
              <c:f>Sheet1!$K$3:$K$5</c:f>
              <c:strCache>
                <c:ptCount val="3"/>
                <c:pt idx="0">
                  <c:v>9-10 Months</c:v>
                </c:pt>
                <c:pt idx="1">
                  <c:v>11-12 Months</c:v>
                </c:pt>
                <c:pt idx="2">
                  <c:v>Late bloomers</c:v>
                </c:pt>
              </c:strCache>
            </c:strRef>
          </c:cat>
          <c:val>
            <c:numRef>
              <c:f>Sheet1!$L$3:$L$5</c:f>
              <c:numCache>
                <c:formatCode>General</c:formatCode>
                <c:ptCount val="3"/>
                <c:pt idx="0">
                  <c:v>138</c:v>
                </c:pt>
                <c:pt idx="1">
                  <c:v>115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C5-4A1F-BE26-7EDBA3F6A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5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7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8D51-4BA4-4544-935C-FCE86FE0DF0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C33B-8FF7-49D0-9917-9FB48246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9144000" cy="35184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523996" y="3374464"/>
            <a:ext cx="9144000" cy="3453821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8" y="300609"/>
            <a:ext cx="2119444" cy="1495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1524000" y="3344457"/>
            <a:ext cx="9143996" cy="72420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816100" y="2263562"/>
            <a:ext cx="8378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cs typeface="Times New Roman" panose="02020603050405020304" pitchFamily="18" charset="0"/>
              </a:rPr>
              <a:t>Kenya Agricultural &amp; Livestock Research Organization (KALRO)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16904" y="3476598"/>
            <a:ext cx="9251097" cy="324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b="1" dirty="0"/>
              <a:t>Presentation at the Coffee Breeding Improvement meeting in Colombia, from November 17 to 21, 2025.</a:t>
            </a:r>
          </a:p>
          <a:p>
            <a:pPr marL="0" indent="0" algn="ctr">
              <a:buNone/>
            </a:pPr>
            <a:r>
              <a:rPr lang="en-US" b="1" dirty="0"/>
              <a:t>J.J CHESEREK (Ph.D.) and J.M Gimase (Ph.D.)</a:t>
            </a:r>
          </a:p>
        </p:txBody>
      </p:sp>
      <p:pic>
        <p:nvPicPr>
          <p:cNvPr id="12" name="image1.jpg" descr="Logo&#10;&#10;Description automatically generated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472494" y="447826"/>
            <a:ext cx="3444984" cy="12011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8763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960E-8FF5-03E7-2409-EBB4AC05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815" y="156675"/>
            <a:ext cx="5486400" cy="4250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7B7F1-E91D-8D43-9EDB-7EC075553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5258" y="5884923"/>
            <a:ext cx="4766732" cy="94484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Nutritional Deficiencies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effects on plants – Crinkle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Insect and other Pest damages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E" dirty="0"/>
          </a:p>
        </p:txBody>
      </p:sp>
      <p:pic>
        <p:nvPicPr>
          <p:cNvPr id="8" name="Picture 7" descr="A small plant in a dirt field&#10;&#10;AI-generated content may be incorrect.">
            <a:extLst>
              <a:ext uri="{FF2B5EF4-FFF2-40B4-BE49-F238E27FC236}">
                <a16:creationId xmlns:a16="http://schemas.microsoft.com/office/drawing/2014/main" id="{11912472-37B1-AA8A-7D26-7039E14D18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30" t="18911" b="36457"/>
          <a:stretch>
            <a:fillRect/>
          </a:stretch>
        </p:blipFill>
        <p:spPr>
          <a:xfrm>
            <a:off x="4019755" y="3445644"/>
            <a:ext cx="2691277" cy="2507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4B727-6F3F-A8AA-FA0A-77446C8BD0C0}"/>
              </a:ext>
            </a:extLst>
          </p:cNvPr>
          <p:cNvSpPr txBox="1"/>
          <p:nvPr/>
        </p:nvSpPr>
        <p:spPr>
          <a:xfrm>
            <a:off x="1108206" y="3916769"/>
            <a:ext cx="237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ECE9EF"/>
                </a:highlight>
              </a:rPr>
              <a:t>Multiple  deficiencies</a:t>
            </a:r>
            <a:endParaRPr lang="en-KE" dirty="0">
              <a:highlight>
                <a:srgbClr val="ECE9EF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210C2-C4B1-899B-6D14-422C5539505E}"/>
              </a:ext>
            </a:extLst>
          </p:cNvPr>
          <p:cNvSpPr txBox="1"/>
          <p:nvPr/>
        </p:nvSpPr>
        <p:spPr>
          <a:xfrm>
            <a:off x="4406335" y="5529590"/>
            <a:ext cx="149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ECE9EF"/>
                </a:highlight>
              </a:rPr>
              <a:t>Crinkle leaf</a:t>
            </a:r>
            <a:endParaRPr lang="en-KE" dirty="0">
              <a:highlight>
                <a:srgbClr val="ECE9EF"/>
              </a:highlight>
            </a:endParaRPr>
          </a:p>
        </p:txBody>
      </p:sp>
      <p:pic>
        <p:nvPicPr>
          <p:cNvPr id="14" name="Picture 13" descr="A person in gloves holding a piece of paper with a pen&#10;&#10;AI-generated content may be incorrect.">
            <a:extLst>
              <a:ext uri="{FF2B5EF4-FFF2-40B4-BE49-F238E27FC236}">
                <a16:creationId xmlns:a16="http://schemas.microsoft.com/office/drawing/2014/main" id="{69641ECB-72CA-4456-4D7F-5702DA3C58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334" t="20735" b="45161"/>
          <a:stretch>
            <a:fillRect/>
          </a:stretch>
        </p:blipFill>
        <p:spPr>
          <a:xfrm>
            <a:off x="6791115" y="3436217"/>
            <a:ext cx="1799914" cy="2516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C7B05F-D77D-C46D-2AB2-C150E4F683AF}"/>
              </a:ext>
            </a:extLst>
          </p:cNvPr>
          <p:cNvSpPr txBox="1"/>
          <p:nvPr/>
        </p:nvSpPr>
        <p:spPr>
          <a:xfrm>
            <a:off x="6843909" y="5499922"/>
            <a:ext cx="186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ECE9EF"/>
                </a:highlight>
              </a:rPr>
              <a:t>Boron Deficiency</a:t>
            </a:r>
            <a:endParaRPr lang="en-KE" dirty="0">
              <a:highlight>
                <a:srgbClr val="ECE9EF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782AD6-AABC-B9B1-E6DF-AC03548EF0A0}"/>
              </a:ext>
            </a:extLst>
          </p:cNvPr>
          <p:cNvGraphicFramePr>
            <a:graphicFrameLocks noGrp="1"/>
          </p:cNvGraphicFramePr>
          <p:nvPr/>
        </p:nvGraphicFramePr>
        <p:xfrm>
          <a:off x="1822766" y="1146195"/>
          <a:ext cx="3320992" cy="154108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81626">
                  <a:extLst>
                    <a:ext uri="{9D8B030D-6E8A-4147-A177-3AD203B41FA5}">
                      <a16:colId xmlns:a16="http://schemas.microsoft.com/office/drawing/2014/main" val="628018366"/>
                    </a:ext>
                  </a:extLst>
                </a:gridCol>
                <a:gridCol w="1343323">
                  <a:extLst>
                    <a:ext uri="{9D8B030D-6E8A-4147-A177-3AD203B41FA5}">
                      <a16:colId xmlns:a16="http://schemas.microsoft.com/office/drawing/2014/main" val="3320642209"/>
                    </a:ext>
                  </a:extLst>
                </a:gridCol>
                <a:gridCol w="796043">
                  <a:extLst>
                    <a:ext uri="{9D8B030D-6E8A-4147-A177-3AD203B41FA5}">
                      <a16:colId xmlns:a16="http://schemas.microsoft.com/office/drawing/2014/main" val="326404881"/>
                    </a:ext>
                  </a:extLst>
                </a:gridCol>
              </a:tblGrid>
              <a:tr h="3082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BLOOMING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Genotypes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KE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en-K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89414"/>
                  </a:ext>
                </a:extLst>
              </a:tr>
              <a:tr h="3082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 Months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42.6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9350005"/>
                  </a:ext>
                </a:extLst>
              </a:tr>
              <a:tr h="3082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11-12 Months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KE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K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35.5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0292868"/>
                  </a:ext>
                </a:extLst>
              </a:tr>
              <a:tr h="3082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 bloomers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KE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K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21.9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5567584"/>
                  </a:ext>
                </a:extLst>
              </a:tr>
              <a:tr h="3082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K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KE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en-K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65117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F8D85E-57DE-B901-CF30-B855DC1DAABC}"/>
              </a:ext>
            </a:extLst>
          </p:cNvPr>
          <p:cNvGraphicFramePr>
            <a:graphicFrameLocks/>
          </p:cNvGraphicFramePr>
          <p:nvPr/>
        </p:nvGraphicFramePr>
        <p:xfrm>
          <a:off x="5472347" y="640508"/>
          <a:ext cx="4034119" cy="214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19AC962-CE07-D3B8-3C4F-398F603FE9DC}"/>
              </a:ext>
            </a:extLst>
          </p:cNvPr>
          <p:cNvSpPr txBox="1">
            <a:spLocks/>
          </p:cNvSpPr>
          <p:nvPr/>
        </p:nvSpPr>
        <p:spPr>
          <a:xfrm>
            <a:off x="1755938" y="662361"/>
            <a:ext cx="2481022" cy="425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Blooming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DDFB46-17EE-B24E-CE46-978F878DB672}"/>
              </a:ext>
            </a:extLst>
          </p:cNvPr>
          <p:cNvSpPr txBox="1">
            <a:spLocks/>
          </p:cNvSpPr>
          <p:nvPr/>
        </p:nvSpPr>
        <p:spPr>
          <a:xfrm>
            <a:off x="1609642" y="2892449"/>
            <a:ext cx="2481022" cy="425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2F122E-DDC6-38C4-7DEA-77597E76F7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46" t="9519" r="41320" b="22256"/>
          <a:stretch>
            <a:fillRect/>
          </a:stretch>
        </p:blipFill>
        <p:spPr>
          <a:xfrm>
            <a:off x="8729650" y="3429000"/>
            <a:ext cx="1799914" cy="25914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B7514E-F230-BD15-C26D-6ABB65177E2A}"/>
              </a:ext>
            </a:extLst>
          </p:cNvPr>
          <p:cNvSpPr txBox="1"/>
          <p:nvPr/>
        </p:nvSpPr>
        <p:spPr>
          <a:xfrm>
            <a:off x="8721450" y="5651124"/>
            <a:ext cx="186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ECE9EF"/>
                </a:highlight>
              </a:rPr>
              <a:t>WCR0139 - Tallest</a:t>
            </a:r>
            <a:endParaRPr lang="en-KE" dirty="0">
              <a:highlight>
                <a:srgbClr val="ECE9EF"/>
              </a:highlight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7C4B371-EE85-FA8A-A039-D2794D498BCD}"/>
              </a:ext>
            </a:extLst>
          </p:cNvPr>
          <p:cNvSpPr txBox="1">
            <a:spLocks/>
          </p:cNvSpPr>
          <p:nvPr/>
        </p:nvSpPr>
        <p:spPr>
          <a:xfrm>
            <a:off x="6381062" y="6091768"/>
            <a:ext cx="4201297" cy="655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E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1" b="31771"/>
          <a:stretch>
            <a:fillRect/>
          </a:stretch>
        </p:blipFill>
        <p:spPr>
          <a:xfrm>
            <a:off x="763571" y="3424433"/>
            <a:ext cx="3033571" cy="2395335"/>
          </a:xfrm>
        </p:spPr>
      </p:pic>
      <p:sp>
        <p:nvSpPr>
          <p:cNvPr id="24" name="TextBox 23"/>
          <p:cNvSpPr txBox="1"/>
          <p:nvPr/>
        </p:nvSpPr>
        <p:spPr>
          <a:xfrm>
            <a:off x="1330721" y="5373278"/>
            <a:ext cx="187815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Snail infestation</a:t>
            </a:r>
          </a:p>
        </p:txBody>
      </p:sp>
    </p:spTree>
    <p:extLst>
      <p:ext uri="{BB962C8B-B14F-4D97-AF65-F5344CB8AC3E}">
        <p14:creationId xmlns:p14="http://schemas.microsoft.com/office/powerpoint/2010/main" val="188469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787" y="0"/>
            <a:ext cx="7376797" cy="57576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Photos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72" y="105277"/>
            <a:ext cx="1019806" cy="7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65" y="883227"/>
            <a:ext cx="3412303" cy="21021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 descr="C:\Users\MUSEMBI\Desktop\Inovea opening holes\IMG_20240213_1044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51" y="883227"/>
            <a:ext cx="2658359" cy="2102177"/>
          </a:xfrm>
          <a:prstGeom prst="rect">
            <a:avLst/>
          </a:prstGeom>
          <a:noFill/>
        </p:spPr>
      </p:pic>
      <p:pic>
        <p:nvPicPr>
          <p:cNvPr id="9" name="Picture 8" descr="C:\Users\User\AppData\Local\Temp\{537AB700-D6B4-4481-B100-5FB5CB5F1A2F}.t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98" y="3552016"/>
            <a:ext cx="2384781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small tree in a field&#10;&#10;Description automatically generat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45" y="3552015"/>
            <a:ext cx="2196445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" b="21945"/>
          <a:stretch/>
        </p:blipFill>
        <p:spPr bwMode="auto">
          <a:xfrm>
            <a:off x="7170214" y="3552015"/>
            <a:ext cx="2828925" cy="2926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B48C20D-2BC9-43AF-EEB4-E1562FCE4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250" y="6574671"/>
            <a:ext cx="83094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 smtClean="0"/>
              <a:t> </a:t>
            </a:r>
            <a:endParaRPr lang="en-KE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22E24-444B-BE7D-DBDB-E5F5F67EE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140" y="3099433"/>
            <a:ext cx="83094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/>
              <a:t>Field layout and holing</a:t>
            </a:r>
            <a:r>
              <a:rPr lang="en-US" sz="1200" i="1" dirty="0"/>
              <a:t>. </a:t>
            </a:r>
            <a:endParaRPr lang="en-KE" sz="1200" dirty="0"/>
          </a:p>
        </p:txBody>
      </p:sp>
    </p:spTree>
    <p:extLst>
      <p:ext uri="{BB962C8B-B14F-4D97-AF65-F5344CB8AC3E}">
        <p14:creationId xmlns:p14="http://schemas.microsoft.com/office/powerpoint/2010/main" val="3085377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E9499-6BA1-9B9F-5663-6B24794665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8"/>
          <a:stretch/>
        </p:blipFill>
        <p:spPr bwMode="auto">
          <a:xfrm>
            <a:off x="1775855" y="71853"/>
            <a:ext cx="2469823" cy="2560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91" y="71853"/>
            <a:ext cx="5546471" cy="2560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1" r="9512" b="15738"/>
          <a:stretch/>
        </p:blipFill>
        <p:spPr>
          <a:xfrm>
            <a:off x="1684256" y="3003405"/>
            <a:ext cx="2469823" cy="3258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0"/>
          <a:stretch/>
        </p:blipFill>
        <p:spPr>
          <a:xfrm>
            <a:off x="4457494" y="2987510"/>
            <a:ext cx="6205520" cy="3258426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D873EC7-0DE9-6C51-37DF-C8889BC9B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713" y="2601985"/>
            <a:ext cx="83094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Data collection: Growth and disease</a:t>
            </a:r>
            <a:r>
              <a:rPr lang="en-US" sz="1200" i="1" dirty="0"/>
              <a:t>. </a:t>
            </a:r>
            <a:endParaRPr lang="en-KE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F127F-B997-B39E-B1F9-5FD5059CC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463" y="6297261"/>
            <a:ext cx="83094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Trial field progress monitoring</a:t>
            </a:r>
            <a:endParaRPr lang="en-KE" sz="1600" dirty="0"/>
          </a:p>
        </p:txBody>
      </p:sp>
    </p:spTree>
    <p:extLst>
      <p:ext uri="{BB962C8B-B14F-4D97-AF65-F5344CB8AC3E}">
        <p14:creationId xmlns:p14="http://schemas.microsoft.com/office/powerpoint/2010/main" val="187428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06" y="212701"/>
            <a:ext cx="2713597" cy="3248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94" r="821" b="29072"/>
          <a:stretch/>
        </p:blipFill>
        <p:spPr>
          <a:xfrm>
            <a:off x="7896510" y="212701"/>
            <a:ext cx="3173981" cy="3248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4" y="3913018"/>
            <a:ext cx="1785735" cy="255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35876" r="6503" b="22749"/>
          <a:stretch/>
        </p:blipFill>
        <p:spPr>
          <a:xfrm>
            <a:off x="7988215" y="3947464"/>
            <a:ext cx="2990569" cy="25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9" y="174996"/>
            <a:ext cx="4331820" cy="3248865"/>
          </a:xfrm>
          <a:prstGeom prst="rect">
            <a:avLst/>
          </a:prstGeom>
        </p:spPr>
      </p:pic>
      <p:pic>
        <p:nvPicPr>
          <p:cNvPr id="7" name="Picture 6" descr="A group of plastic bowls on a grid&#10;&#10;AI-generated content may be incorrect.">
            <a:extLst>
              <a:ext uri="{FF2B5EF4-FFF2-40B4-BE49-F238E27FC236}">
                <a16:creationId xmlns:a16="http://schemas.microsoft.com/office/drawing/2014/main" id="{EF232D88-D337-1629-18BA-5C0E80EEE8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5"/>
          <a:stretch>
            <a:fillRect/>
          </a:stretch>
        </p:blipFill>
        <p:spPr>
          <a:xfrm>
            <a:off x="4112079" y="3913018"/>
            <a:ext cx="2713597" cy="259456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3D70426-C7AB-6CB4-B2E2-6A2E3D9AC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80" y="3483017"/>
            <a:ext cx="4331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Sampling : Phenotyping</a:t>
            </a:r>
            <a:r>
              <a:rPr lang="en-US" sz="1200" i="1" dirty="0"/>
              <a:t>. </a:t>
            </a:r>
            <a:endParaRPr lang="en-KE" sz="12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D9FE01E-139D-7EA2-F4EC-6FF59CF5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125" y="3553013"/>
            <a:ext cx="4331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Yield performance monitoring</a:t>
            </a:r>
            <a:r>
              <a:rPr lang="en-US" sz="1200" i="1" dirty="0"/>
              <a:t>. </a:t>
            </a:r>
            <a:endParaRPr lang="en-KE" sz="12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7134E0A-7EE9-3222-766F-1C759043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389" y="6476022"/>
            <a:ext cx="64096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YIELD Data collection: Cherry harvesting and processing</a:t>
            </a:r>
            <a:r>
              <a:rPr lang="en-US" sz="1200" i="1" dirty="0"/>
              <a:t>. </a:t>
            </a:r>
            <a:endParaRPr lang="en-KE" sz="1200" dirty="0"/>
          </a:p>
        </p:txBody>
      </p:sp>
    </p:spTree>
    <p:extLst>
      <p:ext uri="{BB962C8B-B14F-4D97-AF65-F5344CB8AC3E}">
        <p14:creationId xmlns:p14="http://schemas.microsoft.com/office/powerpoint/2010/main" val="233882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31005" y="-25758"/>
            <a:ext cx="9144000" cy="860665"/>
            <a:chOff x="-7283" y="-25758"/>
            <a:chExt cx="9144000" cy="860665"/>
          </a:xfrm>
        </p:grpSpPr>
        <p:sp>
          <p:nvSpPr>
            <p:cNvPr id="15" name="Rectangle 14"/>
            <p:cNvSpPr/>
            <p:nvPr/>
          </p:nvSpPr>
          <p:spPr>
            <a:xfrm>
              <a:off x="-7283" y="-25758"/>
              <a:ext cx="9144000" cy="78382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" y="105276"/>
              <a:ext cx="1019806" cy="72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524000" y="6499412"/>
            <a:ext cx="9144000" cy="358588"/>
            <a:chOff x="0" y="6499412"/>
            <a:chExt cx="9144000" cy="35858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526306"/>
              <a:ext cx="9144000" cy="33169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 userDrawn="1"/>
          </p:nvSpPr>
          <p:spPr>
            <a:xfrm flipV="1">
              <a:off x="0" y="6499412"/>
              <a:ext cx="9144000" cy="5378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4989" y="816638"/>
            <a:ext cx="9156032" cy="457201"/>
            <a:chOff x="2995" y="3019920"/>
            <a:chExt cx="9156032" cy="457201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995" y="3019920"/>
              <a:ext cx="9156032" cy="45720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48654" y="3019921"/>
              <a:ext cx="5334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8096" y="3019921"/>
              <a:ext cx="7926996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AAA9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600" b="1" dirty="0">
                  <a:solidFill>
                    <a:schemeClr val="bg1"/>
                  </a:solidFill>
                  <a:latin typeface="+mn-lt"/>
                </a:rPr>
                <a:t>Thank you for listening</a:t>
              </a:r>
              <a:endParaRPr lang="en-US" altLang="en-US" sz="36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16" name="Picture 15" descr="AG00126_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14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5" y="365125"/>
            <a:ext cx="11788346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Alignment of project to KALRO coffee breeding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KALRO’s mandate </a:t>
            </a:r>
            <a:r>
              <a:rPr lang="en-US" i="1" dirty="0"/>
              <a:t>“to enhance agricultural productivity through technology, innovation, and partnerships.</a:t>
            </a:r>
          </a:p>
          <a:p>
            <a:r>
              <a:rPr lang="en-US" dirty="0"/>
              <a:t>Supports coffee breeding goals of developing high-value, high-yielding, disease-resistant, adaptable, and high-quality Arabica varieties</a:t>
            </a:r>
          </a:p>
          <a:p>
            <a:r>
              <a:rPr lang="en-US" dirty="0"/>
              <a:t>Partnership enabled accession of unique international genetic materials, expanding Kenya’s coffee germplasm base.</a:t>
            </a:r>
          </a:p>
          <a:p>
            <a:r>
              <a:rPr lang="en-US" dirty="0"/>
              <a:t>Introduction of improved lines enhances genetic gain and breeding efficiency for superior varieties</a:t>
            </a:r>
          </a:p>
        </p:txBody>
      </p:sp>
    </p:spTree>
    <p:extLst>
      <p:ext uri="{BB962C8B-B14F-4D97-AF65-F5344CB8AC3E}">
        <p14:creationId xmlns:p14="http://schemas.microsoft.com/office/powerpoint/2010/main" val="178991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5137-873B-6B5C-C2C4-73AD7DB8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2706"/>
            <a:ext cx="7886700" cy="4133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TRIAL SITE DESCRIPTION</a:t>
            </a:r>
            <a:endParaRPr lang="en-KE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388689-9C5A-6954-0512-67F5B70BA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464" y="716691"/>
            <a:ext cx="9038645" cy="62685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  <a:endParaRPr lang="en-US" sz="44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44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8842" y="933259"/>
          <a:ext cx="9059159" cy="5750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3195">
                  <a:extLst>
                    <a:ext uri="{9D8B030D-6E8A-4147-A177-3AD203B41FA5}">
                      <a16:colId xmlns:a16="http://schemas.microsoft.com/office/drawing/2014/main" val="2067594814"/>
                    </a:ext>
                  </a:extLst>
                </a:gridCol>
                <a:gridCol w="6385964">
                  <a:extLst>
                    <a:ext uri="{9D8B030D-6E8A-4147-A177-3AD203B41FA5}">
                      <a16:colId xmlns:a16="http://schemas.microsoft.com/office/drawing/2014/main" val="2444835501"/>
                    </a:ext>
                  </a:extLst>
                </a:gridCol>
              </a:tblGrid>
              <a:tr h="760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Nearest City and Distance: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Nairobi- 380KM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66802"/>
                  </a:ext>
                </a:extLst>
              </a:tr>
              <a:tr h="541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Location of Site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Kitale- West of Rift Valley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66371"/>
                  </a:ext>
                </a:extLst>
              </a:tr>
              <a:tr h="541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Latitude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0058’35” N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240168"/>
                  </a:ext>
                </a:extLst>
              </a:tr>
              <a:tr h="541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Longitude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35000’52” 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86433"/>
                  </a:ext>
                </a:extLst>
              </a:tr>
              <a:tr h="541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Altitude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1880 m a.s.l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62503"/>
                  </a:ext>
                </a:extLst>
              </a:tr>
              <a:tr h="760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Soils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deep sandy to clays-loamy and full of weatherable minerals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611798"/>
                  </a:ext>
                </a:extLst>
              </a:tr>
              <a:tr h="541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Soil pH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pH is moderate to weak acid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379743"/>
                  </a:ext>
                </a:extLst>
              </a:tr>
              <a:tr h="760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Rainfall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unimodal, that starts March – October, about 1400mm/year;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58068"/>
                  </a:ext>
                </a:extLst>
              </a:tr>
              <a:tr h="760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Temperature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ranges from average to max of 25ºC and min 13ºC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681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82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5137-873B-6B5C-C2C4-73AD7DB8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2706"/>
            <a:ext cx="7886700" cy="41334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EXPERIMENTAL DESIGN AND MATERIAL</a:t>
            </a:r>
            <a:endParaRPr lang="en-KE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388689-9C5A-6954-0512-67F5B70BA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464" y="716691"/>
            <a:ext cx="8464121" cy="599860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400" b="1" dirty="0"/>
              <a:t>Experimental Design</a:t>
            </a:r>
          </a:p>
          <a:p>
            <a:r>
              <a:rPr lang="en-US" sz="4400" dirty="0"/>
              <a:t>The Augmented Random Complete Block Design</a:t>
            </a:r>
          </a:p>
          <a:p>
            <a:pPr marL="0" indent="0">
              <a:buNone/>
            </a:pPr>
            <a:r>
              <a:rPr lang="en-US" sz="4400" b="1" dirty="0"/>
              <a:t>Trial genotypes</a:t>
            </a:r>
          </a:p>
          <a:p>
            <a:r>
              <a:rPr lang="en-US" sz="4400" dirty="0"/>
              <a:t>      12 F1 hybrids</a:t>
            </a:r>
          </a:p>
          <a:p>
            <a:r>
              <a:rPr lang="en-US" sz="4400" dirty="0"/>
              <a:t>      10 pure lines</a:t>
            </a:r>
          </a:p>
          <a:p>
            <a:r>
              <a:rPr lang="en-US" sz="4400" dirty="0"/>
              <a:t>       5 global checks</a:t>
            </a:r>
          </a:p>
          <a:p>
            <a:r>
              <a:rPr lang="en-US" sz="4400" dirty="0"/>
              <a:t>3 local checks (Batian, Ruiru 11 and SL28)</a:t>
            </a:r>
          </a:p>
          <a:p>
            <a:r>
              <a:rPr lang="en-US" sz="4400" dirty="0"/>
              <a:t>Reps – 03</a:t>
            </a:r>
          </a:p>
          <a:p>
            <a:r>
              <a:rPr lang="en-US" sz="4400" dirty="0"/>
              <a:t>Plots – 4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6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264" y="148311"/>
            <a:ext cx="6837379" cy="5021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FIELD 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69097" y="650452"/>
          <a:ext cx="8682088" cy="6231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027">
                  <a:extLst>
                    <a:ext uri="{9D8B030D-6E8A-4147-A177-3AD203B41FA5}">
                      <a16:colId xmlns:a16="http://schemas.microsoft.com/office/drawing/2014/main" val="282577678"/>
                    </a:ext>
                  </a:extLst>
                </a:gridCol>
                <a:gridCol w="4696546">
                  <a:extLst>
                    <a:ext uri="{9D8B030D-6E8A-4147-A177-3AD203B41FA5}">
                      <a16:colId xmlns:a16="http://schemas.microsoft.com/office/drawing/2014/main" val="539651475"/>
                    </a:ext>
                  </a:extLst>
                </a:gridCol>
                <a:gridCol w="2700515">
                  <a:extLst>
                    <a:ext uri="{9D8B030D-6E8A-4147-A177-3AD203B41FA5}">
                      <a16:colId xmlns:a16="http://schemas.microsoft.com/office/drawing/2014/main" val="1793800363"/>
                    </a:ext>
                  </a:extLst>
                </a:gridCol>
              </a:tblGrid>
              <a:tr h="435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S/No.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Activity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Month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405205"/>
                  </a:ext>
                </a:extLst>
              </a:tr>
              <a:tr h="5665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Field layout and hole preparation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Jan-March 2024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842621"/>
                  </a:ext>
                </a:extLst>
              </a:tr>
              <a:tr h="435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Genotyping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February 2024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830542"/>
                  </a:ext>
                </a:extLst>
              </a:tr>
              <a:tr h="435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Field planting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April 2024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06648"/>
                  </a:ext>
                </a:extLst>
              </a:tr>
              <a:tr h="435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r>
                        <a:rPr lang="en-US" sz="2400" baseline="30000" dirty="0">
                          <a:effectLst/>
                        </a:rPr>
                        <a:t>st</a:t>
                      </a:r>
                      <a:r>
                        <a:rPr lang="en-US" sz="2400" dirty="0">
                          <a:effectLst/>
                        </a:rPr>
                        <a:t> CLR data collection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August 2024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96000"/>
                  </a:ext>
                </a:extLst>
              </a:tr>
              <a:tr h="4295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6th-month growth data collection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October 2024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559526"/>
                  </a:ext>
                </a:extLst>
              </a:tr>
              <a:tr h="435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2400" baseline="30000" dirty="0">
                          <a:effectLst/>
                        </a:rPr>
                        <a:t>nd</a:t>
                      </a:r>
                      <a:r>
                        <a:rPr lang="en-US" sz="2400" dirty="0">
                          <a:effectLst/>
                        </a:rPr>
                        <a:t> CLR data collection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February 2025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237831"/>
                  </a:ext>
                </a:extLst>
              </a:tr>
              <a:tr h="443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18th-month growth data collection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April 2025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063002"/>
                  </a:ext>
                </a:extLst>
              </a:tr>
              <a:tr h="435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r>
                        <a:rPr lang="en-US" sz="2400" baseline="30000" dirty="0">
                          <a:effectLst/>
                        </a:rPr>
                        <a:t>rd</a:t>
                      </a:r>
                      <a:r>
                        <a:rPr lang="en-US" sz="2400" dirty="0">
                          <a:effectLst/>
                        </a:rPr>
                        <a:t> CLR data collection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June 2025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85582"/>
                  </a:ext>
                </a:extLst>
              </a:tr>
              <a:tr h="435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Genotyping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July 2025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253360"/>
                  </a:ext>
                </a:extLst>
              </a:tr>
              <a:tr h="435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r>
                        <a:rPr lang="en-US" sz="2400" baseline="30000" dirty="0">
                          <a:effectLst/>
                        </a:rPr>
                        <a:t>th</a:t>
                      </a:r>
                      <a:r>
                        <a:rPr lang="en-US" sz="2400" dirty="0">
                          <a:effectLst/>
                        </a:rPr>
                        <a:t> CLR data collection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August 2025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695839"/>
                  </a:ext>
                </a:extLst>
              </a:tr>
              <a:tr h="435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</a:t>
                      </a:r>
                      <a:r>
                        <a:rPr lang="en-US" sz="2400" baseline="30000" dirty="0">
                          <a:effectLst/>
                        </a:rPr>
                        <a:t>th</a:t>
                      </a:r>
                      <a:r>
                        <a:rPr lang="en-US" sz="2400" dirty="0">
                          <a:effectLst/>
                        </a:rPr>
                        <a:t>-Month data collection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November 2025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71820"/>
                  </a:ext>
                </a:extLst>
              </a:tr>
              <a:tr h="871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Cherry harvesting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Ongoing(October…)2025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353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72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86498"/>
            <a:ext cx="7886700" cy="27699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Data analysis results- Growth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288379-F16A-324B-F3BE-4DBBBACA1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K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81BC19-C90C-1E1D-AA41-9B7D1DD41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079" y="2876551"/>
            <a:ext cx="77476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Figure 1: PC analysis  - plant height</a:t>
            </a:r>
            <a:endParaRPr lang="en-KE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9920E-8C9C-3A4E-BAF9-14D195F19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K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0177B0F-62A1-DDA0-0FEC-0F4A98DD5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4468166"/>
            <a:ext cx="77476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Figure 2:   Plant height –Separation of means for 3 data recording – April and May 2023 and April 2025</a:t>
            </a:r>
            <a:endParaRPr lang="en-KE" sz="12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3739C-7894-38AC-6B40-DAAC436A9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664" y="6488587"/>
            <a:ext cx="77476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</a:rPr>
              <a:t>Figure 3: Stem Diameter - Separation of means for 3 data recording – April and May 2023 and April 2025</a:t>
            </a:r>
            <a:endParaRPr lang="en-KE" sz="12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AD018C5-F683-7009-5764-AACEEF9AB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754" y="2332484"/>
            <a:ext cx="80384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Figure 1: PC analysis  - plant height and stem diameter –  progress for 3 consecutive data recording  </a:t>
            </a:r>
            <a:endParaRPr lang="en-KE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FDB221-1C04-B261-7800-4ACFE226E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98" y="336691"/>
            <a:ext cx="4401352" cy="201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7A14ED-C2DE-5B72-EB3E-D5A12805D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637790"/>
            <a:ext cx="9169400" cy="158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EA8F12-B976-1837-E04C-1711BD1F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15" y="4790072"/>
            <a:ext cx="8802370" cy="151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0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1BD7B-7EAD-4DF1-644B-6C3638248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C6AE-567C-D6E2-EEBC-1EBA35E3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6498"/>
            <a:ext cx="7886700" cy="27699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Data analysis results-Leaf Rust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957D79-246A-A3B3-3B4D-4B1DD9C70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K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49B88-6D78-6BCE-9CFC-05B679148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K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E0A3E-2276-18CA-06C1-60AC69DD8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" y="1197204"/>
            <a:ext cx="9761275" cy="1806411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BE18B0C3-2584-71DB-8F81-2C4718424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8" y="3637362"/>
            <a:ext cx="10676837" cy="2583431"/>
          </a:xfr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0279A659-2A39-C37B-B869-0E9826352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492" y="3127136"/>
            <a:ext cx="83094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Figure 5: Separation of means of Coffee Rust  over the 3 different observation period . </a:t>
            </a:r>
            <a:endParaRPr lang="en-KE" sz="12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BE47B72-F3A4-E9D5-590E-0D282FF9F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852" y="6494505"/>
            <a:ext cx="83094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Figure 6: Coffee Rust  disease progression since the first to the latest recording </a:t>
            </a:r>
            <a:endParaRPr lang="en-KE" sz="1200" dirty="0"/>
          </a:p>
        </p:txBody>
      </p:sp>
    </p:spTree>
    <p:extLst>
      <p:ext uri="{BB962C8B-B14F-4D97-AF65-F5344CB8AC3E}">
        <p14:creationId xmlns:p14="http://schemas.microsoft.com/office/powerpoint/2010/main" val="121358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206"/>
            <a:ext cx="10515600" cy="5327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4842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A.</a:t>
            </a:r>
            <a:r>
              <a:rPr lang="en-US" b="1" dirty="0"/>
              <a:t>	Establishment &amp; Agronomic Challenges</a:t>
            </a:r>
          </a:p>
          <a:p>
            <a:r>
              <a:rPr lang="en-US" dirty="0"/>
              <a:t>Coffee Leaf Rust infection was severe in some genotypes</a:t>
            </a:r>
          </a:p>
          <a:p>
            <a:r>
              <a:rPr lang="en-US" dirty="0"/>
              <a:t>Destruction of plants by wild animals, hares, deer</a:t>
            </a:r>
          </a:p>
          <a:p>
            <a:r>
              <a:rPr lang="en-US" dirty="0"/>
              <a:t>Climate change related challenges </a:t>
            </a:r>
            <a:r>
              <a:rPr lang="en-US" dirty="0" err="1"/>
              <a:t>e.g</a:t>
            </a:r>
            <a:r>
              <a:rPr lang="en-US" dirty="0"/>
              <a:t> crinkling of leaves</a:t>
            </a:r>
          </a:p>
          <a:p>
            <a:r>
              <a:rPr lang="en-US" dirty="0"/>
              <a:t>Unexplained of death of some individual trees</a:t>
            </a:r>
          </a:p>
          <a:p>
            <a:r>
              <a:rPr lang="en-US" dirty="0"/>
              <a:t>Stunted growth of some trees</a:t>
            </a:r>
          </a:p>
          <a:p>
            <a:pPr marL="0" indent="0">
              <a:buNone/>
            </a:pPr>
            <a:r>
              <a:rPr lang="en-US" dirty="0"/>
              <a:t>B.</a:t>
            </a:r>
            <a:r>
              <a:rPr lang="en-US" b="1" dirty="0"/>
              <a:t>	Research &amp; Analysis Limitations</a:t>
            </a:r>
          </a:p>
          <a:p>
            <a:r>
              <a:rPr lang="en-US" dirty="0"/>
              <a:t>Synchronized data analysis by WCR team and KALRO is yet to be realized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8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78" y="91748"/>
            <a:ext cx="10515600" cy="103118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Next Steps and Future Goals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97" y="923827"/>
            <a:ext cx="11726562" cy="593417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800" b="1" dirty="0"/>
              <a:t>Next steps</a:t>
            </a:r>
          </a:p>
          <a:p>
            <a:pPr lvl="1"/>
            <a:r>
              <a:rPr lang="en-US" sz="2800" dirty="0"/>
              <a:t>Continuous collaboration with WCR and improvements in field data systems are expected to enhance the efficiency and accuracy of future analyses.</a:t>
            </a:r>
          </a:p>
          <a:p>
            <a:pPr lvl="1"/>
            <a:r>
              <a:rPr lang="en-US" sz="2800" dirty="0"/>
              <a:t>Continue yield and morphological data collection through 2026 harvest.</a:t>
            </a:r>
          </a:p>
          <a:p>
            <a:pPr lvl="1"/>
            <a:r>
              <a:rPr lang="en-US" sz="2800" dirty="0"/>
              <a:t>Initiate cup quality evaluation of early maturing selections after 2026 harvest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b="1" dirty="0"/>
              <a:t>Future Goals</a:t>
            </a:r>
          </a:p>
          <a:p>
            <a:pPr lvl="1" algn="just"/>
            <a:r>
              <a:rPr lang="en-US" sz="2800" dirty="0"/>
              <a:t>Multiply the most promising genotypes through tissue culture and carry out a National Performance trial across different environments for variety release as hybrids</a:t>
            </a:r>
          </a:p>
          <a:p>
            <a:pPr lvl="1" algn="just"/>
            <a:r>
              <a:rPr lang="en-US" sz="2800" dirty="0" err="1"/>
              <a:t>Selfing</a:t>
            </a:r>
            <a:r>
              <a:rPr lang="en-US" sz="2800" dirty="0"/>
              <a:t> the best performing genotypes for further selection </a:t>
            </a:r>
          </a:p>
          <a:p>
            <a:pPr lvl="1" algn="just"/>
            <a:r>
              <a:rPr lang="en-US" sz="2800" dirty="0"/>
              <a:t>The lines selected from pedigree selection could be used in generating more crosses to create new varieties.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8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612</Words>
  <Application>Microsoft Office PowerPoint</Application>
  <PresentationFormat>Widescreen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Alignment of project to KALRO coffee breeding objectives</vt:lpstr>
      <vt:lpstr>TRIAL SITE DESCRIPTION</vt:lpstr>
      <vt:lpstr>EXPERIMENTAL DESIGN AND MATERIAL</vt:lpstr>
      <vt:lpstr>FIELD ACTIVITIES</vt:lpstr>
      <vt:lpstr>Data analysis results- Growth</vt:lpstr>
      <vt:lpstr>Data analysis results-Leaf Rust</vt:lpstr>
      <vt:lpstr>Challenges</vt:lpstr>
      <vt:lpstr>Next Steps and Future Goals</vt:lpstr>
      <vt:lpstr>OBSERVATION </vt:lpstr>
      <vt:lpstr>Photos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Jerono</dc:creator>
  <cp:lastModifiedBy>Jerono</cp:lastModifiedBy>
  <cp:revision>11</cp:revision>
  <dcterms:created xsi:type="dcterms:W3CDTF">2025-11-04T17:54:00Z</dcterms:created>
  <dcterms:modified xsi:type="dcterms:W3CDTF">2025-11-06T16:32:40Z</dcterms:modified>
</cp:coreProperties>
</file>