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1" r:id="rId1"/>
  </p:sldMasterIdLst>
  <p:notesMasterIdLst>
    <p:notesMasterId r:id="rId14"/>
  </p:notesMasterIdLst>
  <p:sldIdLst>
    <p:sldId id="256" r:id="rId2"/>
    <p:sldId id="257" r:id="rId3"/>
    <p:sldId id="268" r:id="rId4"/>
    <p:sldId id="258" r:id="rId5"/>
    <p:sldId id="259" r:id="rId6"/>
    <p:sldId id="260" r:id="rId7"/>
    <p:sldId id="266" r:id="rId8"/>
    <p:sldId id="262" r:id="rId9"/>
    <p:sldId id="263" r:id="rId10"/>
    <p:sldId id="264" r:id="rId11"/>
    <p:sldId id="265" r:id="rId12"/>
    <p:sldId id="267" r:id="rId13"/>
  </p:sldIdLst>
  <p:sldSz cx="14630400" cy="8229600"/>
  <p:notesSz cx="8229600" cy="146304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Perpetua Titling MT" panose="02020502060505020804" pitchFamily="18" charset="0"/>
      <p:regular r:id="rId25"/>
      <p:bold r:id="rId26"/>
    </p:embeddedFont>
    <p:embeddedFont>
      <p:font typeface="Roboto" panose="02000000000000000000" pitchFamily="2" charset="0"/>
      <p:regular r:id="rId27"/>
      <p:bold r:id="rId28"/>
    </p:embeddedFont>
    <p:embeddedFont>
      <p:font typeface="Roboto Mono Medium" panose="020B0604020202020204" charset="0"/>
      <p:regular r:id="rId29"/>
    </p:embeddedFont>
  </p:embeddedFontLst>
  <p:defaultTextStyle>
    <a:defPPr>
      <a:defRPr lang="en-R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1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Martin" userId="9d8c19648e539c31" providerId="LiveId" clId="{8E8B9E4A-C8C0-4902-B15A-5D79D395E42B}"/>
    <pc:docChg chg="undo custSel addSld delSld modSld">
      <pc:chgData name="Simon Martin" userId="9d8c19648e539c31" providerId="LiveId" clId="{8E8B9E4A-C8C0-4902-B15A-5D79D395E42B}" dt="2025-11-17T14:48:47.444" v="67" actId="20577"/>
      <pc:docMkLst>
        <pc:docMk/>
      </pc:docMkLst>
      <pc:sldChg chg="modSp mod">
        <pc:chgData name="Simon Martin" userId="9d8c19648e539c31" providerId="LiveId" clId="{8E8B9E4A-C8C0-4902-B15A-5D79D395E42B}" dt="2025-11-17T14:41:59.636" v="28" actId="1076"/>
        <pc:sldMkLst>
          <pc:docMk/>
          <pc:sldMk cId="0" sldId="256"/>
        </pc:sldMkLst>
        <pc:picChg chg="mod">
          <ac:chgData name="Simon Martin" userId="9d8c19648e539c31" providerId="LiveId" clId="{8E8B9E4A-C8C0-4902-B15A-5D79D395E42B}" dt="2025-11-17T14:41:59.636" v="28" actId="1076"/>
          <ac:picMkLst>
            <pc:docMk/>
            <pc:sldMk cId="0" sldId="256"/>
            <ac:picMk id="10" creationId="{4EFBF14A-B7AA-4CC6-B3A7-7A138D1E615D}"/>
          </ac:picMkLst>
        </pc:picChg>
      </pc:sldChg>
      <pc:sldChg chg="modSp mod">
        <pc:chgData name="Simon Martin" userId="9d8c19648e539c31" providerId="LiveId" clId="{8E8B9E4A-C8C0-4902-B15A-5D79D395E42B}" dt="2025-11-17T14:41:40.876" v="27" actId="20577"/>
        <pc:sldMkLst>
          <pc:docMk/>
          <pc:sldMk cId="0" sldId="257"/>
        </pc:sldMkLst>
        <pc:spChg chg="mod">
          <ac:chgData name="Simon Martin" userId="9d8c19648e539c31" providerId="LiveId" clId="{8E8B9E4A-C8C0-4902-B15A-5D79D395E42B}" dt="2025-11-17T14:41:40.876" v="27" actId="20577"/>
          <ac:spMkLst>
            <pc:docMk/>
            <pc:sldMk cId="0" sldId="257"/>
            <ac:spMk id="10" creationId="{2EA2A6B5-A710-45EF-BB7C-A337026B09AC}"/>
          </ac:spMkLst>
        </pc:spChg>
      </pc:sldChg>
      <pc:sldChg chg="modSp mod">
        <pc:chgData name="Simon Martin" userId="9d8c19648e539c31" providerId="LiveId" clId="{8E8B9E4A-C8C0-4902-B15A-5D79D395E42B}" dt="2025-11-17T14:46:39.858" v="41" actId="1076"/>
        <pc:sldMkLst>
          <pc:docMk/>
          <pc:sldMk cId="0" sldId="258"/>
        </pc:sldMkLst>
        <pc:spChg chg="mod">
          <ac:chgData name="Simon Martin" userId="9d8c19648e539c31" providerId="LiveId" clId="{8E8B9E4A-C8C0-4902-B15A-5D79D395E42B}" dt="2025-11-17T14:45:55.896" v="31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Simon Martin" userId="9d8c19648e539c31" providerId="LiveId" clId="{8E8B9E4A-C8C0-4902-B15A-5D79D395E42B}" dt="2025-11-17T14:46:03.328" v="32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Simon Martin" userId="9d8c19648e539c31" providerId="LiveId" clId="{8E8B9E4A-C8C0-4902-B15A-5D79D395E42B}" dt="2025-11-17T14:46:39.858" v="41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7:10.425" v="12" actId="207"/>
          <ac:spMkLst>
            <pc:docMk/>
            <pc:sldMk cId="0" sldId="258"/>
            <ac:spMk id="6" creationId="{00000000-0000-0000-0000-000000000000}"/>
          </ac:spMkLst>
        </pc:spChg>
        <pc:spChg chg="mod">
          <ac:chgData name="Simon Martin" userId="9d8c19648e539c31" providerId="LiveId" clId="{8E8B9E4A-C8C0-4902-B15A-5D79D395E42B}" dt="2025-11-17T14:46:38.313" v="39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Simon Martin" userId="9d8c19648e539c31" providerId="LiveId" clId="{8E8B9E4A-C8C0-4902-B15A-5D79D395E42B}" dt="2025-11-17T14:46:39.059" v="40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Simon Martin" userId="9d8c19648e539c31" providerId="LiveId" clId="{8E8B9E4A-C8C0-4902-B15A-5D79D395E42B}" dt="2025-11-17T14:46:37.567" v="38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7:26.334" v="14" actId="207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Simon Martin" userId="9d8c19648e539c31" providerId="LiveId" clId="{8E8B9E4A-C8C0-4902-B15A-5D79D395E42B}" dt="2025-11-17T08:59:01.115" v="25" actId="1076"/>
        <pc:sldMkLst>
          <pc:docMk/>
          <pc:sldMk cId="0" sldId="262"/>
        </pc:sldMkLst>
        <pc:spChg chg="mod">
          <ac:chgData name="Simon Martin" userId="9d8c19648e539c31" providerId="LiveId" clId="{8E8B9E4A-C8C0-4902-B15A-5D79D395E42B}" dt="2025-11-17T08:58:09.577" v="18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8:43.183" v="22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8:47.608" v="23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8:52.708" v="24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Simon Martin" userId="9d8c19648e539c31" providerId="LiveId" clId="{8E8B9E4A-C8C0-4902-B15A-5D79D395E42B}" dt="2025-11-17T08:59:01.115" v="25" actId="1076"/>
          <ac:spMkLst>
            <pc:docMk/>
            <pc:sldMk cId="0" sldId="262"/>
            <ac:spMk id="7" creationId="{00000000-0000-0000-0000-000000000000}"/>
          </ac:spMkLst>
        </pc:spChg>
      </pc:sldChg>
      <pc:sldChg chg="modSp mod">
        <pc:chgData name="Simon Martin" userId="9d8c19648e539c31" providerId="LiveId" clId="{8E8B9E4A-C8C0-4902-B15A-5D79D395E42B}" dt="2025-11-17T08:54:28.574" v="9" actId="20577"/>
        <pc:sldMkLst>
          <pc:docMk/>
          <pc:sldMk cId="0" sldId="264"/>
        </pc:sldMkLst>
        <pc:spChg chg="mod">
          <ac:chgData name="Simon Martin" userId="9d8c19648e539c31" providerId="LiveId" clId="{8E8B9E4A-C8C0-4902-B15A-5D79D395E42B}" dt="2025-11-17T08:54:28.574" v="9" actId="20577"/>
          <ac:spMkLst>
            <pc:docMk/>
            <pc:sldMk cId="0" sldId="264"/>
            <ac:spMk id="11" creationId="{00000000-0000-0000-0000-000000000000}"/>
          </ac:spMkLst>
        </pc:spChg>
      </pc:sldChg>
      <pc:sldChg chg="addSp modSp new mod">
        <pc:chgData name="Simon Martin" userId="9d8c19648e539c31" providerId="LiveId" clId="{8E8B9E4A-C8C0-4902-B15A-5D79D395E42B}" dt="2025-11-17T14:48:47.444" v="67" actId="20577"/>
        <pc:sldMkLst>
          <pc:docMk/>
          <pc:sldMk cId="2142321992" sldId="268"/>
        </pc:sldMkLst>
        <pc:spChg chg="add mod">
          <ac:chgData name="Simon Martin" userId="9d8c19648e539c31" providerId="LiveId" clId="{8E8B9E4A-C8C0-4902-B15A-5D79D395E42B}" dt="2025-11-17T14:48:47.444" v="67" actId="20577"/>
          <ac:spMkLst>
            <pc:docMk/>
            <pc:sldMk cId="2142321992" sldId="268"/>
            <ac:spMk id="4" creationId="{C3EDD555-B289-4654-A901-25ACB06C2B6D}"/>
          </ac:spMkLst>
        </pc:spChg>
        <pc:picChg chg="add mod">
          <ac:chgData name="Simon Martin" userId="9d8c19648e539c31" providerId="LiveId" clId="{8E8B9E4A-C8C0-4902-B15A-5D79D395E42B}" dt="2025-11-17T14:48:27.447" v="51" actId="1076"/>
          <ac:picMkLst>
            <pc:docMk/>
            <pc:sldMk cId="2142321992" sldId="268"/>
            <ac:picMk id="2" creationId="{3A3EB7B4-EDFE-414A-8F52-53A10604FA9F}"/>
          </ac:picMkLst>
        </pc:picChg>
        <pc:picChg chg="add mod">
          <ac:chgData name="Simon Martin" userId="9d8c19648e539c31" providerId="LiveId" clId="{8E8B9E4A-C8C0-4902-B15A-5D79D395E42B}" dt="2025-11-17T14:48:29.233" v="52" actId="1076"/>
          <ac:picMkLst>
            <pc:docMk/>
            <pc:sldMk cId="2142321992" sldId="268"/>
            <ac:picMk id="3" creationId="{B44F9372-D917-4365-A0F9-7038DE83318F}"/>
          </ac:picMkLst>
        </pc:picChg>
      </pc:sldChg>
      <pc:sldChg chg="new del">
        <pc:chgData name="Simon Martin" userId="9d8c19648e539c31" providerId="LiveId" clId="{8E8B9E4A-C8C0-4902-B15A-5D79D395E42B}" dt="2025-11-17T14:45:31.134" v="30" actId="47"/>
        <pc:sldMkLst>
          <pc:docMk/>
          <pc:sldMk cId="3220565911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2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6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4DD4-72A3-4812-B846-591E21470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7A339A-55C3-473D-B524-B2CE9D0F4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R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BAE9F-530C-4CD1-B08C-8FEF0BA34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57516-1788-4315-B310-B09D63C2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12FF8-D4BB-4067-BA18-36BBCDA8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188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D2DF-5180-436B-9D6D-AA7893A6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A5D1-9405-4854-AB47-D06C2CADD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A76C5-B246-4EAC-A00D-01D3EBA4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EC247-EEEE-4A00-B6DD-3F00906B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4F01-2050-484A-ADCD-2E1B7AD4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182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06F0B-A462-4258-B153-85E768C18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60F71-C1B6-4E7B-9901-27D7E5C88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427CD-4D8E-4AC1-B413-9477A1A5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874A9-6098-480E-ADAA-1DC4A491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235B1-EA93-449D-A681-131E6693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24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733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0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800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110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60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79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034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9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44827-4F88-4F13-AFDC-C7A7623C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15B8A-FE8B-48EB-B611-36209789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A38C7-869B-468C-ADF7-7DCF01EC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ADE75-7EF0-4504-8047-B4E4E2F2D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C4BEE-67EA-43C5-8C95-F9D7C451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034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87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BE2D-AA5E-4F47-B701-D6BFDCDA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84A17-4955-43D3-8963-F8DC57D98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FC1F-BBA7-486B-AEC8-CD211C4B2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8A582-3D6B-4673-B65E-E86C2C06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04A65-E1E3-486B-B886-2D2BCBD8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7672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8295-9D57-4D00-AA9E-5C031B41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F6B0B-852F-4C00-B601-9399C3061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91FA6-7685-4A1B-AE83-BEA146704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53885-4ED8-489A-83F5-170E4C77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2807E-C572-47DB-95EE-5D395D35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F2B4B-6B6E-49A0-987B-08DF816F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727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1CA0-2421-47DC-87D8-95352C3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0EDD0-13FF-4FB1-8D23-5D6AA094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7C6F6-8208-4744-88B3-4C80D5B25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BFE90-D682-4F1E-9559-78773C732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84692-6475-4B90-828E-F406FC2619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5019E-52A0-49B7-99EE-4E5D1198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FC4129-5143-4C4C-8797-3EC1A460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FD7E6-DD9F-4F05-B4B2-D4E2B6F0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21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325F-8D5D-4407-AC32-15BE46A3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57968-24B7-4179-834D-531FD364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996EC-5C5F-41E7-89C4-3B30EED8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6FB06-AC8B-4BAD-A071-C65366BA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360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5132A3-9E29-409E-8526-3A599BDB7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3B310-A1DF-43D8-837D-CC477D6CC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E069E-5477-4934-878A-B03E4B0D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1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1C54-A8B3-4901-9226-C56630323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0531-9A13-4153-AEE1-05A46E145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F017B-9BDA-4290-A8AB-0309370B2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ACD65-8401-4140-8BA4-DAD15791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D0662-EC41-4CB0-94B5-EA618C45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B95C1-4983-4FBD-AB41-932D31AA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968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642E-4F06-4317-AA67-5EC9587C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23B59C-FCE3-4BE3-B86B-9C1A9B493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R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252CF-82F8-40FF-AE26-86DF787C4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6ED01-9DF6-4A2E-B2BF-CAE45F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47E09-5A31-4E9E-A277-59BACE5F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78FD2-5650-4AA3-9C6D-6DBCC20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109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F0FD8B-76ED-4E26-9DD9-DBC1F9CD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C4987-1F3B-4BB8-9112-DE53A578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D3431-5DD8-4D26-A88F-AACE2D992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648C8-59C1-4B0A-AB9A-FD9DFAD83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58EE7-205D-4304-9F5A-369FA5947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9" r:id="rId17"/>
    <p:sldLayoutId id="2147483790" r:id="rId18"/>
    <p:sldLayoutId id="2147483791" r:id="rId19"/>
    <p:sldLayoutId id="2147483792" r:id="rId20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W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FBF14A-B7AA-4CC6-B3A7-7A138D1E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" y="0"/>
            <a:ext cx="14540619" cy="80450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325" y="2022617"/>
            <a:ext cx="12820518" cy="967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 err="1">
                <a:solidFill>
                  <a:srgbClr val="00B050"/>
                </a:solidFill>
                <a:latin typeface="Perpetua Titling MT" panose="02020502060505020804" pitchFamily="18" charset="0"/>
                <a:ea typeface="Roboto Mono Medium" pitchFamily="34" charset="-122"/>
                <a:cs typeface="Roboto Mono Medium" pitchFamily="34" charset="-120"/>
              </a:rPr>
              <a:t>Innovea</a:t>
            </a:r>
            <a:r>
              <a:rPr lang="en-US" sz="3600" b="1" dirty="0">
                <a:solidFill>
                  <a:srgbClr val="00B050"/>
                </a:solidFill>
                <a:latin typeface="Perpetua Titling MT" panose="02020502060505020804" pitchFamily="18" charset="0"/>
                <a:ea typeface="Roboto Mono Medium" pitchFamily="34" charset="-122"/>
                <a:cs typeface="Roboto Mono Medium" pitchFamily="34" charset="-120"/>
              </a:rPr>
              <a:t> Global Breeding Network</a:t>
            </a:r>
            <a:endParaRPr lang="en-US" sz="3600" b="1" dirty="0">
              <a:solidFill>
                <a:srgbClr val="00B050"/>
              </a:solidFill>
              <a:latin typeface="Perpetua Titling MT" panose="020205020605050208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9325" y="4402336"/>
            <a:ext cx="5688595" cy="875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Revolutionizing Arabica coffee through collaborative,  science-driven breeding to develop climate-resilient, high-performing varieties and ensure the future of coffee.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9A3EF07-D0D1-4728-82C2-B2BD03DF27BB}"/>
              </a:ext>
            </a:extLst>
          </p:cNvPr>
          <p:cNvSpPr/>
          <p:nvPr/>
        </p:nvSpPr>
        <p:spPr>
          <a:xfrm>
            <a:off x="5372890" y="3149112"/>
            <a:ext cx="2226090" cy="1025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Rwanda Chapter</a:t>
            </a:r>
            <a:endParaRPr lang="en-US" sz="1750" b="1" dirty="0">
              <a:solidFill>
                <a:srgbClr val="00B050"/>
              </a:solidFill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A7A63123-2779-4D39-B698-40DDC71713FB}"/>
              </a:ext>
            </a:extLst>
          </p:cNvPr>
          <p:cNvSpPr/>
          <p:nvPr/>
        </p:nvSpPr>
        <p:spPr>
          <a:xfrm>
            <a:off x="258812" y="7209045"/>
            <a:ext cx="13571750" cy="893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FFFF00"/>
                </a:solidFill>
                <a:latin typeface="Roboto" pitchFamily="34" charset="0"/>
                <a:ea typeface="Roboto" pitchFamily="34" charset="-122"/>
              </a:rPr>
              <a:t>Presentation by</a:t>
            </a:r>
            <a:r>
              <a:rPr lang="en-US" sz="2000" dirty="0">
                <a:solidFill>
                  <a:srgbClr val="FFFF00"/>
                </a:solidFill>
                <a:latin typeface="Roboto" pitchFamily="34" charset="0"/>
                <a:ea typeface="Roboto" pitchFamily="34" charset="-122"/>
              </a:rPr>
              <a:t>: Simon Martin </a:t>
            </a:r>
            <a:r>
              <a:rPr lang="en-US" sz="2000" dirty="0" err="1">
                <a:solidFill>
                  <a:srgbClr val="FFFF00"/>
                </a:solidFill>
                <a:latin typeface="Roboto" pitchFamily="34" charset="0"/>
                <a:ea typeface="Roboto" pitchFamily="34" charset="-122"/>
              </a:rPr>
              <a:t>Mvuyekure</a:t>
            </a:r>
            <a:endParaRPr lang="en-US" sz="2000" dirty="0">
              <a:solidFill>
                <a:srgbClr val="FFFF00"/>
              </a:solidFill>
              <a:latin typeface="Roboto" pitchFamily="34" charset="0"/>
              <a:ea typeface="Roboto" pitchFamily="34" charset="-122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Roboto" pitchFamily="34" charset="0"/>
                <a:ea typeface="Roboto" pitchFamily="34" charset="-122"/>
              </a:rPr>
              <a:t>Rwanda Agriculture and Animal Resources Development Board (RAB)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" name="image1.jpg" descr="Logo&#10;&#10;Description automatically generated">
            <a:extLst>
              <a:ext uri="{FF2B5EF4-FFF2-40B4-BE49-F238E27FC236}">
                <a16:creationId xmlns:a16="http://schemas.microsoft.com/office/drawing/2014/main" id="{AE1DA816-C457-4E4A-9F07-40500986EBD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0917" y="319493"/>
            <a:ext cx="2535698" cy="816516"/>
          </a:xfrm>
          <a:prstGeom prst="rect">
            <a:avLst/>
          </a:prstGeom>
          <a:ln/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1219C419-73EA-458C-BDA5-4660076AD68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47996" y="317369"/>
            <a:ext cx="1383358" cy="1145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6567"/>
            <a:ext cx="108877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Track 2: Development of finished varieties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899416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4353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Line Initiation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020604" y="484346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Select superior F2–F4 generations and initiate self-pollination for uniformity and stability.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3559135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4012763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Testing &amp; Stabilization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443776" y="485751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Conduct rigorous field trials and molecular screening; advance only homozygous lines with key traits.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3218974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672602"/>
            <a:ext cx="35710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Release &amp; Integration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9866948" y="4163020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Release stabilized pure lines as national varieties; serve as parent stock for future breeding cycles.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56620A-B778-484C-9180-6C617940FEDB}"/>
              </a:ext>
            </a:extLst>
          </p:cNvPr>
          <p:cNvSpPr txBox="1"/>
          <p:nvPr/>
        </p:nvSpPr>
        <p:spPr>
          <a:xfrm>
            <a:off x="1871306" y="853023"/>
            <a:ext cx="10078956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" sz="3200" b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Plan for Improved Materials from RAB Sites</a:t>
            </a:r>
            <a:endParaRPr lang="en-RW" sz="3200" b="1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9126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Future Impact &amp; Next Steps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70334"/>
            <a:ext cx="3664744" cy="2749987"/>
          </a:xfrm>
          <a:prstGeom prst="roundRect">
            <a:avLst>
              <a:gd name="adj" fmla="val 1237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97148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Adaptation &amp; Profitability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507004" y="3741896"/>
            <a:ext cx="3211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Farmers receive varieties proven to yield well and resist key diseases, increasing stability and income.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748" y="2670334"/>
            <a:ext cx="3664863" cy="2749987"/>
          </a:xfrm>
          <a:prstGeom prst="roundRect">
            <a:avLst>
              <a:gd name="adj" fmla="val 1237"/>
            </a:avLst>
          </a:prstGeom>
          <a:solidFill>
            <a:srgbClr val="404040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2897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Market Access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398562" y="3387566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 yield and resilience matched with premium cup quality maintain Rwanda's export reputation.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647134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404040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873948"/>
            <a:ext cx="32309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Speed of Innovation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507004" y="6364367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Genomic Selection reduces variety development from ~25 years to &lt;10 years, addressing climate urgency.</a:t>
            </a:r>
            <a:endParaRPr lang="en-US" sz="1750" dirty="0">
              <a:solidFill>
                <a:srgbClr val="00B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C6568F-3FA0-4427-B7AE-CAE9CCB2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4" y="690930"/>
            <a:ext cx="5044454" cy="58966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 descr="Logo&#10;&#10;Description automatically generated">
            <a:extLst>
              <a:ext uri="{FF2B5EF4-FFF2-40B4-BE49-F238E27FC236}">
                <a16:creationId xmlns:a16="http://schemas.microsoft.com/office/drawing/2014/main" id="{7C9FF5BF-E745-41C1-892B-378FB57BA06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05425" y="3418158"/>
            <a:ext cx="3632978" cy="2133622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60E80-8D85-43D5-9A24-874C96A92172}"/>
              </a:ext>
            </a:extLst>
          </p:cNvPr>
          <p:cNvSpPr txBox="1"/>
          <p:nvPr/>
        </p:nvSpPr>
        <p:spPr>
          <a:xfrm>
            <a:off x="2740046" y="1754491"/>
            <a:ext cx="8396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W" sz="5400" dirty="0">
                <a:effectLst/>
              </a:rPr>
              <a:t>🤝👏</a:t>
            </a:r>
            <a:endParaRPr lang="en-RW" sz="5400" dirty="0"/>
          </a:p>
        </p:txBody>
      </p:sp>
    </p:spTree>
    <p:extLst>
      <p:ext uri="{BB962C8B-B14F-4D97-AF65-F5344CB8AC3E}">
        <p14:creationId xmlns:p14="http://schemas.microsoft.com/office/powerpoint/2010/main" val="295915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55049"/>
            <a:ext cx="1129520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B050"/>
                </a:solidFill>
                <a:latin typeface="Arial Narrow" panose="020B0606020202030204" pitchFamily="34" charset="0"/>
                <a:ea typeface="Roboto Mono Medium" pitchFamily="34" charset="-122"/>
                <a:cs typeface="Roboto Mono Medium" pitchFamily="34" charset="-120"/>
              </a:rPr>
              <a:t>Project Overview &amp; Objectives</a:t>
            </a:r>
            <a:endParaRPr lang="en-US" sz="445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5846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ea typeface="Roboto Mono Medium" pitchFamily="34" charset="-122"/>
                <a:cs typeface="Arial" panose="020B0604020202020204" pitchFamily="34" charset="0"/>
              </a:rPr>
              <a:t>Reporting Period</a:t>
            </a:r>
            <a:endParaRPr lang="en-US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16575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2023–2025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7554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Partner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336619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Rwanda Agriculture and Animal Resources Development Board (RAB)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856322" y="3407450"/>
            <a:ext cx="3002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ea typeface="Roboto Mono Medium" pitchFamily="34" charset="-122"/>
                <a:cs typeface="Arial" panose="020B0604020202020204" pitchFamily="34" charset="0"/>
              </a:rPr>
              <a:t>Core Mission</a:t>
            </a:r>
          </a:p>
        </p:txBody>
      </p:sp>
      <p:sp>
        <p:nvSpPr>
          <p:cNvPr id="9" name="Text 6"/>
          <p:cNvSpPr/>
          <p:nvPr/>
        </p:nvSpPr>
        <p:spPr>
          <a:xfrm>
            <a:off x="4856321" y="4165759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Accelerate development and delivery of climate-resilient Arabica varieties through standardized data collection and genetic gain metrics.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2EA2A6B5-A710-45EF-BB7C-A337026B09AC}"/>
              </a:ext>
            </a:extLst>
          </p:cNvPr>
          <p:cNvSpPr/>
          <p:nvPr/>
        </p:nvSpPr>
        <p:spPr>
          <a:xfrm>
            <a:off x="8950892" y="2600179"/>
            <a:ext cx="4885718" cy="4506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AutoNum type="arabicPeriod"/>
            </a:pPr>
            <a:r>
              <a:rPr lang="en-RW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</a:rPr>
              <a:t>Develop a collaborative network of partners to increase genetic gain in coffee breeding.</a:t>
            </a:r>
            <a:endParaRPr lang="en-GB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r>
              <a:rPr lang="en-RW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</a:rPr>
              <a:t>2. Improve populations from which national coffee institutes can continuously select high-performing coffee varieties.</a:t>
            </a:r>
            <a:endParaRPr lang="en-GB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endParaRPr lang="en-GB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r>
              <a:rPr lang="en-RW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</a:rPr>
              <a:t>3. Enhance national breeding and research capacity to effectively implement product-focused research.</a:t>
            </a:r>
            <a:endParaRPr lang="en-GB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endParaRPr lang="en-GB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r>
              <a:rPr lang="en-RW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</a:rPr>
              <a:t>4. Contribute to the development of national varieties that respond to both the international export market and farmer demands.</a:t>
            </a:r>
            <a:endParaRPr lang="en-US" sz="1750" dirty="0">
              <a:solidFill>
                <a:srgbClr val="00B050"/>
              </a:solidFill>
              <a:latin typeface="Roboto" pitchFamily="34" charset="0"/>
              <a:ea typeface="Roboto" pitchFamily="34" charset="-122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C4AE1E7B-277D-4C00-AB43-535E5102ED0D}"/>
              </a:ext>
            </a:extLst>
          </p:cNvPr>
          <p:cNvSpPr/>
          <p:nvPr/>
        </p:nvSpPr>
        <p:spPr>
          <a:xfrm>
            <a:off x="9667914" y="21461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ea typeface="Roboto Mono Medium" pitchFamily="34" charset="-122"/>
                <a:cs typeface="Arial" panose="020B0604020202020204" pitchFamily="34" charset="0"/>
              </a:rPr>
              <a:t>Strategic objectives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3EB7B4-EDFE-414A-8F52-53A10604FA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57" y="2167267"/>
            <a:ext cx="5035507" cy="434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F9372-D917-4365-A0F9-7038DE8331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21" y="2562248"/>
            <a:ext cx="4301687" cy="39016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C3EDD555-B289-4654-A901-25ACB06C2B6D}"/>
              </a:ext>
            </a:extLst>
          </p:cNvPr>
          <p:cNvSpPr/>
          <p:nvPr/>
        </p:nvSpPr>
        <p:spPr>
          <a:xfrm>
            <a:off x="793790" y="755049"/>
            <a:ext cx="1129520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B050"/>
                </a:solidFill>
                <a:latin typeface="Arial Narrow" panose="020B0606020202030204" pitchFamily="34" charset="0"/>
                <a:ea typeface="Roboto Mono Medium" pitchFamily="34" charset="-122"/>
                <a:cs typeface="Roboto Mono Medium" pitchFamily="34" charset="-120"/>
              </a:rPr>
              <a:t>Trial location</a:t>
            </a:r>
            <a:endParaRPr lang="en-US" sz="445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2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8797" y="835938"/>
            <a:ext cx="108877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RAB's Role in the Global Network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415417" y="1846719"/>
            <a:ext cx="6407944" cy="1669852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/>
        </p:spPr>
      </p:sp>
      <p:sp>
        <p:nvSpPr>
          <p:cNvPr id="4" name="Text 2"/>
          <p:cNvSpPr/>
          <p:nvPr/>
        </p:nvSpPr>
        <p:spPr>
          <a:xfrm>
            <a:off x="935593" y="1983582"/>
            <a:ext cx="45914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Multi-Location Field Trials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35593" y="3607297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Host standardized trial site for diverse, WCR-sourced breeding materials from multi-parental crosses.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7428548" y="2912745"/>
            <a:ext cx="6408063" cy="1669852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/>
        </p:spPr>
      </p:sp>
      <p:sp>
        <p:nvSpPr>
          <p:cNvPr id="7" name="Text 5"/>
          <p:cNvSpPr/>
          <p:nvPr/>
        </p:nvSpPr>
        <p:spPr>
          <a:xfrm>
            <a:off x="7655362" y="3139559"/>
            <a:ext cx="40812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Phenotyping &amp; Genotyping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7655362" y="3629978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Collect comprehensive data on observable traits and molecular markers using SNP panels.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4809411"/>
            <a:ext cx="6407944" cy="1669852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/>
        </p:spPr>
      </p:sp>
      <p:sp>
        <p:nvSpPr>
          <p:cNvPr id="10" name="Text 8"/>
          <p:cNvSpPr/>
          <p:nvPr/>
        </p:nvSpPr>
        <p:spPr>
          <a:xfrm>
            <a:off x="1020604" y="5036225"/>
            <a:ext cx="44213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Modern Breeding Techniques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020604" y="5526643"/>
            <a:ext cx="59543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Apply data-driven approaches including genomic selection and advanced molecular tools.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28548" y="4809411"/>
            <a:ext cx="6408063" cy="1669852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/>
        </p:spPr>
      </p:sp>
      <p:sp>
        <p:nvSpPr>
          <p:cNvPr id="13" name="Text 11"/>
          <p:cNvSpPr/>
          <p:nvPr/>
        </p:nvSpPr>
        <p:spPr>
          <a:xfrm>
            <a:off x="7655362" y="5036225"/>
            <a:ext cx="40812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Local Adaptation Testing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55362" y="5526643"/>
            <a:ext cx="59544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Test diverse genetics under Rwanda's specific agroecological challenges and environmental pressures.</a:t>
            </a:r>
            <a:endParaRPr lang="en-US" sz="175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70771" y="845106"/>
            <a:ext cx="7332583" cy="611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Implementation Milestones</a:t>
            </a:r>
            <a:endParaRPr lang="en-US" sz="3800" dirty="0">
              <a:solidFill>
                <a:srgbClr val="00B05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390680" y="1749385"/>
            <a:ext cx="22860" cy="5634990"/>
          </a:xfrm>
          <a:prstGeom prst="roundRect">
            <a:avLst>
              <a:gd name="adj" fmla="val 128315"/>
            </a:avLst>
          </a:prstGeom>
          <a:solidFill>
            <a:srgbClr val="595959"/>
          </a:solidFill>
          <a:ln/>
        </p:spPr>
      </p:sp>
      <p:sp>
        <p:nvSpPr>
          <p:cNvPr id="5" name="Shape 2"/>
          <p:cNvSpPr/>
          <p:nvPr/>
        </p:nvSpPr>
        <p:spPr>
          <a:xfrm>
            <a:off x="6587788" y="1957864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595959"/>
          </a:solidFill>
          <a:ln/>
        </p:spPr>
      </p:sp>
      <p:sp>
        <p:nvSpPr>
          <p:cNvPr id="6" name="Shape 3"/>
          <p:cNvSpPr/>
          <p:nvPr/>
        </p:nvSpPr>
        <p:spPr>
          <a:xfrm>
            <a:off x="6170712" y="1749385"/>
            <a:ext cx="439936" cy="439936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sp>
        <p:nvSpPr>
          <p:cNvPr id="7" name="Text 4"/>
          <p:cNvSpPr/>
          <p:nvPr/>
        </p:nvSpPr>
        <p:spPr>
          <a:xfrm>
            <a:off x="6243995" y="1785997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1</a:t>
            </a:r>
            <a:endParaRPr lang="en-US" sz="2300" dirty="0">
              <a:solidFill>
                <a:srgbClr val="00B05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368421" y="1816537"/>
            <a:ext cx="381202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Seed Receipt &amp; Germination</a:t>
            </a:r>
            <a:endParaRPr lang="en-US" sz="1900" dirty="0">
              <a:solidFill>
                <a:srgbClr val="00B05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7368421" y="2239328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June-July 2023: Rwanda received first wave of genetically unique seeds from WCR's breeding factory.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87788" y="3464362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595959"/>
          </a:solidFill>
          <a:ln/>
        </p:spPr>
      </p:sp>
      <p:sp>
        <p:nvSpPr>
          <p:cNvPr id="11" name="Shape 8"/>
          <p:cNvSpPr/>
          <p:nvPr/>
        </p:nvSpPr>
        <p:spPr>
          <a:xfrm>
            <a:off x="6170712" y="3255883"/>
            <a:ext cx="439936" cy="439936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sp>
        <p:nvSpPr>
          <p:cNvPr id="12" name="Text 9"/>
          <p:cNvSpPr/>
          <p:nvPr/>
        </p:nvSpPr>
        <p:spPr>
          <a:xfrm>
            <a:off x="6243995" y="329249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2</a:t>
            </a:r>
            <a:endParaRPr lang="en-US" sz="2300" dirty="0">
              <a:solidFill>
                <a:srgbClr val="00B050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7368421" y="3323034"/>
            <a:ext cx="3078956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Nursery Establishment</a:t>
            </a:r>
            <a:endParaRPr lang="en-US" sz="1900" dirty="0">
              <a:solidFill>
                <a:srgbClr val="00B050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68421" y="3745825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August 2023–March 2024: Seeds germinated and raised at Rubona research station in controlled environment.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587788" y="4970859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595959"/>
          </a:solidFill>
          <a:ln/>
        </p:spPr>
      </p:sp>
      <p:sp>
        <p:nvSpPr>
          <p:cNvPr id="16" name="Shape 13"/>
          <p:cNvSpPr/>
          <p:nvPr/>
        </p:nvSpPr>
        <p:spPr>
          <a:xfrm>
            <a:off x="6170712" y="4762381"/>
            <a:ext cx="439936" cy="439936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sp>
        <p:nvSpPr>
          <p:cNvPr id="17" name="Text 14"/>
          <p:cNvSpPr/>
          <p:nvPr/>
        </p:nvSpPr>
        <p:spPr>
          <a:xfrm>
            <a:off x="6243995" y="4798993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3</a:t>
            </a:r>
            <a:endParaRPr lang="en-US" sz="2300" dirty="0">
              <a:solidFill>
                <a:srgbClr val="00B050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7368421" y="4829532"/>
            <a:ext cx="3812024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Genotyping &amp; Quality Check</a:t>
            </a:r>
            <a:endParaRPr lang="en-US" sz="1900" dirty="0">
              <a:solidFill>
                <a:srgbClr val="00B050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7368421" y="5252323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Leaf samples collected and DNA tested to confirm pedigree and hybridity of seedlings.</a:t>
            </a:r>
            <a:endParaRPr lang="en-US" sz="1500" dirty="0">
              <a:solidFill>
                <a:srgbClr val="00B050"/>
              </a:solidFill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587788" y="6477357"/>
            <a:ext cx="586621" cy="22860"/>
          </a:xfrm>
          <a:prstGeom prst="roundRect">
            <a:avLst>
              <a:gd name="adj" fmla="val 128315"/>
            </a:avLst>
          </a:prstGeom>
          <a:solidFill>
            <a:srgbClr val="595959"/>
          </a:solidFill>
          <a:ln/>
        </p:spPr>
      </p:sp>
      <p:sp>
        <p:nvSpPr>
          <p:cNvPr id="21" name="Shape 18"/>
          <p:cNvSpPr/>
          <p:nvPr/>
        </p:nvSpPr>
        <p:spPr>
          <a:xfrm>
            <a:off x="6170712" y="6268879"/>
            <a:ext cx="439936" cy="439936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sp>
        <p:nvSpPr>
          <p:cNvPr id="22" name="Text 19"/>
          <p:cNvSpPr/>
          <p:nvPr/>
        </p:nvSpPr>
        <p:spPr>
          <a:xfrm>
            <a:off x="6243995" y="6305490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4</a:t>
            </a:r>
            <a:endParaRPr lang="en-US" sz="2300" dirty="0">
              <a:solidFill>
                <a:srgbClr val="00B050"/>
              </a:solidFill>
            </a:endParaRPr>
          </a:p>
        </p:txBody>
      </p:sp>
      <p:sp>
        <p:nvSpPr>
          <p:cNvPr id="23" name="Text 20"/>
          <p:cNvSpPr/>
          <p:nvPr/>
        </p:nvSpPr>
        <p:spPr>
          <a:xfrm>
            <a:off x="7368421" y="6336030"/>
            <a:ext cx="2785705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Field Transplanting</a:t>
            </a:r>
            <a:endParaRPr lang="en-US" sz="1900" dirty="0">
              <a:solidFill>
                <a:srgbClr val="00B050"/>
              </a:solidFill>
            </a:endParaRPr>
          </a:p>
        </p:txBody>
      </p:sp>
      <p:sp>
        <p:nvSpPr>
          <p:cNvPr id="24" name="Text 21"/>
          <p:cNvSpPr/>
          <p:nvPr/>
        </p:nvSpPr>
        <p:spPr>
          <a:xfrm>
            <a:off x="7368421" y="6758821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March 2024: Seedlings transplanted to experimental field trial sites; phenotyping phase begins.</a:t>
            </a:r>
            <a:endParaRPr lang="en-US" sz="1500" dirty="0">
              <a:solidFill>
                <a:srgbClr val="00B050"/>
              </a:solidFill>
            </a:endParaRPr>
          </a:p>
        </p:txBody>
      </p:sp>
      <p:pic>
        <p:nvPicPr>
          <p:cNvPr id="26" name="Picture 25" descr="A field of coffee plants&#10;&#10;AI-generated content may be incorrect.">
            <a:extLst>
              <a:ext uri="{FF2B5EF4-FFF2-40B4-BE49-F238E27FC236}">
                <a16:creationId xmlns:a16="http://schemas.microsoft.com/office/drawing/2014/main" id="{5DDC683F-5910-4A3E-B3FE-0F9452B8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55" y="5790666"/>
            <a:ext cx="2874014" cy="2092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9A891-8BFC-459A-B319-A89C7976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43" y="5765413"/>
            <a:ext cx="1985844" cy="21575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3882A5-3262-4C62-90E9-B5FD21C78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65" y="3659088"/>
            <a:ext cx="814512" cy="1710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96D25C-A38E-4EC0-93D4-529FDCCBF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77" y="1377445"/>
            <a:ext cx="4508941" cy="20710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C4A1B0-5977-488E-A077-EC44AA078D4C}"/>
              </a:ext>
            </a:extLst>
          </p:cNvPr>
          <p:cNvSpPr txBox="1"/>
          <p:nvPr/>
        </p:nvSpPr>
        <p:spPr>
          <a:xfrm>
            <a:off x="6604436" y="7378616"/>
            <a:ext cx="7315200" cy="691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8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   Field Performance Evaluation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34" name="Shape 18">
            <a:extLst>
              <a:ext uri="{FF2B5EF4-FFF2-40B4-BE49-F238E27FC236}">
                <a16:creationId xmlns:a16="http://schemas.microsoft.com/office/drawing/2014/main" id="{B4EF04F6-F22B-4861-86AA-3F13E13ECDE3}"/>
              </a:ext>
            </a:extLst>
          </p:cNvPr>
          <p:cNvSpPr/>
          <p:nvPr/>
        </p:nvSpPr>
        <p:spPr>
          <a:xfrm>
            <a:off x="6097310" y="7555409"/>
            <a:ext cx="439936" cy="439936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  <p:txBody>
          <a:bodyPr/>
          <a:lstStyle/>
          <a:p>
            <a:r>
              <a:rPr lang="en-GB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</a:t>
            </a:r>
            <a:endParaRPr lang="en-RW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1957"/>
            <a:ext cx="95267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Field Performance Evaluation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3436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Core phenotyping phase (2024–2028) measures key performance indicators across all trial plants.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152418"/>
            <a:ext cx="13042821" cy="3705225"/>
          </a:xfrm>
          <a:prstGeom prst="roundRect">
            <a:avLst>
              <a:gd name="adj" fmla="val 91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160038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343" y="3303746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Disease Resistance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5591770" y="3303746"/>
            <a:ext cx="474976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Score severity of Coffee Leaf Rust and Coffee Berry Disease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10802779" y="330374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Ongoing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801410" y="4173260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28343" y="4316968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Architecture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5591770" y="4316968"/>
            <a:ext cx="474976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height, stem diameter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802779" y="431696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Ongoing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01410" y="4823579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28343" y="4967288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Yield &amp; Productivity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5591770" y="4967288"/>
            <a:ext cx="474976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Annual cherry yield and bean quality assessment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10802779" y="496728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Started Oct 2025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7" name="Shape 15"/>
          <p:cNvSpPr/>
          <p:nvPr/>
        </p:nvSpPr>
        <p:spPr>
          <a:xfrm>
            <a:off x="801410" y="5836801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1028343" y="5980509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Cup Quality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5591770" y="5980509"/>
            <a:ext cx="474976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Sensory analysis of processed green coffee samples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802779" y="5980509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Pending</a:t>
            </a:r>
            <a:endParaRPr lang="en-US" sz="175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3053" y="457557"/>
            <a:ext cx="95267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Field Performance Evaluation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48747" y="15232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Core phenotyping phase (2024–2028) measures key performance indicators across all trial plants.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38258" y="2013720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Disease Resistance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3967397" y="1998106"/>
            <a:ext cx="23033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 Architecture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3172047" y="678327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Ongoing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801410" y="4823579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8408560" y="1989309"/>
            <a:ext cx="228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Yield &amp; Productivity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50442" y="678327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Started Oct 2025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12220216" y="1996418"/>
            <a:ext cx="24101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Cup Quality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12348244" y="668112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Pending</a:t>
            </a:r>
            <a:endParaRPr lang="en-US" sz="1750" dirty="0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BBE886-AEFF-4BEC-81EC-4709D8E1DC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92228" y="3337354"/>
            <a:ext cx="3925039" cy="2545498"/>
          </a:xfrm>
          <a:prstGeom prst="rect">
            <a:avLst/>
          </a:prstGeom>
        </p:spPr>
      </p:pic>
      <p:sp>
        <p:nvSpPr>
          <p:cNvPr id="22" name="Text 6">
            <a:extLst>
              <a:ext uri="{FF2B5EF4-FFF2-40B4-BE49-F238E27FC236}">
                <a16:creationId xmlns:a16="http://schemas.microsoft.com/office/drawing/2014/main" id="{E1DA6A2F-18A9-4FF2-90CF-86BB6CC124E6}"/>
              </a:ext>
            </a:extLst>
          </p:cNvPr>
          <p:cNvSpPr/>
          <p:nvPr/>
        </p:nvSpPr>
        <p:spPr>
          <a:xfrm>
            <a:off x="293618" y="670631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Ongoing</a:t>
            </a:r>
            <a:endParaRPr lang="en-US" sz="1750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78F13D-D1C7-4ACA-8268-127E7F32CF3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4450" y="3246137"/>
            <a:ext cx="3455684" cy="25454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B4847F-9CD2-4E33-9CFC-178A975FF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986" y="3603170"/>
            <a:ext cx="3046964" cy="2233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27488C-1821-4489-9BFB-A9C344A8D76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953314" y="3276606"/>
            <a:ext cx="3193578" cy="26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44124" y="955060"/>
            <a:ext cx="859248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Challenges &amp; Limitations</a:t>
            </a:r>
            <a:endParaRPr lang="en-US" sz="4450" dirty="0">
              <a:solidFill>
                <a:srgbClr val="00B05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022895" y="2567548"/>
            <a:ext cx="7556421" cy="1730812"/>
          </a:xfrm>
          <a:prstGeom prst="roundRect">
            <a:avLst>
              <a:gd name="adj" fmla="val 1966"/>
            </a:avLst>
          </a:prstGeom>
          <a:solidFill>
            <a:schemeClr val="bg1"/>
          </a:solidFill>
          <a:ln w="30480">
            <a:solidFill>
              <a:srgbClr val="59595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81176" y="2780556"/>
            <a:ext cx="32309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Weather Variability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89" y="3369692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Erratic rainfall patterns and drought stress young plants, inhibit flowering, and reduce yield data reliability.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5959759" y="5100504"/>
            <a:ext cx="7556421" cy="1730812"/>
          </a:xfrm>
          <a:prstGeom prst="roundRect">
            <a:avLst>
              <a:gd name="adj" fmla="val 1966"/>
            </a:avLst>
          </a:prstGeom>
          <a:solidFill>
            <a:schemeClr val="bg1"/>
          </a:solidFill>
          <a:ln w="30480">
            <a:solidFill>
              <a:srgbClr val="59595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37484" y="5364361"/>
            <a:ext cx="35710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Genomic Data Analysis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537484" y="5854779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Limited in-house skills in genomic data analysis; WCR scientific team providing mitigation support.</a:t>
            </a:r>
            <a:endParaRPr lang="en-US" sz="1750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8949BA-C328-4CE3-8F7A-9BD2B5A3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35" y="2266251"/>
            <a:ext cx="2619394" cy="2524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6182B1-E9FD-488F-87B2-7E6A773B5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2" y="5557292"/>
            <a:ext cx="2902997" cy="2235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2280"/>
            <a:ext cx="115682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Track 1: Hybrid Variety Fast-Track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895130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4348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Elite Selection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020604" y="4839176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top 1% of F1 hybrids combining phenotype and genotype data for immediate genetic gain.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3554849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4008477"/>
            <a:ext cx="35710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Pre-Commercial Trials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443776" y="449889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Test selected hybrids across key Rwandan coffee zones to verify stable performance and mitigate risk.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3214688"/>
            <a:ext cx="4196358" cy="226814"/>
          </a:xfrm>
          <a:prstGeom prst="roundRect">
            <a:avLst>
              <a:gd name="adj" fmla="val 15001"/>
            </a:avLst>
          </a:prstGeom>
          <a:solidFill>
            <a:srgbClr val="404040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668316"/>
            <a:ext cx="28908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B050"/>
                </a:solidFill>
                <a:latin typeface="Roboto Mono Medium" pitchFamily="34" charset="0"/>
                <a:ea typeface="Roboto Mono Medium" pitchFamily="34" charset="-122"/>
                <a:cs typeface="Roboto Mono Medium" pitchFamily="34" charset="-120"/>
              </a:rPr>
              <a:t>Commercialization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9866948" y="4158734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B05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 clonal propagation system and officially release elite hybrids to farmers by 2033.</a:t>
            </a:r>
            <a:endParaRPr lang="en-US" sz="175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DBA35B-2091-4C25-A108-04F0525D7D6F}"/>
              </a:ext>
            </a:extLst>
          </p:cNvPr>
          <p:cNvSpPr txBox="1"/>
          <p:nvPr/>
        </p:nvSpPr>
        <p:spPr>
          <a:xfrm>
            <a:off x="1871306" y="853023"/>
            <a:ext cx="10078956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" sz="3200" b="1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Plan for Improved Materials from RAB Sites</a:t>
            </a:r>
            <a:endParaRPr lang="en-RW" sz="3200" b="1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646</Words>
  <Application>Microsoft Office PowerPoint</Application>
  <PresentationFormat>Custom</PresentationFormat>
  <Paragraphs>107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Perpetua Titling MT</vt:lpstr>
      <vt:lpstr>Roboto</vt:lpstr>
      <vt:lpstr>Calibri</vt:lpstr>
      <vt:lpstr>Calibri Light</vt:lpstr>
      <vt:lpstr>Roboto Mono Medium</vt:lpstr>
      <vt:lpstr>Arial Narrow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Simon Martin</dc:creator>
  <cp:lastModifiedBy>Simon Martin</cp:lastModifiedBy>
  <cp:revision>13</cp:revision>
  <dcterms:created xsi:type="dcterms:W3CDTF">2025-11-10T17:13:54Z</dcterms:created>
  <dcterms:modified xsi:type="dcterms:W3CDTF">2025-11-17T14:48:58Z</dcterms:modified>
</cp:coreProperties>
</file>