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06" r:id="rId1"/>
  </p:sldMasterIdLst>
  <p:notesMasterIdLst>
    <p:notesMasterId r:id="rId14"/>
  </p:notesMasterIdLst>
  <p:sldIdLst>
    <p:sldId id="472" r:id="rId2"/>
    <p:sldId id="479" r:id="rId3"/>
    <p:sldId id="462" r:id="rId4"/>
    <p:sldId id="466" r:id="rId5"/>
    <p:sldId id="467" r:id="rId6"/>
    <p:sldId id="473" r:id="rId7"/>
    <p:sldId id="474" r:id="rId8"/>
    <p:sldId id="469" r:id="rId9"/>
    <p:sldId id="470" r:id="rId10"/>
    <p:sldId id="477" r:id="rId11"/>
    <p:sldId id="478" r:id="rId12"/>
    <p:sldId id="3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FF0000"/>
    <a:srgbClr val="009900"/>
    <a:srgbClr val="FF0066"/>
    <a:srgbClr val="33CC33"/>
    <a:srgbClr val="000066"/>
    <a:srgbClr val="CC0066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54E58-7751-4038-B579-D99ACA2851B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A01C2-BE5E-4E77-95A6-83365BFC9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3DFA5BC8-EFB4-4EC6-ACC2-F48260E198E2}" type="slidenum">
              <a:rPr lang="en-US" altLang="en-US" smtClean="0">
                <a:latin typeface=".VnArial" panose="020B7200000000000000" pitchFamily="34" charset="0"/>
              </a:rPr>
              <a:pPr eaLnBrk="0" hangingPunct="0">
                <a:spcBef>
                  <a:spcPct val="0"/>
                </a:spcBef>
              </a:pPr>
              <a:t>3</a:t>
            </a:fld>
            <a:endParaRPr lang="en-US" altLang="en-US" smtClean="0">
              <a:latin typeface=".VnArial" panose="020B7200000000000000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2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Total: 645 ha, </a:t>
            </a:r>
            <a:r>
              <a:rPr lang="en-US" dirty="0" err="1">
                <a:ea typeface="ＭＳ Ｐゴシック" pitchFamily="34" charset="-128"/>
              </a:rPr>
              <a:t>ave.</a:t>
            </a:r>
            <a:r>
              <a:rPr lang="en-US" dirty="0">
                <a:ea typeface="ＭＳ Ｐゴシック" pitchFamily="34" charset="-128"/>
              </a:rPr>
              <a:t> yield: 2.5 tons/ha (3 times higher than </a:t>
            </a:r>
            <a:r>
              <a:rPr lang="en-US" dirty="0" err="1">
                <a:ea typeface="ＭＳ Ｐゴシック" pitchFamily="34" charset="-128"/>
              </a:rPr>
              <a:t>ave.</a:t>
            </a:r>
            <a:r>
              <a:rPr lang="en-US" dirty="0">
                <a:ea typeface="ＭＳ Ｐゴシック" pitchFamily="34" charset="-128"/>
              </a:rPr>
              <a:t> of the world), ~ 1.8 mil tons, ~ 3.4 </a:t>
            </a:r>
            <a:r>
              <a:rPr lang="en-US" dirty="0" err="1">
                <a:ea typeface="ＭＳ Ｐゴシック" pitchFamily="34" charset="-128"/>
              </a:rPr>
              <a:t>bil</a:t>
            </a:r>
            <a:r>
              <a:rPr lang="en-US" dirty="0">
                <a:ea typeface="ＭＳ Ｐゴシック" pitchFamily="34" charset="-128"/>
              </a:rPr>
              <a:t> $, 600,000 growers</a:t>
            </a:r>
          </a:p>
          <a:p>
            <a:r>
              <a:rPr lang="en-US" dirty="0">
                <a:ea typeface="ＭＳ Ｐゴシック" pitchFamily="34" charset="-128"/>
              </a:rPr>
              <a:t>Problem: Re-planting &amp; nematode – 140,000 – 150,000 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C2CCA-37F6-4720-B488-9BE5E3CA37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7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varieties released to production: 21%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5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40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6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596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6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4951" y="187326"/>
            <a:ext cx="11684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304802" y="3962400"/>
            <a:ext cx="11064647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844800" y="5133975"/>
            <a:ext cx="8515928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8128000" y="1600200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4DA555-C891-45F9-AE9E-2BAF0C532082}" type="datetime1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0E1D-3D81-4F9F-8365-AB02D4100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Trung t©m NC TN Thñy lîi N«ng l©m nghiÖp Gia Lai</a:t>
            </a:r>
          </a:p>
        </p:txBody>
      </p:sp>
    </p:spTree>
    <p:extLst>
      <p:ext uri="{BB962C8B-B14F-4D97-AF65-F5344CB8AC3E}">
        <p14:creationId xmlns:p14="http://schemas.microsoft.com/office/powerpoint/2010/main" val="25662795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7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3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6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3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6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5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4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0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 bwMode="auto">
          <a:xfrm>
            <a:off x="1545605" y="1721788"/>
            <a:ext cx="7740650" cy="36512"/>
          </a:xfrm>
          <a:prstGeom prst="homePlate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Hộp_Văn_Bản 15"/>
          <p:cNvSpPr txBox="1"/>
          <p:nvPr/>
        </p:nvSpPr>
        <p:spPr>
          <a:xfrm>
            <a:off x="818866" y="3067544"/>
            <a:ext cx="10454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results on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coffee breeding in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Logo CHU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3684" y="24064"/>
            <a:ext cx="2305479" cy="179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9934" y="512758"/>
            <a:ext cx="889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WESTERN HIGHLANDS AGRICULTURE &amp; FORESTRY SCIENCE INSTITUTE (WASI)</a:t>
            </a:r>
            <a:endParaRPr lang="en-US" sz="2400" b="1" dirty="0"/>
          </a:p>
        </p:txBody>
      </p:sp>
      <p:sp>
        <p:nvSpPr>
          <p:cNvPr id="6" name="Tiêu đề phụ 2"/>
          <p:cNvSpPr txBox="1">
            <a:spLocks/>
          </p:cNvSpPr>
          <p:nvPr/>
        </p:nvSpPr>
        <p:spPr>
          <a:xfrm>
            <a:off x="1665370" y="4750563"/>
            <a:ext cx="842131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 53 Nguyen Luong Bang Street,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 Lak Province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Vietnam</a:t>
            </a:r>
            <a:endParaRPr lang="vi-V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elephone): (84-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0262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3833369 - 3862097       Fax: (84-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0262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3862097</a:t>
            </a:r>
          </a:p>
          <a:p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viennlntn@gmail.com     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vi-V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 http://wasi.org.vn </a:t>
            </a:r>
          </a:p>
          <a:p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3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 bwMode="auto">
          <a:xfrm>
            <a:off x="2514600" y="725488"/>
            <a:ext cx="7740650" cy="36512"/>
          </a:xfrm>
          <a:prstGeom prst="homePlate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Hộp_Văn_Bản 15"/>
          <p:cNvSpPr txBox="1"/>
          <p:nvPr/>
        </p:nvSpPr>
        <p:spPr>
          <a:xfrm>
            <a:off x="2373313" y="76200"/>
            <a:ext cx="7885112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ROBUSTA COFFEE BREEDING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41194" y="1041406"/>
            <a:ext cx="11218460" cy="5454928"/>
          </a:xfrm>
          <a:prstGeom prst="rect">
            <a:avLst/>
          </a:prstGeom>
        </p:spPr>
        <p:txBody>
          <a:bodyPr/>
          <a:lstStyle/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WASI is storing 65 of </a:t>
            </a:r>
            <a:r>
              <a:rPr lang="en-US" sz="2800" kern="0" dirty="0" err="1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robusta</a:t>
            </a:r>
            <a:r>
              <a:rPr lang="en-US" sz="2800" kern="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coffee clones </a:t>
            </a:r>
            <a:r>
              <a:rPr lang="en-US" sz="2800" kern="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800" kern="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field </a:t>
            </a:r>
            <a:r>
              <a:rPr lang="en-US" sz="2800" kern="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(imported and </a:t>
            </a:r>
            <a:r>
              <a:rPr lang="en-US" sz="2800" kern="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domestic).</a:t>
            </a:r>
          </a:p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High-yield </a:t>
            </a:r>
            <a:r>
              <a:rPr lang="en-US" sz="2800" kern="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and high </a:t>
            </a:r>
            <a:r>
              <a:rPr lang="en-US" sz="2800" kern="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quality clones: Selected from clones collected in production, and bred clones, </a:t>
            </a:r>
            <a:r>
              <a:rPr lang="en-US" sz="2800" kern="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including: TR4, TR6, TR9, TR11, TR12, TR13, TR14, TR15,…</a:t>
            </a:r>
            <a:endParaRPr lang="en-US" sz="2800" dirty="0">
              <a:solidFill>
                <a:srgbClr val="04169A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Robusta coffee synthesis variety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with high-yield, high-quality: TRS1 (from 4 elite clones TR4, TR9, TR11, TR12</a:t>
            </a:r>
            <a:r>
              <a:rPr lang="en-US" sz="280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Drought tolerant Robusta </a:t>
            </a:r>
            <a:r>
              <a:rPr lang="en-US" sz="280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coffee </a:t>
            </a:r>
            <a:r>
              <a:rPr lang="en-US" sz="280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varieties: </a:t>
            </a:r>
            <a:r>
              <a:rPr lang="en-US" sz="280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Selected 2 - 3 </a:t>
            </a:r>
            <a:r>
              <a:rPr lang="en-US" sz="280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drought-resistant promising coffee </a:t>
            </a:r>
            <a:r>
              <a:rPr lang="en-US" sz="280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clones/materials.</a:t>
            </a:r>
          </a:p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Nematode-resistant Robusta coffee </a:t>
            </a:r>
            <a:r>
              <a:rPr lang="en-US" sz="280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varieties</a:t>
            </a:r>
            <a:r>
              <a:rPr lang="en-US" sz="280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: Selected </a:t>
            </a:r>
            <a:r>
              <a:rPr lang="en-US" sz="280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1 - 2 </a:t>
            </a:r>
            <a:r>
              <a:rPr lang="en-US" sz="280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nematode-resistant coffee clones/materials under controlled greenhouse </a:t>
            </a:r>
            <a:r>
              <a:rPr lang="en-US" sz="2800" dirty="0" smtClean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n-US" sz="2800" kern="0" dirty="0">
                <a:solidFill>
                  <a:srgbClr val="04169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381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1735" y="197959"/>
            <a:ext cx="5420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ontext </a:t>
            </a:r>
            <a:r>
              <a:rPr lang="en-US" sz="2800" b="1" dirty="0">
                <a:solidFill>
                  <a:srgbClr val="FF000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challenges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082" y="827407"/>
            <a:ext cx="927709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molecular biotechnology breeding (expertise and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equipment)</a:t>
            </a:r>
          </a:p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materials for drought-tolerant and nematode-resistant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varieties</a:t>
            </a:r>
          </a:p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 is using traditional breeding methods, which take a long time to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varieties.</a:t>
            </a:r>
          </a:p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7978" y="4110085"/>
            <a:ext cx="46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Some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suggestions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082" y="4843228"/>
            <a:ext cx="96541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Cooperating in training on coffee breeding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63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breeding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materials: Drought tolerant varieties and Nematode-resistant varieties</a:t>
            </a:r>
          </a:p>
        </p:txBody>
      </p:sp>
    </p:spTree>
    <p:extLst>
      <p:ext uri="{BB962C8B-B14F-4D97-AF65-F5344CB8AC3E}">
        <p14:creationId xmlns:p14="http://schemas.microsoft.com/office/powerpoint/2010/main" val="44562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106" y="3055917"/>
            <a:ext cx="8596668" cy="1361704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8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417" y="122551"/>
            <a:ext cx="7161213" cy="735291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altLang="en-US" b="1" dirty="0" smtClean="0">
                <a:solidFill>
                  <a:srgbClr val="FF0000"/>
                </a:solidFill>
              </a:rPr>
              <a:t>I. </a:t>
            </a:r>
            <a:r>
              <a:rPr lang="en-US" altLang="en-US" b="1" dirty="0">
                <a:solidFill>
                  <a:srgbClr val="FF0000"/>
                </a:solidFill>
              </a:rPr>
              <a:t>Origin of </a:t>
            </a:r>
            <a:r>
              <a:rPr lang="en-US" altLang="en-US" b="1" dirty="0" smtClean="0">
                <a:solidFill>
                  <a:srgbClr val="FF0000"/>
                </a:solidFill>
              </a:rPr>
              <a:t>Robusta in Vietnam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3" y="935608"/>
            <a:ext cx="9771599" cy="59223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Oval 9"/>
          <p:cNvSpPr>
            <a:spLocks noChangeArrowheads="1"/>
          </p:cNvSpPr>
          <p:nvPr/>
        </p:nvSpPr>
        <p:spPr bwMode="auto">
          <a:xfrm>
            <a:off x="6324600" y="4038600"/>
            <a:ext cx="1295400" cy="19812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33235" y="133064"/>
            <a:ext cx="9948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II. Robusta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varieties selection diagram in Vietnam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89730" y="885826"/>
            <a:ext cx="3630682" cy="120032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Imported materials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35139" y="2825796"/>
            <a:ext cx="2179637" cy="830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Storing varieties field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35139" y="4471920"/>
            <a:ext cx="2179637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Hybrids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trials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8697913" y="2743201"/>
            <a:ext cx="33683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clones </a:t>
            </a:r>
            <a:b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grafting propagation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8780608" y="5829873"/>
            <a:ext cx="2927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Synthesis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seeds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7983941" y="1066801"/>
            <a:ext cx="3497906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Varieties for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4408489" y="2590800"/>
            <a:ext cx="3422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Clone selection 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trials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4337051" y="4038600"/>
            <a:ext cx="429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Clone selection trials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4114800" y="5382626"/>
            <a:ext cx="3432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Poly-clones seed garden</a:t>
            </a:r>
            <a:endParaRPr lang="en-US" altLang="en-US" sz="24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AutoShape 20"/>
          <p:cNvSpPr>
            <a:spLocks noChangeArrowheads="1"/>
          </p:cNvSpPr>
          <p:nvPr/>
        </p:nvSpPr>
        <p:spPr bwMode="auto">
          <a:xfrm>
            <a:off x="9525000" y="1695736"/>
            <a:ext cx="304800" cy="990600"/>
          </a:xfrm>
          <a:prstGeom prst="downArrow">
            <a:avLst>
              <a:gd name="adj1" fmla="val 69787"/>
              <a:gd name="adj2" fmla="val 14280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06" name="AutoShape 21"/>
          <p:cNvSpPr>
            <a:spLocks noChangeArrowheads="1"/>
          </p:cNvSpPr>
          <p:nvPr/>
        </p:nvSpPr>
        <p:spPr bwMode="auto">
          <a:xfrm>
            <a:off x="4114800" y="3048000"/>
            <a:ext cx="4572000" cy="3048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07" name="AutoShape 22"/>
          <p:cNvSpPr>
            <a:spLocks noChangeArrowheads="1"/>
          </p:cNvSpPr>
          <p:nvPr/>
        </p:nvSpPr>
        <p:spPr bwMode="auto">
          <a:xfrm>
            <a:off x="4114800" y="4572000"/>
            <a:ext cx="4572000" cy="3048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08" name="AutoShape 24"/>
          <p:cNvSpPr>
            <a:spLocks noChangeArrowheads="1"/>
          </p:cNvSpPr>
          <p:nvPr/>
        </p:nvSpPr>
        <p:spPr bwMode="auto">
          <a:xfrm>
            <a:off x="2743200" y="2114264"/>
            <a:ext cx="304800" cy="685800"/>
          </a:xfrm>
          <a:prstGeom prst="downArrow">
            <a:avLst>
              <a:gd name="adj1" fmla="val 69787"/>
              <a:gd name="adj2" fmla="val 988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09" name="AutoShape 25"/>
          <p:cNvSpPr>
            <a:spLocks noChangeArrowheads="1"/>
          </p:cNvSpPr>
          <p:nvPr/>
        </p:nvSpPr>
        <p:spPr bwMode="auto">
          <a:xfrm>
            <a:off x="2743200" y="3682624"/>
            <a:ext cx="304800" cy="685800"/>
          </a:xfrm>
          <a:prstGeom prst="downArrow">
            <a:avLst>
              <a:gd name="adj1" fmla="val 69787"/>
              <a:gd name="adj2" fmla="val 988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10" name="AutoShape 29"/>
          <p:cNvSpPr>
            <a:spLocks noChangeArrowheads="1"/>
          </p:cNvSpPr>
          <p:nvPr/>
        </p:nvSpPr>
        <p:spPr bwMode="auto">
          <a:xfrm>
            <a:off x="4114800" y="5943600"/>
            <a:ext cx="4572000" cy="3048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11" name="AutoShape 30"/>
          <p:cNvSpPr>
            <a:spLocks noChangeArrowheads="1"/>
          </p:cNvSpPr>
          <p:nvPr/>
        </p:nvSpPr>
        <p:spPr bwMode="auto">
          <a:xfrm>
            <a:off x="2743200" y="5181600"/>
            <a:ext cx="304800" cy="762000"/>
          </a:xfrm>
          <a:prstGeom prst="downArrow">
            <a:avLst>
              <a:gd name="adj1" fmla="val 69787"/>
              <a:gd name="adj2" fmla="val 1098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980868"/>
            <a:ext cx="1724024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Target: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High yield and quality</a:t>
            </a:r>
            <a:endParaRPr lang="en-US" altLang="en-US" sz="24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850313" y="4328619"/>
            <a:ext cx="3341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clones </a:t>
            </a:r>
            <a:b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grafting propagation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5078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99"/>
          <p:cNvSpPr txBox="1">
            <a:spLocks noChangeArrowheads="1"/>
          </p:cNvSpPr>
          <p:nvPr/>
        </p:nvSpPr>
        <p:spPr bwMode="auto">
          <a:xfrm>
            <a:off x="1271588" y="837892"/>
            <a:ext cx="6484937" cy="6686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Additional selection of domestic and imported materials: high yield, drought resistant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4579" name="Title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92313" y="111125"/>
            <a:ext cx="8712200" cy="509588"/>
          </a:xfrm>
          <a:prstGeom prst="rect">
            <a:avLst/>
          </a:prstGeom>
          <a:solidFill>
            <a:srgbClr val="E6C069"/>
          </a:solidFill>
          <a:ln w="34925" algn="in">
            <a:solidFill>
              <a:srgbClr val="A98C4B"/>
            </a:solidFill>
            <a:round/>
            <a:headEnd/>
            <a:tailEnd/>
          </a:ln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Drought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tolerant Robusta coffee varieties</a:t>
            </a:r>
            <a:endParaRPr lang="en-GB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599"/>
          <p:cNvSpPr txBox="1">
            <a:spLocks noChangeArrowheads="1"/>
          </p:cNvSpPr>
          <p:nvPr/>
        </p:nvSpPr>
        <p:spPr bwMode="auto">
          <a:xfrm>
            <a:off x="1271588" y="1895475"/>
            <a:ext cx="6480175" cy="669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Preserving genetic resources, preliminary selection in the field: drought tolerance based on morphology, yield, quality 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4" name="Text Box 600"/>
          <p:cNvSpPr txBox="1">
            <a:spLocks noChangeArrowheads="1"/>
          </p:cNvSpPr>
          <p:nvPr/>
        </p:nvSpPr>
        <p:spPr bwMode="auto">
          <a:xfrm>
            <a:off x="9120188" y="1876425"/>
            <a:ext cx="2822429" cy="354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Evaluation of drought tolerance in greenhouse conditions (potted plants)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+ Evaluation in the field - by physiological and biochemical indicators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582" name="Text Box 603"/>
          <p:cNvSpPr txBox="1">
            <a:spLocks noChangeArrowheads="1"/>
          </p:cNvSpPr>
          <p:nvPr/>
        </p:nvSpPr>
        <p:spPr bwMode="auto">
          <a:xfrm>
            <a:off x="1271588" y="3071090"/>
            <a:ext cx="648017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Breeding new varieties from selected parent materials,</a:t>
            </a:r>
          </a:p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Selecting good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in hybrid combinations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4583" name="Text Box 603"/>
          <p:cNvSpPr txBox="1">
            <a:spLocks noChangeArrowheads="1"/>
          </p:cNvSpPr>
          <p:nvPr/>
        </p:nvSpPr>
        <p:spPr bwMode="auto">
          <a:xfrm>
            <a:off x="1343025" y="4380632"/>
            <a:ext cx="6408738" cy="7657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Selection and testing in main growing regions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4584" name="Text Box 605"/>
          <p:cNvSpPr txBox="1">
            <a:spLocks noChangeArrowheads="1"/>
          </p:cNvSpPr>
          <p:nvPr/>
        </p:nvSpPr>
        <p:spPr bwMode="auto">
          <a:xfrm>
            <a:off x="1351397" y="5679650"/>
            <a:ext cx="6335713" cy="822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Provide new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varieties</a:t>
            </a:r>
          </a:p>
          <a:p>
            <a:pPr algn="ctr"/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8008428" y="2205038"/>
            <a:ext cx="1008063" cy="144462"/>
          </a:xfrm>
          <a:prstGeom prst="right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8040688" y="3213100"/>
            <a:ext cx="1008062" cy="144463"/>
          </a:xfrm>
          <a:prstGeom prst="rightArrow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8040688" y="4581525"/>
            <a:ext cx="1008062" cy="142875"/>
          </a:xfrm>
          <a:prstGeom prst="rightArrow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5400000">
            <a:off x="3971926" y="1637660"/>
            <a:ext cx="392112" cy="112713"/>
          </a:xfrm>
          <a:prstGeom prst="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5400000">
            <a:off x="3940176" y="2744787"/>
            <a:ext cx="392112" cy="112713"/>
          </a:xfrm>
          <a:prstGeom prst="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5400000">
            <a:off x="3940176" y="4017382"/>
            <a:ext cx="392112" cy="112713"/>
          </a:xfrm>
          <a:prstGeom prst="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5400000">
            <a:off x="3971926" y="5356659"/>
            <a:ext cx="392112" cy="112713"/>
          </a:xfrm>
          <a:prstGeom prst="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2" name="TextBox 36"/>
          <p:cNvSpPr txBox="1">
            <a:spLocks noChangeArrowheads="1"/>
          </p:cNvSpPr>
          <p:nvPr/>
        </p:nvSpPr>
        <p:spPr bwMode="auto">
          <a:xfrm>
            <a:off x="8040688" y="981075"/>
            <a:ext cx="79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</p:txBody>
      </p:sp>
      <p:sp>
        <p:nvSpPr>
          <p:cNvPr id="24593" name="TextBox 43"/>
          <p:cNvSpPr txBox="1">
            <a:spLocks noChangeArrowheads="1"/>
          </p:cNvSpPr>
          <p:nvPr/>
        </p:nvSpPr>
        <p:spPr bwMode="auto">
          <a:xfrm>
            <a:off x="4511675" y="1484313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2010 - 2014</a:t>
            </a:r>
          </a:p>
        </p:txBody>
      </p:sp>
      <p:sp>
        <p:nvSpPr>
          <p:cNvPr id="24594" name="TextBox 44"/>
          <p:cNvSpPr txBox="1">
            <a:spLocks noChangeArrowheads="1"/>
          </p:cNvSpPr>
          <p:nvPr/>
        </p:nvSpPr>
        <p:spPr bwMode="auto">
          <a:xfrm>
            <a:off x="4367213" y="2554288"/>
            <a:ext cx="3319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Hybridization 2012 </a:t>
            </a:r>
            <a:r>
              <a:rPr lang="en-US" altLang="vi-VN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vi-V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24595" name="TextBox 45"/>
          <p:cNvSpPr txBox="1">
            <a:spLocks noChangeArrowheads="1"/>
          </p:cNvSpPr>
          <p:nvPr/>
        </p:nvSpPr>
        <p:spPr bwMode="auto">
          <a:xfrm>
            <a:off x="4367212" y="3883889"/>
            <a:ext cx="3319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Hybridization 2016 - 2021</a:t>
            </a:r>
          </a:p>
        </p:txBody>
      </p:sp>
    </p:spTree>
    <p:extLst>
      <p:ext uri="{BB962C8B-B14F-4D97-AF65-F5344CB8AC3E}">
        <p14:creationId xmlns:p14="http://schemas.microsoft.com/office/powerpoint/2010/main" val="1558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 bwMode="auto">
          <a:xfrm>
            <a:off x="2514600" y="725488"/>
            <a:ext cx="7740650" cy="36512"/>
          </a:xfrm>
          <a:prstGeom prst="homePlate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Hộp_Văn_Bản 15"/>
          <p:cNvSpPr txBox="1"/>
          <p:nvPr/>
        </p:nvSpPr>
        <p:spPr>
          <a:xfrm>
            <a:off x="957695" y="104320"/>
            <a:ext cx="94808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Nematode-resistant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Robusta coffee varieties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57694" y="1447800"/>
            <a:ext cx="8567738" cy="5638800"/>
          </a:xfrm>
          <a:prstGeom prst="rect">
            <a:avLst/>
          </a:prstGeom>
        </p:spPr>
        <p:txBody>
          <a:bodyPr/>
          <a:lstStyle/>
          <a:p>
            <a:pPr marL="180000" algn="just">
              <a:spcBef>
                <a:spcPts val="600"/>
              </a:spcBef>
              <a:spcAft>
                <a:spcPts val="600"/>
              </a:spcAft>
              <a:defRPr/>
            </a:pPr>
            <a:endParaRPr lang="vi-VN" sz="2800" kern="0" dirty="0">
              <a:solidFill>
                <a:srgbClr val="0416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523"/>
          <p:cNvSpPr txBox="1">
            <a:spLocks noChangeArrowheads="1"/>
          </p:cNvSpPr>
          <p:nvPr/>
        </p:nvSpPr>
        <p:spPr bwMode="auto">
          <a:xfrm>
            <a:off x="1869743" y="1926784"/>
            <a:ext cx="8256896" cy="496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population of nematode-resistant Robusta coffee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metarials</a:t>
            </a:r>
            <a:endParaRPr kumimoji="0" lang="vi-VN" alt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524"/>
          <p:cNvSpPr txBox="1">
            <a:spLocks noChangeArrowheads="1"/>
          </p:cNvSpPr>
          <p:nvPr/>
        </p:nvSpPr>
        <p:spPr bwMode="auto">
          <a:xfrm>
            <a:off x="2517169" y="5139492"/>
            <a:ext cx="7921375" cy="5621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 assessment on nematode-infested soil area in the field</a:t>
            </a:r>
            <a:endParaRPr kumimoji="0" lang="it-IT" alt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525"/>
          <p:cNvSpPr txBox="1">
            <a:spLocks noChangeArrowheads="1"/>
          </p:cNvSpPr>
          <p:nvPr/>
        </p:nvSpPr>
        <p:spPr bwMode="auto">
          <a:xfrm>
            <a:off x="2265528" y="2918957"/>
            <a:ext cx="7438029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of nematode resistance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greenhouse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endParaRPr kumimoji="0" lang="vi-VN" alt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526"/>
          <p:cNvSpPr txBox="1">
            <a:spLocks noChangeArrowheads="1"/>
          </p:cNvSpPr>
          <p:nvPr/>
        </p:nvSpPr>
        <p:spPr bwMode="auto">
          <a:xfrm>
            <a:off x="2568542" y="6175465"/>
            <a:ext cx="7006974" cy="4288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of resistant materials as rootstocks in the field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529"/>
          <p:cNvSpPr txBox="1">
            <a:spLocks noChangeArrowheads="1"/>
          </p:cNvSpPr>
          <p:nvPr/>
        </p:nvSpPr>
        <p:spPr bwMode="auto">
          <a:xfrm>
            <a:off x="626724" y="4016733"/>
            <a:ext cx="4775286" cy="6752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on nematode-infected soil background under greenhouse conditions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33"/>
          <p:cNvSpPr txBox="1">
            <a:spLocks noChangeArrowheads="1"/>
          </p:cNvSpPr>
          <p:nvPr/>
        </p:nvSpPr>
        <p:spPr bwMode="auto">
          <a:xfrm>
            <a:off x="6746318" y="3995069"/>
            <a:ext cx="4444846" cy="6289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 infection under greenhouse conditions</a:t>
            </a: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AutoShape 1536"/>
          <p:cNvCxnSpPr>
            <a:cxnSpLocks noChangeShapeType="1"/>
          </p:cNvCxnSpPr>
          <p:nvPr/>
        </p:nvCxnSpPr>
        <p:spPr bwMode="auto">
          <a:xfrm>
            <a:off x="2560320" y="948055"/>
            <a:ext cx="0" cy="3060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 Box 1528"/>
          <p:cNvSpPr txBox="1">
            <a:spLocks noChangeArrowheads="1"/>
          </p:cNvSpPr>
          <p:nvPr/>
        </p:nvSpPr>
        <p:spPr bwMode="auto">
          <a:xfrm>
            <a:off x="957694" y="965519"/>
            <a:ext cx="9480850" cy="46980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Collecting materials of Nematode-resistant Robusta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coffee (production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imported, etc.)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AutoShape 1538"/>
          <p:cNvCxnSpPr>
            <a:cxnSpLocks noChangeShapeType="1"/>
          </p:cNvCxnSpPr>
          <p:nvPr/>
        </p:nvCxnSpPr>
        <p:spPr bwMode="auto">
          <a:xfrm>
            <a:off x="5756105" y="1506858"/>
            <a:ext cx="0" cy="306070"/>
          </a:xfrm>
          <a:prstGeom prst="straightConnector1">
            <a:avLst/>
          </a:prstGeom>
          <a:noFill/>
          <a:ln w="53975" cmpd="sng">
            <a:solidFill>
              <a:srgbClr val="0000FF"/>
            </a:solidFill>
            <a:round/>
            <a:headEnd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538"/>
          <p:cNvCxnSpPr>
            <a:cxnSpLocks noChangeShapeType="1"/>
          </p:cNvCxnSpPr>
          <p:nvPr/>
        </p:nvCxnSpPr>
        <p:spPr bwMode="auto">
          <a:xfrm>
            <a:off x="5744118" y="2491462"/>
            <a:ext cx="0" cy="306070"/>
          </a:xfrm>
          <a:prstGeom prst="straightConnector1">
            <a:avLst/>
          </a:prstGeom>
          <a:noFill/>
          <a:ln w="53975" cmpd="sng">
            <a:solidFill>
              <a:srgbClr val="0000FF"/>
            </a:solidFill>
            <a:round/>
            <a:headEnd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538"/>
          <p:cNvCxnSpPr>
            <a:cxnSpLocks noChangeShapeType="1"/>
          </p:cNvCxnSpPr>
          <p:nvPr/>
        </p:nvCxnSpPr>
        <p:spPr bwMode="auto">
          <a:xfrm flipH="1">
            <a:off x="3883631" y="3454898"/>
            <a:ext cx="385062" cy="467474"/>
          </a:xfrm>
          <a:prstGeom prst="straightConnector1">
            <a:avLst/>
          </a:prstGeom>
          <a:noFill/>
          <a:ln w="53975" cmpd="sng">
            <a:solidFill>
              <a:srgbClr val="0000FF"/>
            </a:solidFill>
            <a:round/>
            <a:headEnd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538"/>
          <p:cNvCxnSpPr>
            <a:cxnSpLocks noChangeShapeType="1"/>
          </p:cNvCxnSpPr>
          <p:nvPr/>
        </p:nvCxnSpPr>
        <p:spPr bwMode="auto">
          <a:xfrm>
            <a:off x="8114030" y="3515454"/>
            <a:ext cx="331327" cy="479615"/>
          </a:xfrm>
          <a:prstGeom prst="straightConnector1">
            <a:avLst/>
          </a:prstGeom>
          <a:noFill/>
          <a:ln w="53975" cmpd="sng">
            <a:solidFill>
              <a:srgbClr val="0000FF"/>
            </a:solidFill>
            <a:round/>
            <a:headEnd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538"/>
          <p:cNvCxnSpPr>
            <a:cxnSpLocks noChangeShapeType="1"/>
          </p:cNvCxnSpPr>
          <p:nvPr/>
        </p:nvCxnSpPr>
        <p:spPr bwMode="auto">
          <a:xfrm>
            <a:off x="5658492" y="4368209"/>
            <a:ext cx="831344" cy="16972"/>
          </a:xfrm>
          <a:prstGeom prst="straightConnector1">
            <a:avLst/>
          </a:prstGeom>
          <a:noFill/>
          <a:ln w="53975" cmpd="sng">
            <a:solidFill>
              <a:srgbClr val="0000FF"/>
            </a:solidFill>
            <a:round/>
            <a:headEnd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538"/>
          <p:cNvCxnSpPr>
            <a:cxnSpLocks noChangeShapeType="1"/>
          </p:cNvCxnSpPr>
          <p:nvPr/>
        </p:nvCxnSpPr>
        <p:spPr bwMode="auto">
          <a:xfrm flipH="1">
            <a:off x="7284378" y="4691985"/>
            <a:ext cx="20548" cy="374551"/>
          </a:xfrm>
          <a:prstGeom prst="straightConnector1">
            <a:avLst/>
          </a:prstGeom>
          <a:noFill/>
          <a:ln w="53975" cmpd="sng">
            <a:solidFill>
              <a:srgbClr val="0000FF"/>
            </a:solidFill>
            <a:round/>
            <a:headEnd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538"/>
          <p:cNvCxnSpPr>
            <a:cxnSpLocks noChangeShapeType="1"/>
          </p:cNvCxnSpPr>
          <p:nvPr/>
        </p:nvCxnSpPr>
        <p:spPr bwMode="auto">
          <a:xfrm flipH="1">
            <a:off x="7323764" y="5717682"/>
            <a:ext cx="20548" cy="374551"/>
          </a:xfrm>
          <a:prstGeom prst="straightConnector1">
            <a:avLst/>
          </a:prstGeom>
          <a:noFill/>
          <a:ln w="53975" cmpd="sng">
            <a:solidFill>
              <a:srgbClr val="0000FF"/>
            </a:solidFill>
            <a:round/>
            <a:headEnd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14965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066800" y="291445"/>
            <a:ext cx="10439400" cy="25545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ROBUSTA Coffee varieties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FF"/>
                </a:solidFill>
              </a:rPr>
              <a:t>13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 yield Robusta clones</a:t>
            </a:r>
            <a:r>
              <a:rPr lang="en-US" dirty="0">
                <a:solidFill>
                  <a:srgbClr val="0000FF"/>
                </a:solidFill>
              </a:rPr>
              <a:t>: TR4, </a:t>
            </a:r>
            <a:r>
              <a:rPr lang="en-US" dirty="0" smtClean="0">
                <a:solidFill>
                  <a:srgbClr val="0000FF"/>
                </a:solidFill>
              </a:rPr>
              <a:t>TR9, TR11, TR12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TR13, TR14, </a:t>
            </a:r>
            <a:r>
              <a:rPr lang="en-US" dirty="0" smtClean="0">
                <a:solidFill>
                  <a:srgbClr val="0000FF"/>
                </a:solidFill>
              </a:rPr>
              <a:t>TR15, </a:t>
            </a:r>
            <a:r>
              <a:rPr lang="en-US" dirty="0" err="1" smtClean="0">
                <a:solidFill>
                  <a:srgbClr val="0000FF"/>
                </a:solidFill>
              </a:rPr>
              <a:t>Xanh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Lun</a:t>
            </a:r>
            <a:r>
              <a:rPr lang="en-US" dirty="0" smtClean="0">
                <a:solidFill>
                  <a:srgbClr val="0000FF"/>
                </a:solidFill>
              </a:rPr>
              <a:t>, Day …..</a:t>
            </a:r>
            <a:endParaRPr lang="en-US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TRS1 – </a:t>
            </a:r>
            <a:r>
              <a:rPr lang="en-US" b="0" dirty="0">
                <a:solidFill>
                  <a:srgbClr val="0000FF"/>
                </a:solidFill>
              </a:rPr>
              <a:t>Synthesis of 4 different Robusta Clones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Working on </a:t>
            </a:r>
            <a:r>
              <a:rPr lang="en-US" b="0" dirty="0">
                <a:solidFill>
                  <a:srgbClr val="0000FF"/>
                </a:solidFill>
              </a:rPr>
              <a:t>some drought &amp; nematode resistant/tolerant R-materials</a:t>
            </a:r>
          </a:p>
        </p:txBody>
      </p:sp>
      <p:pic>
        <p:nvPicPr>
          <p:cNvPr id="6" name="Picture 5" descr="Ca-phe-Trs1-1024x5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363686"/>
            <a:ext cx="5638800" cy="3505200"/>
          </a:xfrm>
          <a:prstGeom prst="rect">
            <a:avLst/>
          </a:prstGeom>
        </p:spPr>
      </p:pic>
      <p:pic>
        <p:nvPicPr>
          <p:cNvPr id="5" name="Picture 3" descr="E:\Hinh Nestle T11 + QG CFC + TRS1 + TT TNTV kiem tra T11-2014\IMG_0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01" y="3227032"/>
            <a:ext cx="4442549" cy="352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6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blackWhite">
          <a:xfrm>
            <a:off x="2809193" y="139782"/>
            <a:ext cx="3318235" cy="2188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 marL="347663" indent="-231775" algn="ctr">
              <a:lnSpc>
                <a:spcPct val="130000"/>
              </a:lnSpc>
              <a:defRPr/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Clone  TR4</a:t>
            </a:r>
          </a:p>
          <a:p>
            <a:pPr marL="347663" indent="-231775">
              <a:lnSpc>
                <a:spcPct val="13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Yield: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tons/ha</a:t>
            </a:r>
          </a:p>
          <a:p>
            <a:pPr marL="347663" indent="-231775">
              <a:lnSpc>
                <a:spcPct val="13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 of 100 beans: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47663" indent="-231775">
              <a:lnSpc>
                <a:spcPct val="13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I beans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7663" indent="-231775">
              <a:lnSpc>
                <a:spcPct val="130000"/>
              </a:lnSpc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leaf rust disease: 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 marL="347663" indent="-231775">
              <a:lnSpc>
                <a:spcPct val="130000"/>
              </a:lnSpc>
              <a:defRPr/>
            </a:pPr>
            <a:r>
              <a:rPr lang="en-US" sz="1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Cupping score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&gt;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78.75/100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231775">
              <a:lnSpc>
                <a:spcPct val="130000"/>
              </a:lnSpc>
              <a:defRPr/>
            </a:pPr>
            <a:endParaRPr lang="en-US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9364" y="2878437"/>
            <a:ext cx="41462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RELEASED </a:t>
            </a:r>
            <a:r>
              <a:rPr kumimoji="1"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CULTIVARS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White">
          <a:xfrm>
            <a:off x="2928376" y="4170471"/>
            <a:ext cx="3283884" cy="22020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 marL="347663" indent="-231775" algn="ctr">
              <a:lnSpc>
                <a:spcPct val="140000"/>
              </a:lnSpc>
              <a:defRPr/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Clone  TR9</a:t>
            </a:r>
          </a:p>
          <a:p>
            <a:pPr marL="347663" indent="-231775">
              <a:lnSpc>
                <a:spcPct val="14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Yield: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5 - 6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tons/ha</a:t>
            </a:r>
          </a:p>
          <a:p>
            <a:pPr marL="347663" indent="-231775">
              <a:lnSpc>
                <a:spcPct val="14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of 100 beans: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47663" indent="-231775">
              <a:lnSpc>
                <a:spcPct val="14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I beans: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85.8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7663" indent="-231775">
              <a:lnSpc>
                <a:spcPct val="14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leaf rust disease: 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 marL="347663" lvl="0" indent="-231775">
              <a:lnSpc>
                <a:spcPct val="140000"/>
              </a:lnSpc>
              <a:defRPr/>
            </a:pP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Cupping score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&gt; 80/100 </a:t>
            </a:r>
          </a:p>
          <a:p>
            <a:pPr marL="347663" indent="-231775">
              <a:lnSpc>
                <a:spcPct val="140000"/>
              </a:lnSpc>
              <a:defRPr/>
            </a:pPr>
            <a:endParaRPr lang="en-GB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R9.jpg"/>
          <p:cNvPicPr>
            <a:picLocks noChangeAspect="1"/>
          </p:cNvPicPr>
          <p:nvPr/>
        </p:nvPicPr>
        <p:blipFill>
          <a:blip r:embed="rId3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9" y="4198754"/>
            <a:ext cx="2888126" cy="2173760"/>
          </a:xfrm>
          <a:prstGeom prst="rect">
            <a:avLst/>
          </a:prstGeom>
        </p:spPr>
      </p:pic>
      <p:pic>
        <p:nvPicPr>
          <p:cNvPr id="10" name="Picture 4" descr="DSC059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" y="139782"/>
            <a:ext cx="2758694" cy="218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SC05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7162" y="139782"/>
            <a:ext cx="2670337" cy="2216921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blackWhite">
          <a:xfrm>
            <a:off x="8823489" y="95835"/>
            <a:ext cx="3327666" cy="22985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 marL="347663" indent="-231775" algn="ctr">
              <a:spcBef>
                <a:spcPts val="300"/>
              </a:spcBef>
              <a:spcAft>
                <a:spcPts val="300"/>
              </a:spcAft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231775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Clone  TR14</a:t>
            </a:r>
          </a:p>
          <a:p>
            <a:pPr marL="347663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Yield: 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4.5 - 5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tons/ha</a:t>
            </a:r>
          </a:p>
          <a:p>
            <a:pPr marL="347663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 of 100 beans: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47663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I beans: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7663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leaf rust disease: 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 marL="347663" lvl="0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Cupping score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&gt;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78.25/100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IMG_3979"/>
          <p:cNvPicPr>
            <a:picLocks noChangeAspect="1" noChangeArrowheads="1"/>
          </p:cNvPicPr>
          <p:nvPr/>
        </p:nvPicPr>
        <p:blipFill>
          <a:blip r:embed="rId6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31" y="4170470"/>
            <a:ext cx="2742112" cy="22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blackWhite">
          <a:xfrm>
            <a:off x="9005735" y="4161045"/>
            <a:ext cx="3145420" cy="21737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 marL="347663" indent="-231775" algn="ctr">
              <a:spcBef>
                <a:spcPts val="300"/>
              </a:spcBef>
              <a:spcAft>
                <a:spcPts val="300"/>
              </a:spcAft>
              <a:defRPr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231775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Clone  TR15</a:t>
            </a:r>
          </a:p>
          <a:p>
            <a:pPr marL="347663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Yield:  </a:t>
            </a:r>
            <a:r>
              <a:rPr lang="en-US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4.5 - 5</a:t>
            </a:r>
            <a:r>
              <a:rPr lang="en-US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tons/ha</a:t>
            </a:r>
          </a:p>
          <a:p>
            <a:pPr marL="347663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 of 100 beans: </a:t>
            </a:r>
            <a:r>
              <a:rPr lang="en-US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21.9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marL="347663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I beans: </a:t>
            </a:r>
            <a:r>
              <a:rPr lang="en-US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7663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to leaf rust disease: </a:t>
            </a:r>
            <a:r>
              <a:rPr lang="en-US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 marL="347663" lvl="0" indent="-231775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Cupping score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&gt; </a:t>
            </a:r>
            <a:r>
              <a:rPr lang="en-US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82.50/100 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9403307" cy="838200"/>
          </a:xfrm>
        </p:spPr>
        <p:txBody>
          <a:bodyPr anchor="ctr"/>
          <a:lstStyle/>
          <a:p>
            <a:pPr algn="ctr"/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Images: The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of evaluation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drought tolerance of selected robusta coffee materials under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potted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</p:txBody>
      </p:sp>
      <p:pic>
        <p:nvPicPr>
          <p:cNvPr id="7171" name="Picture 5" descr="z3930792125802_49ef3202f641f98a2a22ea80cc1083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" y="1420814"/>
            <a:ext cx="3699645" cy="49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z3930792175810_341f8a869ec782689ea6e4cceb12a1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62" y="1420814"/>
            <a:ext cx="6576944" cy="49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4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571635"/>
            <a:ext cx="9416931" cy="46166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combinations of Robusta coffee 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3146425" y="2451100"/>
            <a:ext cx="2925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3146425" y="2451100"/>
            <a:ext cx="2973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37" name="Rectangle 8"/>
          <p:cNvSpPr>
            <a:spLocks noChangeArrowheads="1"/>
          </p:cNvSpPr>
          <p:nvPr/>
        </p:nvSpPr>
        <p:spPr bwMode="auto">
          <a:xfrm>
            <a:off x="2640013" y="6165850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L2H36C1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96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 b="7669"/>
          <a:stretch>
            <a:fillRect/>
          </a:stretch>
        </p:blipFill>
        <p:spPr bwMode="auto">
          <a:xfrm>
            <a:off x="6096000" y="1412875"/>
            <a:ext cx="5040313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Rectangle 13"/>
          <p:cNvSpPr>
            <a:spLocks noChangeArrowheads="1"/>
          </p:cNvSpPr>
          <p:nvPr/>
        </p:nvSpPr>
        <p:spPr bwMode="auto">
          <a:xfrm>
            <a:off x="8328025" y="6092825"/>
            <a:ext cx="1044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b="1">
                <a:solidFill>
                  <a:srgbClr val="0000FF"/>
                </a:solidFill>
                <a:latin typeface="Arial" panose="020B0604020202020204" pitchFamily="34" charset="0"/>
              </a:rPr>
              <a:t>L4H6C4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90" descr="IMG_5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2553" b="15289"/>
          <a:stretch>
            <a:fillRect/>
          </a:stretch>
        </p:blipFill>
        <p:spPr bwMode="auto">
          <a:xfrm>
            <a:off x="540544" y="1412875"/>
            <a:ext cx="5387645" cy="455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3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4466</TotalTime>
  <Words>692</Words>
  <Application>Microsoft Office PowerPoint</Application>
  <PresentationFormat>Widescreen</PresentationFormat>
  <Paragraphs>97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.VnArial</vt:lpstr>
      <vt:lpstr>.VnTime</vt:lpstr>
      <vt:lpstr>Arial</vt:lpstr>
      <vt:lpstr>Calibri</vt:lpstr>
      <vt:lpstr>Franklin Gothic Book</vt:lpstr>
      <vt:lpstr>Times New Roman</vt:lpstr>
      <vt:lpstr>Trebuchet MS</vt:lpstr>
      <vt:lpstr>Verdana</vt:lpstr>
      <vt:lpstr>Wingdings 3</vt:lpstr>
      <vt:lpstr>Facet</vt:lpstr>
      <vt:lpstr>PowerPoint Presentation</vt:lpstr>
      <vt:lpstr>I. Origin of Robusta in Vietnam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Images: The experiment of evaluation of the drought tolerance of selected robusta coffee materials under potted conditions</vt:lpstr>
      <vt:lpstr>PowerPoint Presentation</vt:lpstr>
      <vt:lpstr>PowerPoint Presentation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457</cp:revision>
  <dcterms:created xsi:type="dcterms:W3CDTF">2022-09-28T02:14:25Z</dcterms:created>
  <dcterms:modified xsi:type="dcterms:W3CDTF">2025-11-03T16:41:58Z</dcterms:modified>
</cp:coreProperties>
</file>